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3665" autoAdjust="0"/>
  </p:normalViewPr>
  <p:slideViewPr>
    <p:cSldViewPr snapToGrid="0">
      <p:cViewPr varScale="1">
        <p:scale>
          <a:sx n="37" d="100"/>
          <a:sy n="37" d="100"/>
        </p:scale>
        <p:origin x="176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F2B5C-A37F-45D7-9788-2529E750ABAF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19200-D110-4360-B5FE-1C09D37536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649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19200-D110-4360-B5FE-1C09D375363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043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19200-D110-4360-B5FE-1C09D37536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44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19200-D110-4360-B5FE-1C09D375363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241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19200-D110-4360-B5FE-1C09D375363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835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19200-D110-4360-B5FE-1C09D375363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9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532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180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327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750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037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63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49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980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277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482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789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0482DC0C-3B1E-426B-A853-1C9EB021F297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2BEAD043-19C4-4B3B-81D0-E3C687671B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0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8169" y="5624700"/>
            <a:ext cx="5001303" cy="11004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0166" flipH="1">
            <a:off x="8049037" y="1980170"/>
            <a:ext cx="2663522" cy="32069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9587" y="291992"/>
            <a:ext cx="10782300" cy="1351469"/>
          </a:xfrm>
        </p:spPr>
        <p:txBody>
          <a:bodyPr/>
          <a:lstStyle/>
          <a:p>
            <a:r>
              <a:rPr lang="en-GB" sz="5400" b="1" dirty="0" smtClean="0">
                <a:solidFill>
                  <a:schemeClr val="tx1">
                    <a:lumMod val="20000"/>
                    <a:lumOff val="80000"/>
                  </a:schemeClr>
                </a:solidFill>
              </a:rPr>
              <a:t>Young Person’s Advisory  Group -YPAG</a:t>
            </a:r>
            <a:endParaRPr lang="en-GB" sz="5400" b="1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1249">
            <a:off x="1258409" y="2325751"/>
            <a:ext cx="3488874" cy="2616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52880">
            <a:off x="4662394" y="2056363"/>
            <a:ext cx="3558036" cy="272942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97394" y="5501881"/>
            <a:ext cx="58794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solidFill>
                  <a:srgbClr val="000000"/>
                </a:solidFill>
                <a:latin typeface="Outfit" pitchFamily="2" charset="0"/>
                <a:ea typeface="Calibri" panose="020F0502020204030204" pitchFamily="34" charset="0"/>
              </a:rPr>
              <a:t>Camilla Forbes, Research </a:t>
            </a:r>
            <a:r>
              <a:rPr lang="en-GB" sz="2400" dirty="0" smtClean="0">
                <a:solidFill>
                  <a:srgbClr val="000000"/>
                </a:solidFill>
                <a:latin typeface="Outfit" pitchFamily="2" charset="0"/>
                <a:ea typeface="Calibri" panose="020F0502020204030204" pitchFamily="34" charset="0"/>
              </a:rPr>
              <a:t>Fellow for the NIHR South West Peninsula Applied Research Collaboration (</a:t>
            </a:r>
            <a:r>
              <a:rPr lang="en-GB" sz="2400" dirty="0" err="1" smtClean="0">
                <a:solidFill>
                  <a:srgbClr val="000000"/>
                </a:solidFill>
                <a:latin typeface="Outfit" pitchFamily="2" charset="0"/>
                <a:ea typeface="Calibri" panose="020F0502020204030204" pitchFamily="34" charset="0"/>
              </a:rPr>
              <a:t>PenARC</a:t>
            </a:r>
            <a:r>
              <a:rPr lang="en-GB" sz="2400" dirty="0" smtClean="0">
                <a:solidFill>
                  <a:srgbClr val="000000"/>
                </a:solidFill>
                <a:latin typeface="Outfit" pitchFamily="2" charset="0"/>
                <a:ea typeface="Calibri" panose="020F0502020204030204" pitchFamily="34" charset="0"/>
              </a:rPr>
              <a:t>)</a:t>
            </a:r>
          </a:p>
          <a:p>
            <a:pPr>
              <a:spcAft>
                <a:spcPts val="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68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21646">
            <a:off x="791200" y="1668133"/>
            <a:ext cx="3505011" cy="41678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4805">
            <a:off x="8013021" y="683713"/>
            <a:ext cx="3411939" cy="4676428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916">
            <a:off x="3703534" y="347119"/>
            <a:ext cx="4576727" cy="5661482"/>
          </a:xfrm>
        </p:spPr>
      </p:pic>
      <p:sp>
        <p:nvSpPr>
          <p:cNvPr id="5" name="Rectangle 4"/>
          <p:cNvSpPr/>
          <p:nvPr/>
        </p:nvSpPr>
        <p:spPr>
          <a:xfrm>
            <a:off x="7712504" y="6356710"/>
            <a:ext cx="4479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Children &amp; Young People's Wellbeing @ Exeter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5479" y="5451895"/>
            <a:ext cx="3388721" cy="76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rtmouth Academy — Ravenslade | Development Management Exeter |  Development Partnering Exeter | Planning Exeter | New Builds Exeter |  Planning Applications Devon | Project Management Exeter | Development  Management Bristol |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5960">
            <a:off x="5366748" y="2480952"/>
            <a:ext cx="5245869" cy="295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Dartmouth YPAG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 rot="523251">
            <a:off x="900358" y="2133162"/>
            <a:ext cx="5030912" cy="3771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0351" y="499533"/>
            <a:ext cx="2807891" cy="14265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9737" y="5635081"/>
            <a:ext cx="4999153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7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811" y="236438"/>
            <a:ext cx="10772775" cy="1459081"/>
          </a:xfrm>
        </p:spPr>
        <p:txBody>
          <a:bodyPr/>
          <a:lstStyle/>
          <a:p>
            <a:r>
              <a:rPr lang="en-GB" dirty="0" smtClean="0"/>
              <a:t>Practical considerations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5811" y="1645179"/>
            <a:ext cx="10256000" cy="4583093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TIME! TIME! TIME!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Flexibility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Be realistic…and fun!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Incentives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Communication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Funding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Space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rgbClr val="7030A0"/>
                </a:solidFill>
              </a:rPr>
              <a:t>Equality</a:t>
            </a:r>
            <a:endParaRPr lang="en-GB" sz="32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3066" y="5582000"/>
            <a:ext cx="4999153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29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897946"/>
          </a:xfrm>
        </p:spPr>
        <p:txBody>
          <a:bodyPr>
            <a:normAutofit/>
          </a:bodyPr>
          <a:lstStyle/>
          <a:p>
            <a:r>
              <a:rPr lang="en-GB" sz="4400" dirty="0" smtClean="0"/>
              <a:t>Ethical considerations- questions to ask yourself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274" y="1397479"/>
            <a:ext cx="10753725" cy="43132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7030A0"/>
                </a:solidFill>
              </a:rPr>
              <a:t>Is it clear to YP what is involved by being part of the group?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</a:rPr>
              <a:t>Are the aims of the group clear</a:t>
            </a:r>
            <a:r>
              <a:rPr lang="en-GB" dirty="0" smtClean="0">
                <a:solidFill>
                  <a:srgbClr val="7030A0"/>
                </a:solidFill>
              </a:rPr>
              <a:t>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7030A0"/>
                </a:solidFill>
              </a:rPr>
              <a:t>Agree how you will work together?</a:t>
            </a:r>
            <a:endParaRPr lang="en-GB" dirty="0">
              <a:solidFill>
                <a:srgbClr val="7030A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7030A0"/>
                </a:solidFill>
              </a:rPr>
              <a:t>What are the power dynamics of the group and how will you equalise?</a:t>
            </a:r>
            <a:endParaRPr lang="en-GB" dirty="0">
              <a:solidFill>
                <a:srgbClr val="7030A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7030A0"/>
                </a:solidFill>
              </a:rPr>
              <a:t>How will you manage their expectations about research?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</a:rPr>
              <a:t>In what ways can you avoid tokenism?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7030A0"/>
                </a:solidFill>
              </a:rPr>
              <a:t>Are you REALLY willing to make changes to your work?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7030A0"/>
                </a:solidFill>
              </a:rPr>
              <a:t>Have you considered all the ethical implications of working with the group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</a:rPr>
              <a:t>Have you informed parent/carers of the groups aims and activities?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318" y="5675827"/>
            <a:ext cx="4999153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51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Custom 2">
      <a:dk1>
        <a:srgbClr val="75BDA7"/>
      </a:dk1>
      <a:lt1>
        <a:srgbClr val="E3F1ED"/>
      </a:lt1>
      <a:dk2>
        <a:srgbClr val="75BDA7"/>
      </a:dk2>
      <a:lt2>
        <a:srgbClr val="E3F1ED"/>
      </a:lt2>
      <a:accent1>
        <a:srgbClr val="75BDA7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5DEAC9862AE04C95207542C1CCF08C" ma:contentTypeVersion="16" ma:contentTypeDescription="Create a new document." ma:contentTypeScope="" ma:versionID="11476891e5f416e9b6eb73c622663353">
  <xsd:schema xmlns:xsd="http://www.w3.org/2001/XMLSchema" xmlns:xs="http://www.w3.org/2001/XMLSchema" xmlns:p="http://schemas.microsoft.com/office/2006/metadata/properties" xmlns:ns2="c973fc8a-6318-4681-82c7-4877af24897c" xmlns:ns3="749c3bcf-beb9-4093-8d96-1159f0de3a16" targetNamespace="http://schemas.microsoft.com/office/2006/metadata/properties" ma:root="true" ma:fieldsID="c601d734699dc652782d1780c9f64d77" ns2:_="" ns3:_="">
    <xsd:import namespace="c973fc8a-6318-4681-82c7-4877af24897c"/>
    <xsd:import namespace="749c3bcf-beb9-4093-8d96-1159f0de3a16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etingdate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73fc8a-6318-4681-82c7-4877af24897c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103e67f-0598-4a90-8a4a-cec34b03bf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etingdate" ma:index="21" nillable="true" ma:displayName="Meeting date" ma:format="DateOnly" ma:internalName="Meetingdate">
      <xsd:simpleType>
        <xsd:restriction base="dms:DateTim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9c3bcf-beb9-4093-8d96-1159f0de3a16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ee7d451-52e6-4c3a-a402-f7f75d30b68d}" ma:internalName="TaxCatchAll" ma:showField="CatchAllData" ma:web="749c3bcf-beb9-4093-8d96-1159f0de3a1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etingdate xmlns="c973fc8a-6318-4681-82c7-4877af24897c" xsi:nil="true"/>
    <lcf76f155ced4ddcb4097134ff3c332f xmlns="c973fc8a-6318-4681-82c7-4877af24897c">
      <Terms xmlns="http://schemas.microsoft.com/office/infopath/2007/PartnerControls"/>
    </lcf76f155ced4ddcb4097134ff3c332f>
    <TaxCatchAll xmlns="749c3bcf-beb9-4093-8d96-1159f0de3a16" xsi:nil="true"/>
  </documentManagement>
</p:properties>
</file>

<file path=customXml/itemProps1.xml><?xml version="1.0" encoding="utf-8"?>
<ds:datastoreItem xmlns:ds="http://schemas.openxmlformats.org/officeDocument/2006/customXml" ds:itemID="{78A48645-0371-406B-AE7F-EF20B041389D}"/>
</file>

<file path=customXml/itemProps2.xml><?xml version="1.0" encoding="utf-8"?>
<ds:datastoreItem xmlns:ds="http://schemas.openxmlformats.org/officeDocument/2006/customXml" ds:itemID="{FF1E9A3A-DA19-498F-9D6E-F8720A99F541}"/>
</file>

<file path=customXml/itemProps3.xml><?xml version="1.0" encoding="utf-8"?>
<ds:datastoreItem xmlns:ds="http://schemas.openxmlformats.org/officeDocument/2006/customXml" ds:itemID="{15DB0D83-D684-40DD-A2FC-DD59D05217CA}"/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203</TotalTime>
  <Words>157</Words>
  <Application>Microsoft Office PowerPoint</Application>
  <PresentationFormat>Widescreen</PresentationFormat>
  <Paragraphs>31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Outfit</vt:lpstr>
      <vt:lpstr>Metropolitan</vt:lpstr>
      <vt:lpstr>Young Person’s Advisory  Group -YPAG</vt:lpstr>
      <vt:lpstr>PowerPoint Presentation</vt:lpstr>
      <vt:lpstr>Dartmouth YPAG</vt:lpstr>
      <vt:lpstr>Practical considerations</vt:lpstr>
      <vt:lpstr>Ethical considerations- questions to ask yourself</vt:lpstr>
    </vt:vector>
  </TitlesOfParts>
  <Company>University of Exeter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Young Person’s Advisory  Group -YPAG</dc:title>
  <dc:creator>Forbes, Camilla</dc:creator>
  <cp:lastModifiedBy>Forbes, Camilla</cp:lastModifiedBy>
  <cp:revision>20</cp:revision>
  <dcterms:created xsi:type="dcterms:W3CDTF">2024-05-03T09:09:24Z</dcterms:created>
  <dcterms:modified xsi:type="dcterms:W3CDTF">2024-05-20T10:51:02Z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0x010100B35DEAC9862AE04C95207542C1CCF08C</vt:lpwstr>
  </property>
</Properties>
</file>