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emf" ContentType="image/x-emf"/>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1"/>
  </p:notesMasterIdLst>
  <p:handoutMasterIdLst>
    <p:handoutMasterId r:id="rId32"/>
  </p:handoutMasterIdLst>
  <p:sldIdLst>
    <p:sldId id="266" r:id="rId2"/>
    <p:sldId id="268" r:id="rId3"/>
    <p:sldId id="257" r:id="rId4"/>
    <p:sldId id="307" r:id="rId5"/>
    <p:sldId id="308" r:id="rId6"/>
    <p:sldId id="310" r:id="rId7"/>
    <p:sldId id="311" r:id="rId8"/>
    <p:sldId id="312" r:id="rId9"/>
    <p:sldId id="313" r:id="rId10"/>
    <p:sldId id="314" r:id="rId11"/>
    <p:sldId id="315" r:id="rId12"/>
    <p:sldId id="316" r:id="rId13"/>
    <p:sldId id="317" r:id="rId14"/>
    <p:sldId id="318" r:id="rId15"/>
    <p:sldId id="319" r:id="rId16"/>
    <p:sldId id="320" r:id="rId17"/>
    <p:sldId id="321" r:id="rId18"/>
    <p:sldId id="322" r:id="rId19"/>
    <p:sldId id="323" r:id="rId20"/>
    <p:sldId id="324" r:id="rId21"/>
    <p:sldId id="325" r:id="rId22"/>
    <p:sldId id="326" r:id="rId23"/>
    <p:sldId id="327" r:id="rId24"/>
    <p:sldId id="328" r:id="rId25"/>
    <p:sldId id="301" r:id="rId26"/>
    <p:sldId id="329" r:id="rId27"/>
    <p:sldId id="330" r:id="rId28"/>
    <p:sldId id="265" r:id="rId29"/>
    <p:sldId id="305" r:id="rId3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695"/>
    <p:restoredTop sz="94707"/>
  </p:normalViewPr>
  <p:slideViewPr>
    <p:cSldViewPr snapToGrid="0" snapToObjects="1">
      <p:cViewPr>
        <p:scale>
          <a:sx n="100" d="100"/>
          <a:sy n="100" d="100"/>
        </p:scale>
        <p:origin x="1760" y="-45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notesMaster" Target="notesMasters/notesMaster1.xml"/><Relationship Id="rId32" Type="http://schemas.openxmlformats.org/officeDocument/2006/relationships/handoutMaster" Target="handoutMasters/handoutMaster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presProps" Target="presProps.xml"/><Relationship Id="rId34" Type="http://schemas.openxmlformats.org/officeDocument/2006/relationships/viewProps" Target="viewProps.xml"/><Relationship Id="rId35" Type="http://schemas.openxmlformats.org/officeDocument/2006/relationships/theme" Target="theme/theme1.xml"/><Relationship Id="rId36"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9E81024-63C4-C941-877F-88B1D50A5F0B}" type="doc">
      <dgm:prSet loTypeId="urn:microsoft.com/office/officeart/2005/8/layout/hierarchy4" loCatId="" qsTypeId="urn:microsoft.com/office/officeart/2005/8/quickstyle/simple4" qsCatId="simple" csTypeId="urn:microsoft.com/office/officeart/2005/8/colors/colorful2" csCatId="colorful" phldr="1"/>
      <dgm:spPr/>
      <dgm:t>
        <a:bodyPr/>
        <a:lstStyle/>
        <a:p>
          <a:endParaRPr lang="en-US"/>
        </a:p>
      </dgm:t>
    </dgm:pt>
    <dgm:pt modelId="{D17B031B-4B04-D64E-A72E-87F8BB431B20}">
      <dgm:prSet phldrT="[Text]"/>
      <dgm:spPr/>
      <dgm:t>
        <a:bodyPr/>
        <a:lstStyle/>
        <a:p>
          <a:r>
            <a:rPr lang="en-US" b="1" dirty="0" smtClean="0">
              <a:solidFill>
                <a:srgbClr val="000000"/>
              </a:solidFill>
            </a:rPr>
            <a:t>Local authority</a:t>
          </a:r>
          <a:endParaRPr lang="en-US" b="1" dirty="0">
            <a:solidFill>
              <a:srgbClr val="000000"/>
            </a:solidFill>
          </a:endParaRPr>
        </a:p>
      </dgm:t>
    </dgm:pt>
    <dgm:pt modelId="{EF3279C5-D2E6-7F44-B995-99BBDDA67105}" type="parTrans" cxnId="{18C91B47-E049-4C4D-B733-B61B7351F017}">
      <dgm:prSet/>
      <dgm:spPr/>
      <dgm:t>
        <a:bodyPr/>
        <a:lstStyle/>
        <a:p>
          <a:endParaRPr lang="en-US"/>
        </a:p>
      </dgm:t>
    </dgm:pt>
    <dgm:pt modelId="{433A8776-65E8-F943-9705-C387ACA6BDC5}" type="sibTrans" cxnId="{18C91B47-E049-4C4D-B733-B61B7351F017}">
      <dgm:prSet/>
      <dgm:spPr/>
      <dgm:t>
        <a:bodyPr/>
        <a:lstStyle/>
        <a:p>
          <a:endParaRPr lang="en-US"/>
        </a:p>
      </dgm:t>
    </dgm:pt>
    <dgm:pt modelId="{23770177-124E-9844-83DC-EF868C1BAF23}">
      <dgm:prSet phldrT="[Text]"/>
      <dgm:spPr/>
      <dgm:t>
        <a:bodyPr/>
        <a:lstStyle/>
        <a:p>
          <a:r>
            <a:rPr lang="en-US" b="1" dirty="0" smtClean="0">
              <a:solidFill>
                <a:srgbClr val="000000"/>
              </a:solidFill>
            </a:rPr>
            <a:t>School</a:t>
          </a:r>
          <a:endParaRPr lang="en-US" b="1" dirty="0">
            <a:solidFill>
              <a:srgbClr val="000000"/>
            </a:solidFill>
          </a:endParaRPr>
        </a:p>
      </dgm:t>
    </dgm:pt>
    <dgm:pt modelId="{652D3C39-20EE-BB4B-B43E-0980428ADF58}" type="parTrans" cxnId="{FA5482A5-4C51-8247-B8C1-B09613876709}">
      <dgm:prSet/>
      <dgm:spPr/>
      <dgm:t>
        <a:bodyPr/>
        <a:lstStyle/>
        <a:p>
          <a:endParaRPr lang="en-US"/>
        </a:p>
      </dgm:t>
    </dgm:pt>
    <dgm:pt modelId="{8C68C1CF-F0DA-9743-ADF5-43EFEE219012}" type="sibTrans" cxnId="{FA5482A5-4C51-8247-B8C1-B09613876709}">
      <dgm:prSet/>
      <dgm:spPr/>
      <dgm:t>
        <a:bodyPr/>
        <a:lstStyle/>
        <a:p>
          <a:endParaRPr lang="en-US"/>
        </a:p>
      </dgm:t>
    </dgm:pt>
    <dgm:pt modelId="{B26C807D-8F56-1344-9B64-C67A4A19C6D9}">
      <dgm:prSet phldrT="[Text]"/>
      <dgm:spPr/>
      <dgm:t>
        <a:bodyPr/>
        <a:lstStyle/>
        <a:p>
          <a:r>
            <a:rPr lang="en-US" b="1" dirty="0" smtClean="0">
              <a:solidFill>
                <a:srgbClr val="000000"/>
              </a:solidFill>
            </a:rPr>
            <a:t>Individual child</a:t>
          </a:r>
          <a:endParaRPr lang="en-US" b="1" dirty="0">
            <a:solidFill>
              <a:srgbClr val="000000"/>
            </a:solidFill>
          </a:endParaRPr>
        </a:p>
      </dgm:t>
    </dgm:pt>
    <dgm:pt modelId="{13BE386B-90A2-7147-8C17-DABA04A03EE7}" type="parTrans" cxnId="{5255654E-9719-6144-9FFE-CFF5647E53A8}">
      <dgm:prSet/>
      <dgm:spPr/>
      <dgm:t>
        <a:bodyPr/>
        <a:lstStyle/>
        <a:p>
          <a:endParaRPr lang="en-US"/>
        </a:p>
      </dgm:t>
    </dgm:pt>
    <dgm:pt modelId="{F4D9C475-A6C8-7248-AC65-8F4CC8F6F46B}" type="sibTrans" cxnId="{5255654E-9719-6144-9FFE-CFF5647E53A8}">
      <dgm:prSet/>
      <dgm:spPr/>
      <dgm:t>
        <a:bodyPr/>
        <a:lstStyle/>
        <a:p>
          <a:endParaRPr lang="en-US"/>
        </a:p>
      </dgm:t>
    </dgm:pt>
    <dgm:pt modelId="{2E37EBC3-E25D-964B-AC71-9BCEDE8E38E4}" type="pres">
      <dgm:prSet presAssocID="{29E81024-63C4-C941-877F-88B1D50A5F0B}" presName="Name0" presStyleCnt="0">
        <dgm:presLayoutVars>
          <dgm:chPref val="1"/>
          <dgm:dir/>
          <dgm:animOne val="branch"/>
          <dgm:animLvl val="lvl"/>
          <dgm:resizeHandles/>
        </dgm:presLayoutVars>
      </dgm:prSet>
      <dgm:spPr/>
      <dgm:t>
        <a:bodyPr/>
        <a:lstStyle/>
        <a:p>
          <a:endParaRPr lang="en-US"/>
        </a:p>
      </dgm:t>
    </dgm:pt>
    <dgm:pt modelId="{29F4D9F1-6043-C44C-8982-FB04360DCABB}" type="pres">
      <dgm:prSet presAssocID="{D17B031B-4B04-D64E-A72E-87F8BB431B20}" presName="vertOne" presStyleCnt="0"/>
      <dgm:spPr/>
    </dgm:pt>
    <dgm:pt modelId="{BED8F875-378C-4445-B493-A8003519B095}" type="pres">
      <dgm:prSet presAssocID="{D17B031B-4B04-D64E-A72E-87F8BB431B20}" presName="txOne" presStyleLbl="node0" presStyleIdx="0" presStyleCnt="1">
        <dgm:presLayoutVars>
          <dgm:chPref val="3"/>
        </dgm:presLayoutVars>
      </dgm:prSet>
      <dgm:spPr/>
      <dgm:t>
        <a:bodyPr/>
        <a:lstStyle/>
        <a:p>
          <a:endParaRPr lang="en-US"/>
        </a:p>
      </dgm:t>
    </dgm:pt>
    <dgm:pt modelId="{2D4270D8-5356-0040-96B9-4025B0BC6EBA}" type="pres">
      <dgm:prSet presAssocID="{D17B031B-4B04-D64E-A72E-87F8BB431B20}" presName="parTransOne" presStyleCnt="0"/>
      <dgm:spPr/>
    </dgm:pt>
    <dgm:pt modelId="{626EC0A0-831D-CA47-A54B-68EC576BA164}" type="pres">
      <dgm:prSet presAssocID="{D17B031B-4B04-D64E-A72E-87F8BB431B20}" presName="horzOne" presStyleCnt="0"/>
      <dgm:spPr/>
    </dgm:pt>
    <dgm:pt modelId="{0135B2C2-54FB-1C4E-A3C3-E01ED06B205E}" type="pres">
      <dgm:prSet presAssocID="{23770177-124E-9844-83DC-EF868C1BAF23}" presName="vertTwo" presStyleCnt="0"/>
      <dgm:spPr/>
    </dgm:pt>
    <dgm:pt modelId="{91AF84F2-8B50-454E-B34C-1E96F3DA1601}" type="pres">
      <dgm:prSet presAssocID="{23770177-124E-9844-83DC-EF868C1BAF23}" presName="txTwo" presStyleLbl="node2" presStyleIdx="0" presStyleCnt="1">
        <dgm:presLayoutVars>
          <dgm:chPref val="3"/>
        </dgm:presLayoutVars>
      </dgm:prSet>
      <dgm:spPr/>
      <dgm:t>
        <a:bodyPr/>
        <a:lstStyle/>
        <a:p>
          <a:endParaRPr lang="en-US"/>
        </a:p>
      </dgm:t>
    </dgm:pt>
    <dgm:pt modelId="{B89815B1-8E07-ED44-9D79-003EDFD8E25C}" type="pres">
      <dgm:prSet presAssocID="{23770177-124E-9844-83DC-EF868C1BAF23}" presName="parTransTwo" presStyleCnt="0"/>
      <dgm:spPr/>
    </dgm:pt>
    <dgm:pt modelId="{5D01A3C3-E13E-AB45-AAE4-D7A77FD4B19E}" type="pres">
      <dgm:prSet presAssocID="{23770177-124E-9844-83DC-EF868C1BAF23}" presName="horzTwo" presStyleCnt="0"/>
      <dgm:spPr/>
    </dgm:pt>
    <dgm:pt modelId="{539CE6D5-857E-C446-A69B-255FDD9188BD}" type="pres">
      <dgm:prSet presAssocID="{B26C807D-8F56-1344-9B64-C67A4A19C6D9}" presName="vertThree" presStyleCnt="0"/>
      <dgm:spPr/>
    </dgm:pt>
    <dgm:pt modelId="{0EC4A5C1-E006-B447-9CC1-0218B9B15448}" type="pres">
      <dgm:prSet presAssocID="{B26C807D-8F56-1344-9B64-C67A4A19C6D9}" presName="txThree" presStyleLbl="node3" presStyleIdx="0" presStyleCnt="1">
        <dgm:presLayoutVars>
          <dgm:chPref val="3"/>
        </dgm:presLayoutVars>
      </dgm:prSet>
      <dgm:spPr/>
      <dgm:t>
        <a:bodyPr/>
        <a:lstStyle/>
        <a:p>
          <a:endParaRPr lang="en-US"/>
        </a:p>
      </dgm:t>
    </dgm:pt>
    <dgm:pt modelId="{DAA49573-470E-9744-8859-A9826FA6BA99}" type="pres">
      <dgm:prSet presAssocID="{B26C807D-8F56-1344-9B64-C67A4A19C6D9}" presName="horzThree" presStyleCnt="0"/>
      <dgm:spPr/>
    </dgm:pt>
  </dgm:ptLst>
  <dgm:cxnLst>
    <dgm:cxn modelId="{FA5482A5-4C51-8247-B8C1-B09613876709}" srcId="{D17B031B-4B04-D64E-A72E-87F8BB431B20}" destId="{23770177-124E-9844-83DC-EF868C1BAF23}" srcOrd="0" destOrd="0" parTransId="{652D3C39-20EE-BB4B-B43E-0980428ADF58}" sibTransId="{8C68C1CF-F0DA-9743-ADF5-43EFEE219012}"/>
    <dgm:cxn modelId="{860FF86E-8519-1743-914A-70C3E7623765}" type="presOf" srcId="{29E81024-63C4-C941-877F-88B1D50A5F0B}" destId="{2E37EBC3-E25D-964B-AC71-9BCEDE8E38E4}" srcOrd="0" destOrd="0" presId="urn:microsoft.com/office/officeart/2005/8/layout/hierarchy4"/>
    <dgm:cxn modelId="{9AE98925-3FC3-B346-AB63-C4EAFE4B5030}" type="presOf" srcId="{B26C807D-8F56-1344-9B64-C67A4A19C6D9}" destId="{0EC4A5C1-E006-B447-9CC1-0218B9B15448}" srcOrd="0" destOrd="0" presId="urn:microsoft.com/office/officeart/2005/8/layout/hierarchy4"/>
    <dgm:cxn modelId="{9299F8DB-4274-0644-85BA-6A71BB0AE08D}" type="presOf" srcId="{23770177-124E-9844-83DC-EF868C1BAF23}" destId="{91AF84F2-8B50-454E-B34C-1E96F3DA1601}" srcOrd="0" destOrd="0" presId="urn:microsoft.com/office/officeart/2005/8/layout/hierarchy4"/>
    <dgm:cxn modelId="{18C91B47-E049-4C4D-B733-B61B7351F017}" srcId="{29E81024-63C4-C941-877F-88B1D50A5F0B}" destId="{D17B031B-4B04-D64E-A72E-87F8BB431B20}" srcOrd="0" destOrd="0" parTransId="{EF3279C5-D2E6-7F44-B995-99BBDDA67105}" sibTransId="{433A8776-65E8-F943-9705-C387ACA6BDC5}"/>
    <dgm:cxn modelId="{5255654E-9719-6144-9FFE-CFF5647E53A8}" srcId="{23770177-124E-9844-83DC-EF868C1BAF23}" destId="{B26C807D-8F56-1344-9B64-C67A4A19C6D9}" srcOrd="0" destOrd="0" parTransId="{13BE386B-90A2-7147-8C17-DABA04A03EE7}" sibTransId="{F4D9C475-A6C8-7248-AC65-8F4CC8F6F46B}"/>
    <dgm:cxn modelId="{BFDF60AF-8820-CA48-AB15-8A7CEF039854}" type="presOf" srcId="{D17B031B-4B04-D64E-A72E-87F8BB431B20}" destId="{BED8F875-378C-4445-B493-A8003519B095}" srcOrd="0" destOrd="0" presId="urn:microsoft.com/office/officeart/2005/8/layout/hierarchy4"/>
    <dgm:cxn modelId="{47B434B9-9093-3444-B242-1028FBD38631}" type="presParOf" srcId="{2E37EBC3-E25D-964B-AC71-9BCEDE8E38E4}" destId="{29F4D9F1-6043-C44C-8982-FB04360DCABB}" srcOrd="0" destOrd="0" presId="urn:microsoft.com/office/officeart/2005/8/layout/hierarchy4"/>
    <dgm:cxn modelId="{FE6640DC-0D35-C649-AE6E-1F8753C78122}" type="presParOf" srcId="{29F4D9F1-6043-C44C-8982-FB04360DCABB}" destId="{BED8F875-378C-4445-B493-A8003519B095}" srcOrd="0" destOrd="0" presId="urn:microsoft.com/office/officeart/2005/8/layout/hierarchy4"/>
    <dgm:cxn modelId="{9FA70238-57D9-2548-9017-A32EA34C8CA8}" type="presParOf" srcId="{29F4D9F1-6043-C44C-8982-FB04360DCABB}" destId="{2D4270D8-5356-0040-96B9-4025B0BC6EBA}" srcOrd="1" destOrd="0" presId="urn:microsoft.com/office/officeart/2005/8/layout/hierarchy4"/>
    <dgm:cxn modelId="{60A78B3F-39BB-4D4A-8DBB-8B840E430946}" type="presParOf" srcId="{29F4D9F1-6043-C44C-8982-FB04360DCABB}" destId="{626EC0A0-831D-CA47-A54B-68EC576BA164}" srcOrd="2" destOrd="0" presId="urn:microsoft.com/office/officeart/2005/8/layout/hierarchy4"/>
    <dgm:cxn modelId="{DE871B73-B37D-BF4D-94F9-ACC14850F4D3}" type="presParOf" srcId="{626EC0A0-831D-CA47-A54B-68EC576BA164}" destId="{0135B2C2-54FB-1C4E-A3C3-E01ED06B205E}" srcOrd="0" destOrd="0" presId="urn:microsoft.com/office/officeart/2005/8/layout/hierarchy4"/>
    <dgm:cxn modelId="{CC21E297-A091-094D-B477-748B0BB4A763}" type="presParOf" srcId="{0135B2C2-54FB-1C4E-A3C3-E01ED06B205E}" destId="{91AF84F2-8B50-454E-B34C-1E96F3DA1601}" srcOrd="0" destOrd="0" presId="urn:microsoft.com/office/officeart/2005/8/layout/hierarchy4"/>
    <dgm:cxn modelId="{4A4D1A5C-D6AC-6545-9E6A-85A28A5C29E8}" type="presParOf" srcId="{0135B2C2-54FB-1C4E-A3C3-E01ED06B205E}" destId="{B89815B1-8E07-ED44-9D79-003EDFD8E25C}" srcOrd="1" destOrd="0" presId="urn:microsoft.com/office/officeart/2005/8/layout/hierarchy4"/>
    <dgm:cxn modelId="{12B74E0E-6480-7E4C-B074-8AE1774D6FBB}" type="presParOf" srcId="{0135B2C2-54FB-1C4E-A3C3-E01ED06B205E}" destId="{5D01A3C3-E13E-AB45-AAE4-D7A77FD4B19E}" srcOrd="2" destOrd="0" presId="urn:microsoft.com/office/officeart/2005/8/layout/hierarchy4"/>
    <dgm:cxn modelId="{0EAF53A3-11C4-834C-934B-635CEBDC1435}" type="presParOf" srcId="{5D01A3C3-E13E-AB45-AAE4-D7A77FD4B19E}" destId="{539CE6D5-857E-C446-A69B-255FDD9188BD}" srcOrd="0" destOrd="0" presId="urn:microsoft.com/office/officeart/2005/8/layout/hierarchy4"/>
    <dgm:cxn modelId="{699EBFFB-DF9D-734B-B0C7-321F4942289E}" type="presParOf" srcId="{539CE6D5-857E-C446-A69B-255FDD9188BD}" destId="{0EC4A5C1-E006-B447-9CC1-0218B9B15448}" srcOrd="0" destOrd="0" presId="urn:microsoft.com/office/officeart/2005/8/layout/hierarchy4"/>
    <dgm:cxn modelId="{6A5E887A-B564-6A43-9A16-BBC348E01C93}" type="presParOf" srcId="{539CE6D5-857E-C446-A69B-255FDD9188BD}" destId="{DAA49573-470E-9744-8859-A9826FA6BA99}" srcOrd="1" destOrd="0" presId="urn:microsoft.com/office/officeart/2005/8/layout/hierarchy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D8F875-378C-4445-B493-A8003519B095}">
      <dsp:nvSpPr>
        <dsp:cNvPr id="0" name=""/>
        <dsp:cNvSpPr/>
      </dsp:nvSpPr>
      <dsp:spPr>
        <a:xfrm>
          <a:off x="2976" y="883"/>
          <a:ext cx="6090046" cy="700868"/>
        </a:xfrm>
        <a:prstGeom prst="roundRect">
          <a:avLst>
            <a:gd name="adj" fmla="val 10000"/>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b="1" kern="1200" dirty="0" smtClean="0">
              <a:solidFill>
                <a:srgbClr val="000000"/>
              </a:solidFill>
            </a:rPr>
            <a:t>Local authority</a:t>
          </a:r>
          <a:endParaRPr lang="en-US" sz="3000" b="1" kern="1200" dirty="0">
            <a:solidFill>
              <a:srgbClr val="000000"/>
            </a:solidFill>
          </a:endParaRPr>
        </a:p>
      </dsp:txBody>
      <dsp:txXfrm>
        <a:off x="23504" y="21411"/>
        <a:ext cx="6048990" cy="659812"/>
      </dsp:txXfrm>
    </dsp:sp>
    <dsp:sp modelId="{91AF84F2-8B50-454E-B34C-1E96F3DA1601}">
      <dsp:nvSpPr>
        <dsp:cNvPr id="0" name=""/>
        <dsp:cNvSpPr/>
      </dsp:nvSpPr>
      <dsp:spPr>
        <a:xfrm>
          <a:off x="2976" y="805265"/>
          <a:ext cx="6090046" cy="700868"/>
        </a:xfrm>
        <a:prstGeom prst="roundRect">
          <a:avLst>
            <a:gd name="adj" fmla="val 10000"/>
          </a:avLst>
        </a:prstGeom>
        <a:gradFill rotWithShape="0">
          <a:gsLst>
            <a:gs pos="0">
              <a:schemeClr val="accent3">
                <a:hueOff val="0"/>
                <a:satOff val="0"/>
                <a:lumOff val="0"/>
                <a:alphaOff val="0"/>
                <a:tint val="100000"/>
                <a:shade val="100000"/>
                <a:satMod val="130000"/>
              </a:schemeClr>
            </a:gs>
            <a:gs pos="100000">
              <a:schemeClr val="accent3">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b="1" kern="1200" dirty="0" smtClean="0">
              <a:solidFill>
                <a:srgbClr val="000000"/>
              </a:solidFill>
            </a:rPr>
            <a:t>School</a:t>
          </a:r>
          <a:endParaRPr lang="en-US" sz="3000" b="1" kern="1200" dirty="0">
            <a:solidFill>
              <a:srgbClr val="000000"/>
            </a:solidFill>
          </a:endParaRPr>
        </a:p>
      </dsp:txBody>
      <dsp:txXfrm>
        <a:off x="23504" y="825793"/>
        <a:ext cx="6048990" cy="659812"/>
      </dsp:txXfrm>
    </dsp:sp>
    <dsp:sp modelId="{0EC4A5C1-E006-B447-9CC1-0218B9B15448}">
      <dsp:nvSpPr>
        <dsp:cNvPr id="0" name=""/>
        <dsp:cNvSpPr/>
      </dsp:nvSpPr>
      <dsp:spPr>
        <a:xfrm>
          <a:off x="2976" y="1609647"/>
          <a:ext cx="6090046" cy="700868"/>
        </a:xfrm>
        <a:prstGeom prst="roundRect">
          <a:avLst>
            <a:gd name="adj" fmla="val 10000"/>
          </a:avLst>
        </a:prstGeom>
        <a:gradFill rotWithShape="0">
          <a:gsLst>
            <a:gs pos="0">
              <a:schemeClr val="accent4">
                <a:hueOff val="0"/>
                <a:satOff val="0"/>
                <a:lumOff val="0"/>
                <a:alphaOff val="0"/>
                <a:tint val="100000"/>
                <a:shade val="100000"/>
                <a:satMod val="130000"/>
              </a:schemeClr>
            </a:gs>
            <a:gs pos="100000">
              <a:schemeClr val="accent4">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b="1" kern="1200" dirty="0" smtClean="0">
              <a:solidFill>
                <a:srgbClr val="000000"/>
              </a:solidFill>
            </a:rPr>
            <a:t>Individual child</a:t>
          </a:r>
          <a:endParaRPr lang="en-US" sz="3000" b="1" kern="1200" dirty="0">
            <a:solidFill>
              <a:srgbClr val="000000"/>
            </a:solidFill>
          </a:endParaRPr>
        </a:p>
      </dsp:txBody>
      <dsp:txXfrm>
        <a:off x="23504" y="1630175"/>
        <a:ext cx="6048990" cy="659812"/>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C2C33B0-B215-F542-8EDF-5BBED96FBC42}" type="datetimeFigureOut">
              <a:rPr lang="en-US" smtClean="0"/>
              <a:t>6/10/17</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3A31CE9-B922-7545-8CE9-FD53ED09C3B0}" type="slidenum">
              <a:rPr lang="en-US" smtClean="0"/>
              <a:t>‹#›</a:t>
            </a:fld>
            <a:endParaRPr lang="en-US"/>
          </a:p>
        </p:txBody>
      </p:sp>
    </p:spTree>
    <p:extLst>
      <p:ext uri="{BB962C8B-B14F-4D97-AF65-F5344CB8AC3E}">
        <p14:creationId xmlns:p14="http://schemas.microsoft.com/office/powerpoint/2010/main" val="8950881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57E9775-DF21-B642-9114-01D17994E029}" type="datetimeFigureOut">
              <a:rPr lang="en-US" smtClean="0"/>
              <a:t>6/10/17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A137FF0-AAAF-994F-AA1C-7667853A3D82}" type="slidenum">
              <a:rPr lang="en-US" smtClean="0"/>
              <a:t>‹#›</a:t>
            </a:fld>
            <a:endParaRPr lang="en-US"/>
          </a:p>
        </p:txBody>
      </p:sp>
    </p:spTree>
    <p:extLst>
      <p:ext uri="{BB962C8B-B14F-4D97-AF65-F5344CB8AC3E}">
        <p14:creationId xmlns:p14="http://schemas.microsoft.com/office/powerpoint/2010/main" val="1059290704"/>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Slide Image Placeholder 1"/>
          <p:cNvSpPr>
            <a:spLocks noGrp="1" noRot="1" noChangeAspect="1"/>
          </p:cNvSpPr>
          <p:nvPr>
            <p:ph type="sldImg"/>
          </p:nvPr>
        </p:nvSpPr>
        <p:spPr bwMode="auto">
          <a:noFill/>
          <a:ln>
            <a:solidFill>
              <a:srgbClr val="000000"/>
            </a:solidFill>
            <a:miter lim="800000"/>
            <a:headEnd/>
            <a:tailEnd/>
          </a:ln>
          <a:extLst>
            <a:ext uri="{FAA26D3D-D897-4be2-8F04-BA451C77F1D7}">
              <ma14:placeholderFlag xmlns:ma14="http://schemas.microsoft.com/office/mac/drawingml/2011/main" val="1"/>
            </a:ext>
            <a:ext uri="{909E8E84-426E-40dd-AFC4-6F175D3DCCD1}">
              <a14:hiddenFill xmlns:a14="http://schemas.microsoft.com/office/drawing/2010/main" xmlns="">
                <a:solidFill>
                  <a:srgbClr val="FFFFFF"/>
                </a:solidFill>
              </a14:hiddenFill>
            </a:ext>
          </a:extLst>
        </p:spPr>
      </p:sp>
      <p:sp>
        <p:nvSpPr>
          <p:cNvPr id="31746" name="Notes Placeholder 2"/>
          <p:cNvSpPr>
            <a:spLocks noGrp="1"/>
          </p:cNvSpPr>
          <p:nvPr>
            <p:ph type="body" idx="1"/>
          </p:nvPr>
        </p:nvSpPr>
        <p:spPr bwMode="auto">
          <a:noFill/>
          <a:extLst>
            <a:ext uri="{FAA26D3D-D897-4be2-8F04-BA451C77F1D7}">
              <ma14:placeholderFlag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dirty="0" smtClean="0">
                <a:latin typeface="Calibri" charset="0"/>
                <a:ea typeface="ＭＳ Ｐゴシック" charset="0"/>
                <a:cs typeface="ＭＳ Ｐゴシック" charset="0"/>
              </a:rPr>
              <a:t>David </a:t>
            </a:r>
            <a:r>
              <a:rPr lang="en-US" dirty="0" err="1" smtClean="0">
                <a:latin typeface="Calibri" charset="0"/>
                <a:ea typeface="ＭＳ Ｐゴシック" charset="0"/>
                <a:cs typeface="ＭＳ Ｐゴシック" charset="0"/>
              </a:rPr>
              <a:t>Berridge</a:t>
            </a:r>
            <a:r>
              <a:rPr lang="en-US" dirty="0" smtClean="0">
                <a:latin typeface="Calibri" charset="0"/>
                <a:ea typeface="ＭＳ Ｐゴシック" charset="0"/>
                <a:cs typeface="ＭＳ Ｐゴシック" charset="0"/>
              </a:rPr>
              <a:t> will talk about the findings from the interviews</a:t>
            </a:r>
            <a:endParaRPr lang="en-US" dirty="0">
              <a:latin typeface="Calibri" charset="0"/>
              <a:ea typeface="ＭＳ Ｐゴシック" charset="0"/>
              <a:cs typeface="ＭＳ Ｐゴシック" charset="0"/>
            </a:endParaRPr>
          </a:p>
        </p:txBody>
      </p:sp>
      <p:sp>
        <p:nvSpPr>
          <p:cNvPr id="31747"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fld id="{AC7AFAC0-C0E3-0743-94FF-2CCE8DB4EC81}" type="slidenum">
              <a:rPr lang="en-US" sz="1200"/>
              <a:pPr eaLnBrk="1" hangingPunct="1"/>
              <a:t>6</a:t>
            </a:fld>
            <a:endParaRPr lang="en-US" sz="1200"/>
          </a:p>
        </p:txBody>
      </p:sp>
    </p:spTree>
    <p:extLst>
      <p:ext uri="{BB962C8B-B14F-4D97-AF65-F5344CB8AC3E}">
        <p14:creationId xmlns:p14="http://schemas.microsoft.com/office/powerpoint/2010/main" val="12019353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Slide Image Placeholder 1"/>
          <p:cNvSpPr>
            <a:spLocks noGrp="1" noRot="1" noChangeAspect="1"/>
          </p:cNvSpPr>
          <p:nvPr>
            <p:ph type="sldImg"/>
          </p:nvPr>
        </p:nvSpPr>
        <p:spPr bwMode="auto">
          <a:noFill/>
          <a:ln>
            <a:solidFill>
              <a:srgbClr val="000000"/>
            </a:solidFill>
            <a:miter lim="800000"/>
            <a:headEnd/>
            <a:tailEnd/>
          </a:ln>
          <a:extLst>
            <a:ext uri="{FAA26D3D-D897-4be2-8F04-BA451C77F1D7}">
              <ma14:placeholderFlag xmlns:ma14="http://schemas.microsoft.com/office/mac/drawingml/2011/main" val="1"/>
            </a:ext>
            <a:ext uri="{909E8E84-426E-40dd-AFC4-6F175D3DCCD1}">
              <a14:hiddenFill xmlns:a14="http://schemas.microsoft.com/office/drawing/2010/main" xmlns="">
                <a:solidFill>
                  <a:srgbClr val="FFFFFF"/>
                </a:solidFill>
              </a14:hiddenFill>
            </a:ext>
          </a:extLst>
        </p:spPr>
      </p:sp>
      <p:sp>
        <p:nvSpPr>
          <p:cNvPr id="44034"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dirty="0">
              <a:latin typeface="Calibri" charset="0"/>
              <a:ea typeface="ＭＳ Ｐゴシック" charset="0"/>
              <a:cs typeface="ＭＳ Ｐゴシック" charset="0"/>
            </a:endParaRPr>
          </a:p>
        </p:txBody>
      </p:sp>
      <p:sp>
        <p:nvSpPr>
          <p:cNvPr id="44035"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fld id="{F38579D6-1307-0F4B-936E-58738D6E9BED}" type="slidenum">
              <a:rPr lang="en-US" sz="1200"/>
              <a:pPr eaLnBrk="1" hangingPunct="1"/>
              <a:t>7</a:t>
            </a:fld>
            <a:endParaRPr lang="en-US" sz="1200"/>
          </a:p>
        </p:txBody>
      </p:sp>
    </p:spTree>
    <p:extLst>
      <p:ext uri="{BB962C8B-B14F-4D97-AF65-F5344CB8AC3E}">
        <p14:creationId xmlns:p14="http://schemas.microsoft.com/office/powerpoint/2010/main" val="15430251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Slide Image Placeholder 1"/>
          <p:cNvSpPr>
            <a:spLocks noGrp="1" noRot="1" noChangeAspect="1"/>
          </p:cNvSpPr>
          <p:nvPr>
            <p:ph type="sldImg"/>
          </p:nvPr>
        </p:nvSpPr>
        <p:spPr bwMode="auto">
          <a:noFill/>
          <a:ln>
            <a:solidFill>
              <a:srgbClr val="000000"/>
            </a:solidFill>
            <a:miter lim="800000"/>
            <a:headEnd/>
            <a:tailEnd/>
          </a:ln>
          <a:extLst>
            <a:ext uri="{FAA26D3D-D897-4be2-8F04-BA451C77F1D7}">
              <ma14:placeholderFlag xmlns:ma14="http://schemas.microsoft.com/office/mac/drawingml/2011/main" val="1"/>
            </a:ext>
            <a:ext uri="{909E8E84-426E-40dd-AFC4-6F175D3DCCD1}">
              <a14:hiddenFill xmlns:a14="http://schemas.microsoft.com/office/drawing/2010/main" xmlns="">
                <a:solidFill>
                  <a:srgbClr val="FFFFFF"/>
                </a:solidFill>
              </a14:hiddenFill>
            </a:ext>
          </a:extLst>
        </p:spPr>
      </p:sp>
      <p:sp>
        <p:nvSpPr>
          <p:cNvPr id="46082"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dirty="0" smtClean="0">
                <a:latin typeface="Calibri" charset="0"/>
                <a:ea typeface="ＭＳ Ｐゴシック" charset="0"/>
                <a:cs typeface="ＭＳ Ｐゴシック" charset="0"/>
              </a:rPr>
              <a:t>Not</a:t>
            </a:r>
            <a:r>
              <a:rPr lang="en-US" baseline="0" dirty="0" smtClean="0">
                <a:latin typeface="Calibri" charset="0"/>
                <a:ea typeface="ＭＳ Ｐゴシック" charset="0"/>
                <a:cs typeface="ＭＳ Ｐゴシック" charset="0"/>
              </a:rPr>
              <a:t> reporting on MLM today</a:t>
            </a:r>
            <a:endParaRPr lang="en-US" dirty="0">
              <a:latin typeface="Calibri" charset="0"/>
              <a:ea typeface="ＭＳ Ｐゴシック" charset="0"/>
              <a:cs typeface="ＭＳ Ｐゴシック" charset="0"/>
            </a:endParaRPr>
          </a:p>
        </p:txBody>
      </p:sp>
      <p:sp>
        <p:nvSpPr>
          <p:cNvPr id="46083"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fld id="{6570F8B5-F985-3F42-A5AD-890EF0D55ADF}" type="slidenum">
              <a:rPr lang="en-US" sz="1200"/>
              <a:pPr eaLnBrk="1" hangingPunct="1"/>
              <a:t>8</a:t>
            </a:fld>
            <a:endParaRPr lang="en-US" sz="1200"/>
          </a:p>
        </p:txBody>
      </p:sp>
    </p:spTree>
    <p:extLst>
      <p:ext uri="{BB962C8B-B14F-4D97-AF65-F5344CB8AC3E}">
        <p14:creationId xmlns:p14="http://schemas.microsoft.com/office/powerpoint/2010/main" val="6597295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Slide Image Placeholder 1"/>
          <p:cNvSpPr>
            <a:spLocks noGrp="1" noRot="1" noChangeAspect="1"/>
          </p:cNvSpPr>
          <p:nvPr>
            <p:ph type="sldImg"/>
          </p:nvPr>
        </p:nvSpPr>
        <p:spPr bwMode="auto">
          <a:noFill/>
          <a:ln>
            <a:solidFill>
              <a:srgbClr val="000000"/>
            </a:solidFill>
            <a:miter lim="800000"/>
            <a:headEnd/>
            <a:tailEnd/>
          </a:ln>
          <a:extLst>
            <a:ext uri="{FAA26D3D-D897-4be2-8F04-BA451C77F1D7}">
              <ma14:placeholderFlag xmlns:ma14="http://schemas.microsoft.com/office/mac/drawingml/2011/main" val="1"/>
            </a:ext>
            <a:ext uri="{909E8E84-426E-40dd-AFC4-6F175D3DCCD1}">
              <a14:hiddenFill xmlns:a14="http://schemas.microsoft.com/office/drawing/2010/main" xmlns="">
                <a:solidFill>
                  <a:srgbClr val="FFFFFF"/>
                </a:solidFill>
              </a14:hiddenFill>
            </a:ext>
          </a:extLst>
        </p:spPr>
      </p:sp>
      <p:sp>
        <p:nvSpPr>
          <p:cNvPr id="48130" name="Notes Placeholder 2"/>
          <p:cNvSpPr>
            <a:spLocks noGrp="1"/>
          </p:cNvSpPr>
          <p:nvPr>
            <p:ph type="body" idx="1"/>
          </p:nvPr>
        </p:nvSpPr>
        <p:spPr bwMode="auto">
          <a:extLst>
            <a:ext uri="{FAA26D3D-D897-4be2-8F04-BA451C77F1D7}">
              <ma14:placeholderFlag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marL="0" indent="0">
              <a:buFont typeface="Arial"/>
              <a:buNone/>
              <a:defRPr/>
            </a:pPr>
            <a:r>
              <a:rPr lang="en-US" dirty="0" smtClean="0">
                <a:latin typeface="Calibri" charset="0"/>
                <a:ea typeface="ＭＳ Ｐゴシック" charset="0"/>
                <a:cs typeface="ＭＳ Ｐゴシック" charset="0"/>
              </a:rPr>
              <a:t>Only children who were in care in final year of compulsory schooling – so not representative of overall care population</a:t>
            </a:r>
          </a:p>
        </p:txBody>
      </p:sp>
      <p:sp>
        <p:nvSpPr>
          <p:cNvPr id="50179"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fld id="{8DD0F308-153A-BB4D-9103-C3B4FF579A8A}" type="slidenum">
              <a:rPr lang="en-US" sz="1200"/>
              <a:pPr eaLnBrk="1" hangingPunct="1"/>
              <a:t>9</a:t>
            </a:fld>
            <a:endParaRPr lang="en-US" sz="1200"/>
          </a:p>
        </p:txBody>
      </p:sp>
    </p:spTree>
    <p:extLst>
      <p:ext uri="{BB962C8B-B14F-4D97-AF65-F5344CB8AC3E}">
        <p14:creationId xmlns:p14="http://schemas.microsoft.com/office/powerpoint/2010/main" val="15654042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Slide Image Placeholder 1"/>
          <p:cNvSpPr>
            <a:spLocks noGrp="1" noRot="1" noChangeAspect="1"/>
          </p:cNvSpPr>
          <p:nvPr>
            <p:ph type="sldImg"/>
          </p:nvPr>
        </p:nvSpPr>
        <p:spPr bwMode="auto">
          <a:noFill/>
          <a:ln>
            <a:solidFill>
              <a:srgbClr val="000000"/>
            </a:solidFill>
            <a:miter lim="800000"/>
            <a:headEnd/>
            <a:tailEnd/>
          </a:ln>
          <a:extLst>
            <a:ext uri="{FAA26D3D-D897-4be2-8F04-BA451C77F1D7}">
              <ma14:placeholderFlag xmlns:ma14="http://schemas.microsoft.com/office/mac/drawingml/2011/main" val="1"/>
            </a:ext>
            <a:ext uri="{909E8E84-426E-40dd-AFC4-6F175D3DCCD1}">
              <a14:hiddenFill xmlns:a14="http://schemas.microsoft.com/office/drawing/2010/main" xmlns="">
                <a:solidFill>
                  <a:srgbClr val="FFFFFF"/>
                </a:solidFill>
              </a14:hiddenFill>
            </a:ext>
          </a:extLst>
        </p:spPr>
      </p:sp>
      <p:sp>
        <p:nvSpPr>
          <p:cNvPr id="48130" name="Notes Placeholder 2"/>
          <p:cNvSpPr>
            <a:spLocks noGrp="1"/>
          </p:cNvSpPr>
          <p:nvPr>
            <p:ph type="body" idx="1"/>
          </p:nvPr>
        </p:nvSpPr>
        <p:spPr bwMode="auto">
          <a:extLst>
            <a:ext uri="{FAA26D3D-D897-4be2-8F04-BA451C77F1D7}">
              <ma14:placeholderFlag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marL="0" indent="0">
              <a:buFont typeface="Arial"/>
              <a:buNone/>
              <a:defRPr/>
            </a:pPr>
            <a:endParaRPr lang="en-US" dirty="0" smtClean="0">
              <a:latin typeface="Calibri" charset="0"/>
              <a:ea typeface="ＭＳ Ｐゴシック" charset="0"/>
              <a:cs typeface="ＭＳ Ｐゴシック" charset="0"/>
            </a:endParaRPr>
          </a:p>
        </p:txBody>
      </p:sp>
      <p:sp>
        <p:nvSpPr>
          <p:cNvPr id="50179"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fld id="{8DD0F308-153A-BB4D-9103-C3B4FF579A8A}" type="slidenum">
              <a:rPr lang="en-US" sz="1200"/>
              <a:pPr eaLnBrk="1" hangingPunct="1"/>
              <a:t>10</a:t>
            </a:fld>
            <a:endParaRPr lang="en-US" sz="1200"/>
          </a:p>
        </p:txBody>
      </p:sp>
    </p:spTree>
    <p:extLst>
      <p:ext uri="{BB962C8B-B14F-4D97-AF65-F5344CB8AC3E}">
        <p14:creationId xmlns:p14="http://schemas.microsoft.com/office/powerpoint/2010/main" val="931831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Slide Image Placeholder 1"/>
          <p:cNvSpPr>
            <a:spLocks noGrp="1" noRot="1" noChangeAspect="1"/>
          </p:cNvSpPr>
          <p:nvPr>
            <p:ph type="sldImg"/>
          </p:nvPr>
        </p:nvSpPr>
        <p:spPr bwMode="auto">
          <a:noFill/>
          <a:ln>
            <a:solidFill>
              <a:srgbClr val="000000"/>
            </a:solidFill>
            <a:miter lim="800000"/>
            <a:headEnd/>
            <a:tailEnd/>
          </a:ln>
          <a:extLst>
            <a:ext uri="{FAA26D3D-D897-4be2-8F04-BA451C77F1D7}">
              <ma14:placeholderFlag xmlns:ma14="http://schemas.microsoft.com/office/mac/drawingml/2011/main" val="1"/>
            </a:ext>
            <a:ext uri="{909E8E84-426E-40dd-AFC4-6F175D3DCCD1}">
              <a14:hiddenFill xmlns="" xmlns:a14="http://schemas.microsoft.com/office/drawing/2010/main">
                <a:solidFill>
                  <a:srgbClr val="FFFFFF"/>
                </a:solidFill>
              </a14:hiddenFill>
            </a:ext>
          </a:extLst>
        </p:spPr>
      </p:sp>
      <p:sp>
        <p:nvSpPr>
          <p:cNvPr id="52226" name="Notes Placeholder 2"/>
          <p:cNvSpPr>
            <a:spLocks noGrp="1"/>
          </p:cNvSpPr>
          <p:nvPr>
            <p:ph type="body" idx="1"/>
          </p:nvPr>
        </p:nvSpPr>
        <p:spPr bwMode="auto">
          <a:noFill/>
          <a:extLst>
            <a:ext uri="{FAA26D3D-D897-4be2-8F04-BA451C77F1D7}">
              <ma14:placeholderFlag xmlns:ma14="http://schemas.microsoft.com/office/mac/drawingml/2011/main"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dirty="0" smtClean="0">
                <a:latin typeface="Calibri" charset="0"/>
                <a:ea typeface="ＭＳ Ｐゴシック" charset="0"/>
                <a:cs typeface="ＭＳ Ｐゴシック" charset="0"/>
              </a:rPr>
              <a:t>These are all</a:t>
            </a:r>
            <a:r>
              <a:rPr lang="en-US" baseline="0" dirty="0" smtClean="0">
                <a:latin typeface="Calibri" charset="0"/>
                <a:ea typeface="ＭＳ Ｐゴシック" charset="0"/>
                <a:cs typeface="ＭＳ Ｐゴシック" charset="0"/>
              </a:rPr>
              <a:t> the variables we included in the regression model for looked after children – next slide shows the significant predictors.</a:t>
            </a:r>
            <a:endParaRPr lang="en-US" dirty="0">
              <a:latin typeface="Calibri" charset="0"/>
              <a:ea typeface="ＭＳ Ｐゴシック" charset="0"/>
              <a:cs typeface="ＭＳ Ｐゴシック" charset="0"/>
            </a:endParaRPr>
          </a:p>
        </p:txBody>
      </p:sp>
      <p:sp>
        <p:nvSpPr>
          <p:cNvPr id="52227"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fld id="{8C255752-4A47-5143-B25B-286BA27CEC3D}" type="slidenum">
              <a:rPr lang="en-US" sz="1200"/>
              <a:pPr eaLnBrk="1" hangingPunct="1"/>
              <a:t>11</a:t>
            </a:fld>
            <a:endParaRPr lang="en-US" sz="1200"/>
          </a:p>
        </p:txBody>
      </p:sp>
    </p:spTree>
    <p:extLst>
      <p:ext uri="{BB962C8B-B14F-4D97-AF65-F5344CB8AC3E}">
        <p14:creationId xmlns:p14="http://schemas.microsoft.com/office/powerpoint/2010/main" val="842832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Slide Image Placeholder 1"/>
          <p:cNvSpPr>
            <a:spLocks noGrp="1" noRot="1" noChangeAspect="1"/>
          </p:cNvSpPr>
          <p:nvPr>
            <p:ph type="sldImg"/>
          </p:nvPr>
        </p:nvSpPr>
        <p:spPr bwMode="auto">
          <a:noFill/>
          <a:ln>
            <a:solidFill>
              <a:srgbClr val="000000"/>
            </a:solidFill>
            <a:miter lim="800000"/>
            <a:headEnd/>
            <a:tailEnd/>
          </a:ln>
          <a:extLst>
            <a:ext uri="{FAA26D3D-D897-4be2-8F04-BA451C77F1D7}">
              <ma14:placeholderFlag xmlns:ma14="http://schemas.microsoft.com/office/mac/drawingml/2011/main" val="1"/>
            </a:ext>
            <a:ext uri="{909E8E84-426E-40dd-AFC4-6F175D3DCCD1}">
              <a14:hiddenFill xmlns:a14="http://schemas.microsoft.com/office/drawing/2010/main" xmlns="">
                <a:solidFill>
                  <a:srgbClr val="FFFFFF"/>
                </a:solidFill>
              </a14:hiddenFill>
            </a:ext>
          </a:extLst>
        </p:spPr>
      </p:sp>
      <p:sp>
        <p:nvSpPr>
          <p:cNvPr id="52226" name="Notes Placeholder 2"/>
          <p:cNvSpPr>
            <a:spLocks noGrp="1"/>
          </p:cNvSpPr>
          <p:nvPr>
            <p:ph type="body" idx="1"/>
          </p:nvPr>
        </p:nvSpPr>
        <p:spPr bwMode="auto">
          <a:noFill/>
          <a:extLst>
            <a:ext uri="{FAA26D3D-D897-4be2-8F04-BA451C77F1D7}">
              <ma14:placeholderFlag xmlns:ma14="http://schemas.microsoft.com/office/mac/drawingml/2011/main"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sz="1200" kern="1200" dirty="0" smtClean="0">
                <a:solidFill>
                  <a:schemeClr val="tx1"/>
                </a:solidFill>
                <a:effectLst/>
                <a:latin typeface="+mn-lt"/>
                <a:ea typeface="+mn-ea"/>
                <a:cs typeface="+mn-cs"/>
              </a:rPr>
              <a:t>Other non-mainstream: -60.3</a:t>
            </a:r>
            <a:r>
              <a:rPr lang="en-US" sz="1200" kern="1200" baseline="0" dirty="0" smtClean="0">
                <a:solidFill>
                  <a:schemeClr val="tx1"/>
                </a:solidFill>
                <a:effectLst/>
                <a:latin typeface="+mn-lt"/>
                <a:ea typeface="+mn-ea"/>
                <a:cs typeface="+mn-cs"/>
              </a:rPr>
              <a:t> </a:t>
            </a:r>
            <a:r>
              <a:rPr lang="en-US" sz="1200" dirty="0" err="1" smtClean="0">
                <a:solidFill>
                  <a:srgbClr val="000000"/>
                </a:solidFill>
              </a:rPr>
              <a:t>pts</a:t>
            </a:r>
            <a:endParaRPr lang="en-GB" sz="1200" kern="1200" dirty="0" smtClean="0">
              <a:solidFill>
                <a:schemeClr val="tx1"/>
              </a:solidFill>
              <a:effectLst/>
              <a:latin typeface="+mn-lt"/>
              <a:ea typeface="+mn-ea"/>
              <a:cs typeface="+mn-cs"/>
            </a:endParaRPr>
          </a:p>
          <a:p>
            <a:endParaRPr lang="en-US" dirty="0">
              <a:latin typeface="Calibri" charset="0"/>
              <a:ea typeface="ＭＳ Ｐゴシック" charset="0"/>
              <a:cs typeface="ＭＳ Ｐゴシック" charset="0"/>
            </a:endParaRPr>
          </a:p>
        </p:txBody>
      </p:sp>
      <p:sp>
        <p:nvSpPr>
          <p:cNvPr id="52227"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fld id="{8C255752-4A47-5143-B25B-286BA27CEC3D}" type="slidenum">
              <a:rPr lang="en-US" sz="1200"/>
              <a:pPr eaLnBrk="1" hangingPunct="1"/>
              <a:t>12</a:t>
            </a:fld>
            <a:endParaRPr lang="en-US" sz="1200"/>
          </a:p>
        </p:txBody>
      </p:sp>
    </p:spTree>
    <p:extLst>
      <p:ext uri="{BB962C8B-B14F-4D97-AF65-F5344CB8AC3E}">
        <p14:creationId xmlns:p14="http://schemas.microsoft.com/office/powerpoint/2010/main" val="20242964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Slide Image Placeholder 1"/>
          <p:cNvSpPr>
            <a:spLocks noGrp="1" noRot="1" noChangeAspect="1"/>
          </p:cNvSpPr>
          <p:nvPr>
            <p:ph type="sldImg"/>
          </p:nvPr>
        </p:nvSpPr>
        <p:spPr bwMode="auto">
          <a:noFill/>
          <a:ln>
            <a:solidFill>
              <a:srgbClr val="000000"/>
            </a:solidFill>
            <a:miter lim="800000"/>
            <a:headEnd/>
            <a:tailEnd/>
          </a:ln>
          <a:extLst>
            <a:ext uri="{FAA26D3D-D897-4be2-8F04-BA451C77F1D7}">
              <ma14:placeholderFlag xmlns:ma14="http://schemas.microsoft.com/office/mac/drawingml/2011/main" val="1"/>
            </a:ext>
            <a:ext uri="{909E8E84-426E-40dd-AFC4-6F175D3DCCD1}">
              <a14:hiddenFill xmlns="" xmlns:a14="http://schemas.microsoft.com/office/drawing/2010/main">
                <a:solidFill>
                  <a:srgbClr val="FFFFFF"/>
                </a:solidFill>
              </a14:hiddenFill>
            </a:ext>
          </a:extLst>
        </p:spPr>
      </p:sp>
      <p:sp>
        <p:nvSpPr>
          <p:cNvPr id="48130" name="Notes Placeholder 2"/>
          <p:cNvSpPr>
            <a:spLocks noGrp="1"/>
          </p:cNvSpPr>
          <p:nvPr>
            <p:ph type="body" idx="1"/>
          </p:nvPr>
        </p:nvSpPr>
        <p:spPr bwMode="auto">
          <a:extLst>
            <a:ext uri="{FAA26D3D-D897-4be2-8F04-BA451C77F1D7}">
              <ma14:placeholderFlag xmlns:ma14="http://schemas.microsoft.com/office/mac/drawingml/2011/main"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a:defRPr/>
            </a:pPr>
            <a:endParaRPr lang="en-US" dirty="0" smtClean="0">
              <a:latin typeface="Calibri" charset="0"/>
              <a:ea typeface="ＭＳ Ｐゴシック" charset="0"/>
              <a:cs typeface="ＭＳ Ｐゴシック" charset="0"/>
            </a:endParaRPr>
          </a:p>
        </p:txBody>
      </p:sp>
      <p:sp>
        <p:nvSpPr>
          <p:cNvPr id="50179"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fld id="{8DD0F308-153A-BB4D-9103-C3B4FF579A8A}" type="slidenum">
              <a:rPr lang="en-US" sz="1200"/>
              <a:pPr eaLnBrk="1" hangingPunct="1"/>
              <a:t>13</a:t>
            </a:fld>
            <a:endParaRPr lang="en-US" sz="1200"/>
          </a:p>
        </p:txBody>
      </p:sp>
    </p:spTree>
    <p:extLst>
      <p:ext uri="{BB962C8B-B14F-4D97-AF65-F5344CB8AC3E}">
        <p14:creationId xmlns:p14="http://schemas.microsoft.com/office/powerpoint/2010/main" val="13558477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Slide Image Placeholder 1"/>
          <p:cNvSpPr>
            <a:spLocks noGrp="1" noRot="1" noChangeAspect="1"/>
          </p:cNvSpPr>
          <p:nvPr>
            <p:ph type="sldImg"/>
          </p:nvPr>
        </p:nvSpPr>
        <p:spPr bwMode="auto">
          <a:noFill/>
          <a:ln>
            <a:solidFill>
              <a:srgbClr val="000000"/>
            </a:solidFill>
            <a:miter lim="800000"/>
            <a:headEnd/>
            <a:tailEnd/>
          </a:ln>
          <a:extLst>
            <a:ext uri="{FAA26D3D-D897-4be2-8F04-BA451C77F1D7}">
              <ma14:placeholderFlag xmlns:ma14="http://schemas.microsoft.com/office/mac/drawingml/2011/main" val="1"/>
            </a:ext>
            <a:ext uri="{909E8E84-426E-40dd-AFC4-6F175D3DCCD1}">
              <a14:hiddenFill xmlns="" xmlns:a14="http://schemas.microsoft.com/office/drawing/2010/main">
                <a:solidFill>
                  <a:srgbClr val="FFFFFF"/>
                </a:solidFill>
              </a14:hiddenFill>
            </a:ext>
          </a:extLst>
        </p:spPr>
      </p:sp>
      <p:sp>
        <p:nvSpPr>
          <p:cNvPr id="48130" name="Notes Placeholder 2"/>
          <p:cNvSpPr>
            <a:spLocks noGrp="1"/>
          </p:cNvSpPr>
          <p:nvPr>
            <p:ph type="body" idx="1"/>
          </p:nvPr>
        </p:nvSpPr>
        <p:spPr bwMode="auto">
          <a:extLst>
            <a:ext uri="{FAA26D3D-D897-4be2-8F04-BA451C77F1D7}">
              <ma14:placeholderFlag xmlns:ma14="http://schemas.microsoft.com/office/mac/drawingml/2011/main"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a:defRPr/>
            </a:pPr>
            <a:endParaRPr lang="en-US" dirty="0" smtClean="0">
              <a:latin typeface="Calibri" charset="0"/>
              <a:ea typeface="ＭＳ Ｐゴシック" charset="0"/>
              <a:cs typeface="ＭＳ Ｐゴシック" charset="0"/>
            </a:endParaRPr>
          </a:p>
        </p:txBody>
      </p:sp>
      <p:sp>
        <p:nvSpPr>
          <p:cNvPr id="50179"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fld id="{8DD0F308-153A-BB4D-9103-C3B4FF579A8A}" type="slidenum">
              <a:rPr lang="en-US" sz="1200"/>
              <a:pPr eaLnBrk="1" hangingPunct="1"/>
              <a:t>14</a:t>
            </a:fld>
            <a:endParaRPr lang="en-US" sz="1200"/>
          </a:p>
        </p:txBody>
      </p:sp>
    </p:spTree>
    <p:extLst>
      <p:ext uri="{BB962C8B-B14F-4D97-AF65-F5344CB8AC3E}">
        <p14:creationId xmlns:p14="http://schemas.microsoft.com/office/powerpoint/2010/main" val="11035298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Slide Image Placeholder 1"/>
          <p:cNvSpPr>
            <a:spLocks noGrp="1" noRot="1" noChangeAspect="1"/>
          </p:cNvSpPr>
          <p:nvPr>
            <p:ph type="sldImg"/>
          </p:nvPr>
        </p:nvSpPr>
        <p:spPr bwMode="auto">
          <a:noFill/>
          <a:ln>
            <a:solidFill>
              <a:srgbClr val="000000"/>
            </a:solidFill>
            <a:miter lim="800000"/>
            <a:headEnd/>
            <a:tailEnd/>
          </a:ln>
          <a:extLst>
            <a:ext uri="{FAA26D3D-D897-4be2-8F04-BA451C77F1D7}">
              <ma14:placeholderFlag xmlns:ma14="http://schemas.microsoft.com/office/mac/drawingml/2011/main" val="1"/>
            </a:ext>
            <a:ext uri="{909E8E84-426E-40dd-AFC4-6F175D3DCCD1}">
              <a14:hiddenFill xmlns="" xmlns:a14="http://schemas.microsoft.com/office/drawing/2010/main">
                <a:solidFill>
                  <a:srgbClr val="FFFFFF"/>
                </a:solidFill>
              </a14:hiddenFill>
            </a:ext>
          </a:extLst>
        </p:spPr>
      </p:sp>
      <p:sp>
        <p:nvSpPr>
          <p:cNvPr id="48130" name="Notes Placeholder 2"/>
          <p:cNvSpPr>
            <a:spLocks noGrp="1"/>
          </p:cNvSpPr>
          <p:nvPr>
            <p:ph type="body" idx="1"/>
          </p:nvPr>
        </p:nvSpPr>
        <p:spPr bwMode="auto">
          <a:extLst>
            <a:ext uri="{FAA26D3D-D897-4be2-8F04-BA451C77F1D7}">
              <ma14:placeholderFlag xmlns:ma14="http://schemas.microsoft.com/office/mac/drawingml/2011/main"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a:defRPr/>
            </a:pPr>
            <a:endParaRPr lang="en-US" dirty="0" smtClean="0">
              <a:latin typeface="Calibri" charset="0"/>
              <a:ea typeface="ＭＳ Ｐゴシック" charset="0"/>
              <a:cs typeface="ＭＳ Ｐゴシック" charset="0"/>
            </a:endParaRPr>
          </a:p>
        </p:txBody>
      </p:sp>
      <p:sp>
        <p:nvSpPr>
          <p:cNvPr id="50179"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fld id="{8DD0F308-153A-BB4D-9103-C3B4FF579A8A}" type="slidenum">
              <a:rPr lang="en-US" sz="1200"/>
              <a:pPr eaLnBrk="1" hangingPunct="1"/>
              <a:t>16</a:t>
            </a:fld>
            <a:endParaRPr lang="en-US" sz="1200"/>
          </a:p>
        </p:txBody>
      </p:sp>
    </p:spTree>
    <p:extLst>
      <p:ext uri="{BB962C8B-B14F-4D97-AF65-F5344CB8AC3E}">
        <p14:creationId xmlns:p14="http://schemas.microsoft.com/office/powerpoint/2010/main" val="20851070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Slide Image Placeholder 1"/>
          <p:cNvSpPr>
            <a:spLocks noGrp="1" noRot="1" noChangeAspect="1"/>
          </p:cNvSpPr>
          <p:nvPr>
            <p:ph type="sldImg"/>
          </p:nvPr>
        </p:nvSpPr>
        <p:spPr bwMode="auto">
          <a:noFill/>
          <a:ln>
            <a:solidFill>
              <a:srgbClr val="000000"/>
            </a:solidFill>
            <a:miter lim="800000"/>
            <a:headEnd/>
            <a:tailEnd/>
          </a:ln>
          <a:extLst>
            <a:ext uri="{FAA26D3D-D897-4be2-8F04-BA451C77F1D7}">
              <ma14:placeholderFlag xmlns:ma14="http://schemas.microsoft.com/office/mac/drawingml/2011/main" val="1"/>
            </a:ext>
            <a:ext uri="{909E8E84-426E-40dd-AFC4-6F175D3DCCD1}">
              <a14:hiddenFill xmlns="" xmlns:a14="http://schemas.microsoft.com/office/drawing/2010/main">
                <a:solidFill>
                  <a:srgbClr val="FFFFFF"/>
                </a:solidFill>
              </a14:hiddenFill>
            </a:ext>
          </a:extLst>
        </p:spPr>
      </p:sp>
      <p:sp>
        <p:nvSpPr>
          <p:cNvPr id="48130" name="Notes Placeholder 2"/>
          <p:cNvSpPr>
            <a:spLocks noGrp="1"/>
          </p:cNvSpPr>
          <p:nvPr>
            <p:ph type="body" idx="1"/>
          </p:nvPr>
        </p:nvSpPr>
        <p:spPr bwMode="auto">
          <a:extLst>
            <a:ext uri="{FAA26D3D-D897-4be2-8F04-BA451C77F1D7}">
              <ma14:placeholderFlag xmlns:ma14="http://schemas.microsoft.com/office/mac/drawingml/2011/main"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a:defRPr/>
            </a:pPr>
            <a:endParaRPr lang="en-US" dirty="0" smtClean="0">
              <a:latin typeface="Calibri" charset="0"/>
              <a:ea typeface="ＭＳ Ｐゴシック" charset="0"/>
              <a:cs typeface="ＭＳ Ｐゴシック" charset="0"/>
            </a:endParaRPr>
          </a:p>
        </p:txBody>
      </p:sp>
      <p:sp>
        <p:nvSpPr>
          <p:cNvPr id="50179"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fld id="{8DD0F308-153A-BB4D-9103-C3B4FF579A8A}" type="slidenum">
              <a:rPr lang="en-US" sz="1200"/>
              <a:pPr eaLnBrk="1" hangingPunct="1"/>
              <a:t>17</a:t>
            </a:fld>
            <a:endParaRPr lang="en-US" sz="1200"/>
          </a:p>
        </p:txBody>
      </p:sp>
    </p:spTree>
    <p:extLst>
      <p:ext uri="{BB962C8B-B14F-4D97-AF65-F5344CB8AC3E}">
        <p14:creationId xmlns:p14="http://schemas.microsoft.com/office/powerpoint/2010/main" val="5737744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dirty="0" smtClean="0"/>
              <a:t>This</a:t>
            </a:r>
            <a:r>
              <a:rPr lang="en-US" sz="1400" baseline="0" dirty="0" smtClean="0"/>
              <a:t> young woman</a:t>
            </a:r>
            <a:r>
              <a:rPr lang="en-US" sz="1400" dirty="0" smtClean="0"/>
              <a:t> wanted to know why the social worker wasn’t looking after her mum rather than bothering her.</a:t>
            </a:r>
          </a:p>
          <a:p>
            <a:r>
              <a:rPr lang="en-US" sz="1400" dirty="0" smtClean="0"/>
              <a:t>This burden of responsibility for vulnerable parents was often referred to by young people. It isolated them further</a:t>
            </a:r>
            <a:r>
              <a:rPr lang="en-US" sz="1400" baseline="0" dirty="0" smtClean="0"/>
              <a:t> from their peer group.</a:t>
            </a:r>
            <a:endParaRPr lang="en-US" sz="1400" dirty="0"/>
          </a:p>
        </p:txBody>
      </p:sp>
      <p:sp>
        <p:nvSpPr>
          <p:cNvPr id="4" name="Slide Number Placeholder 3"/>
          <p:cNvSpPr>
            <a:spLocks noGrp="1"/>
          </p:cNvSpPr>
          <p:nvPr>
            <p:ph type="sldNum" sz="quarter" idx="10"/>
          </p:nvPr>
        </p:nvSpPr>
        <p:spPr/>
        <p:txBody>
          <a:bodyPr/>
          <a:lstStyle/>
          <a:p>
            <a:fld id="{9A137FF0-AAAF-994F-AA1C-7667853A3D82}" type="slidenum">
              <a:rPr lang="en-US" smtClean="0"/>
              <a:t>18</a:t>
            </a:fld>
            <a:endParaRPr lang="en-US"/>
          </a:p>
        </p:txBody>
      </p:sp>
    </p:spTree>
    <p:extLst>
      <p:ext uri="{BB962C8B-B14F-4D97-AF65-F5344CB8AC3E}">
        <p14:creationId xmlns:p14="http://schemas.microsoft.com/office/powerpoint/2010/main" val="2112351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Demonstrates the importance of Young People’s agency as reflected in </a:t>
            </a:r>
            <a:r>
              <a:rPr lang="en-US" smtClean="0"/>
              <a:t>the programme of this </a:t>
            </a:r>
            <a:r>
              <a:rPr lang="en-US" dirty="0" smtClean="0"/>
              <a:t>conference</a:t>
            </a:r>
            <a:endParaRPr lang="en-US" dirty="0"/>
          </a:p>
        </p:txBody>
      </p:sp>
      <p:sp>
        <p:nvSpPr>
          <p:cNvPr id="4" name="Slide Number Placeholder 3"/>
          <p:cNvSpPr>
            <a:spLocks noGrp="1"/>
          </p:cNvSpPr>
          <p:nvPr>
            <p:ph type="sldNum" sz="quarter" idx="10"/>
          </p:nvPr>
        </p:nvSpPr>
        <p:spPr/>
        <p:txBody>
          <a:bodyPr/>
          <a:lstStyle/>
          <a:p>
            <a:fld id="{9A137FF0-AAAF-994F-AA1C-7667853A3D82}" type="slidenum">
              <a:rPr lang="en-US" smtClean="0"/>
              <a:t>19</a:t>
            </a:fld>
            <a:endParaRPr lang="en-US"/>
          </a:p>
        </p:txBody>
      </p:sp>
    </p:spTree>
    <p:extLst>
      <p:ext uri="{BB962C8B-B14F-4D97-AF65-F5344CB8AC3E}">
        <p14:creationId xmlns:p14="http://schemas.microsoft.com/office/powerpoint/2010/main" val="18382580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Slide Image Placeholder 1"/>
          <p:cNvSpPr>
            <a:spLocks noGrp="1" noRot="1" noChangeAspect="1"/>
          </p:cNvSpPr>
          <p:nvPr>
            <p:ph type="sldImg"/>
          </p:nvPr>
        </p:nvSpPr>
        <p:spPr bwMode="auto">
          <a:noFill/>
          <a:ln>
            <a:solidFill>
              <a:srgbClr val="000000"/>
            </a:solidFill>
            <a:miter lim="800000"/>
            <a:headEnd/>
            <a:tailEnd/>
          </a:ln>
          <a:extLst>
            <a:ext uri="{FAA26D3D-D897-4be2-8F04-BA451C77F1D7}">
              <ma14:placeholderFlag xmlns:ma14="http://schemas.microsoft.com/office/mac/drawingml/2011/main" val="1"/>
            </a:ext>
            <a:ext uri="{909E8E84-426E-40dd-AFC4-6F175D3DCCD1}">
              <a14:hiddenFill xmlns="" xmlns:a14="http://schemas.microsoft.com/office/drawing/2010/main">
                <a:solidFill>
                  <a:srgbClr val="FFFFFF"/>
                </a:solidFill>
              </a14:hiddenFill>
            </a:ext>
          </a:extLst>
        </p:spPr>
      </p:sp>
      <p:sp>
        <p:nvSpPr>
          <p:cNvPr id="48130" name="Notes Placeholder 2"/>
          <p:cNvSpPr>
            <a:spLocks noGrp="1"/>
          </p:cNvSpPr>
          <p:nvPr>
            <p:ph type="body" idx="1"/>
          </p:nvPr>
        </p:nvSpPr>
        <p:spPr bwMode="auto">
          <a:extLst>
            <a:ext uri="{FAA26D3D-D897-4be2-8F04-BA451C77F1D7}">
              <ma14:placeholderFlag xmlns:ma14="http://schemas.microsoft.com/office/mac/drawingml/2011/main"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a:defRPr/>
            </a:pPr>
            <a:endParaRPr lang="en-US" dirty="0" smtClean="0">
              <a:latin typeface="Calibri" charset="0"/>
              <a:ea typeface="ＭＳ Ｐゴシック" charset="0"/>
              <a:cs typeface="ＭＳ Ｐゴシック" charset="0"/>
            </a:endParaRPr>
          </a:p>
        </p:txBody>
      </p:sp>
      <p:sp>
        <p:nvSpPr>
          <p:cNvPr id="50179"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fld id="{8DD0F308-153A-BB4D-9103-C3B4FF579A8A}" type="slidenum">
              <a:rPr lang="en-US" sz="1200"/>
              <a:pPr eaLnBrk="1" hangingPunct="1"/>
              <a:t>20</a:t>
            </a:fld>
            <a:endParaRPr lang="en-US" sz="1200"/>
          </a:p>
        </p:txBody>
      </p:sp>
    </p:spTree>
    <p:extLst>
      <p:ext uri="{BB962C8B-B14F-4D97-AF65-F5344CB8AC3E}">
        <p14:creationId xmlns:p14="http://schemas.microsoft.com/office/powerpoint/2010/main" val="9868139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Some of the PEPs, PPP translated into practice</a:t>
            </a:r>
            <a:endParaRPr lang="en-US" dirty="0"/>
          </a:p>
        </p:txBody>
      </p:sp>
      <p:sp>
        <p:nvSpPr>
          <p:cNvPr id="4" name="Slide Number Placeholder 3"/>
          <p:cNvSpPr>
            <a:spLocks noGrp="1"/>
          </p:cNvSpPr>
          <p:nvPr>
            <p:ph type="sldNum" sz="quarter" idx="10"/>
          </p:nvPr>
        </p:nvSpPr>
        <p:spPr/>
        <p:txBody>
          <a:bodyPr/>
          <a:lstStyle/>
          <a:p>
            <a:fld id="{F338CE22-500B-5849-A448-B2745B3FA2FC}" type="slidenum">
              <a:rPr lang="en-US" smtClean="0"/>
              <a:t>22</a:t>
            </a:fld>
            <a:endParaRPr lang="en-US"/>
          </a:p>
        </p:txBody>
      </p:sp>
    </p:spTree>
    <p:extLst>
      <p:ext uri="{BB962C8B-B14F-4D97-AF65-F5344CB8AC3E}">
        <p14:creationId xmlns:p14="http://schemas.microsoft.com/office/powerpoint/2010/main" val="1723359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137FF0-AAAF-994F-AA1C-7667853A3D82}" type="slidenum">
              <a:rPr lang="en-US" smtClean="0"/>
              <a:t>23</a:t>
            </a:fld>
            <a:endParaRPr lang="en-US"/>
          </a:p>
        </p:txBody>
      </p:sp>
    </p:spTree>
    <p:extLst>
      <p:ext uri="{BB962C8B-B14F-4D97-AF65-F5344CB8AC3E}">
        <p14:creationId xmlns:p14="http://schemas.microsoft.com/office/powerpoint/2010/main" val="14036342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6F0DB4FD-42B6-3B49-8F55-CCC1A259267D}" type="datetimeFigureOut">
              <a:rPr lang="en-US" smtClean="0"/>
              <a:t>6/10/17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48065D-BCDA-1549-A069-EC6DE13F4EA4}" type="slidenum">
              <a:rPr lang="en-US" smtClean="0"/>
              <a:t>‹#›</a:t>
            </a:fld>
            <a:endParaRPr lang="en-US"/>
          </a:p>
        </p:txBody>
      </p:sp>
    </p:spTree>
    <p:extLst>
      <p:ext uri="{BB962C8B-B14F-4D97-AF65-F5344CB8AC3E}">
        <p14:creationId xmlns:p14="http://schemas.microsoft.com/office/powerpoint/2010/main" val="38576590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6F0DB4FD-42B6-3B49-8F55-CCC1A259267D}" type="datetimeFigureOut">
              <a:rPr lang="en-US" smtClean="0"/>
              <a:t>6/10/17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48065D-BCDA-1549-A069-EC6DE13F4EA4}" type="slidenum">
              <a:rPr lang="en-US" smtClean="0"/>
              <a:t>‹#›</a:t>
            </a:fld>
            <a:endParaRPr lang="en-US"/>
          </a:p>
        </p:txBody>
      </p:sp>
    </p:spTree>
    <p:extLst>
      <p:ext uri="{BB962C8B-B14F-4D97-AF65-F5344CB8AC3E}">
        <p14:creationId xmlns:p14="http://schemas.microsoft.com/office/powerpoint/2010/main" val="26598923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6F0DB4FD-42B6-3B49-8F55-CCC1A259267D}" type="datetimeFigureOut">
              <a:rPr lang="en-US" smtClean="0"/>
              <a:t>6/10/17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48065D-BCDA-1549-A069-EC6DE13F4EA4}" type="slidenum">
              <a:rPr lang="en-US" smtClean="0"/>
              <a:t>‹#›</a:t>
            </a:fld>
            <a:endParaRPr lang="en-US"/>
          </a:p>
        </p:txBody>
      </p:sp>
    </p:spTree>
    <p:extLst>
      <p:ext uri="{BB962C8B-B14F-4D97-AF65-F5344CB8AC3E}">
        <p14:creationId xmlns:p14="http://schemas.microsoft.com/office/powerpoint/2010/main" val="39265097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6F0DB4FD-42B6-3B49-8F55-CCC1A259267D}" type="datetimeFigureOut">
              <a:rPr lang="en-US" smtClean="0"/>
              <a:t>6/10/17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548065D-BCDA-1549-A069-EC6DE13F4EA4}" type="slidenum">
              <a:rPr lang="en-US" smtClean="0"/>
              <a:t>‹#›</a:t>
            </a:fld>
            <a:endParaRPr lang="en-US"/>
          </a:p>
        </p:txBody>
      </p:sp>
    </p:spTree>
    <p:extLst>
      <p:ext uri="{BB962C8B-B14F-4D97-AF65-F5344CB8AC3E}">
        <p14:creationId xmlns:p14="http://schemas.microsoft.com/office/powerpoint/2010/main" val="40700733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6F0DB4FD-42B6-3B49-8F55-CCC1A259267D}" type="datetimeFigureOut">
              <a:rPr lang="en-US" smtClean="0"/>
              <a:t>6/10/17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548065D-BCDA-1549-A069-EC6DE13F4EA4}" type="slidenum">
              <a:rPr lang="en-US" smtClean="0"/>
              <a:t>‹#›</a:t>
            </a:fld>
            <a:endParaRPr lang="en-US"/>
          </a:p>
        </p:txBody>
      </p:sp>
    </p:spTree>
    <p:extLst>
      <p:ext uri="{BB962C8B-B14F-4D97-AF65-F5344CB8AC3E}">
        <p14:creationId xmlns:p14="http://schemas.microsoft.com/office/powerpoint/2010/main" val="17805047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6F0DB4FD-42B6-3B49-8F55-CCC1A259267D}" type="datetimeFigureOut">
              <a:rPr lang="en-US" smtClean="0"/>
              <a:t>6/10/17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548065D-BCDA-1549-A069-EC6DE13F4EA4}" type="slidenum">
              <a:rPr lang="en-US" smtClean="0"/>
              <a:t>‹#›</a:t>
            </a:fld>
            <a:endParaRPr lang="en-US"/>
          </a:p>
        </p:txBody>
      </p:sp>
    </p:spTree>
    <p:extLst>
      <p:ext uri="{BB962C8B-B14F-4D97-AF65-F5344CB8AC3E}">
        <p14:creationId xmlns:p14="http://schemas.microsoft.com/office/powerpoint/2010/main" val="39321980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0DB4FD-42B6-3B49-8F55-CCC1A259267D}" type="datetimeFigureOut">
              <a:rPr lang="en-US" smtClean="0"/>
              <a:t>6/10/17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548065D-BCDA-1549-A069-EC6DE13F4EA4}" type="slidenum">
              <a:rPr lang="en-US" smtClean="0"/>
              <a:t>‹#›</a:t>
            </a:fld>
            <a:endParaRPr lang="en-US"/>
          </a:p>
        </p:txBody>
      </p:sp>
    </p:spTree>
    <p:extLst>
      <p:ext uri="{BB962C8B-B14F-4D97-AF65-F5344CB8AC3E}">
        <p14:creationId xmlns:p14="http://schemas.microsoft.com/office/powerpoint/2010/main" val="20237103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6F0DB4FD-42B6-3B49-8F55-CCC1A259267D}" type="datetimeFigureOut">
              <a:rPr lang="en-US" smtClean="0"/>
              <a:t>6/10/17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548065D-BCDA-1549-A069-EC6DE13F4EA4}" type="slidenum">
              <a:rPr lang="en-US" smtClean="0"/>
              <a:t>‹#›</a:t>
            </a:fld>
            <a:endParaRPr lang="en-US"/>
          </a:p>
        </p:txBody>
      </p:sp>
    </p:spTree>
    <p:extLst>
      <p:ext uri="{BB962C8B-B14F-4D97-AF65-F5344CB8AC3E}">
        <p14:creationId xmlns:p14="http://schemas.microsoft.com/office/powerpoint/2010/main" val="28445944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6F0DB4FD-42B6-3B49-8F55-CCC1A259267D}" type="datetimeFigureOut">
              <a:rPr lang="en-US" smtClean="0"/>
              <a:t>6/10/17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548065D-BCDA-1549-A069-EC6DE13F4EA4}" type="slidenum">
              <a:rPr lang="en-US" smtClean="0"/>
              <a:t>‹#›</a:t>
            </a:fld>
            <a:endParaRPr lang="en-US"/>
          </a:p>
        </p:txBody>
      </p:sp>
    </p:spTree>
    <p:extLst>
      <p:ext uri="{BB962C8B-B14F-4D97-AF65-F5344CB8AC3E}">
        <p14:creationId xmlns:p14="http://schemas.microsoft.com/office/powerpoint/2010/main" val="40346103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6F0DB4FD-42B6-3B49-8F55-CCC1A259267D}" type="datetimeFigureOut">
              <a:rPr lang="en-US" smtClean="0"/>
              <a:t>6/10/17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48065D-BCDA-1549-A069-EC6DE13F4EA4}" type="slidenum">
              <a:rPr lang="en-US" smtClean="0"/>
              <a:t>‹#›</a:t>
            </a:fld>
            <a:endParaRPr lang="en-US"/>
          </a:p>
        </p:txBody>
      </p:sp>
    </p:spTree>
    <p:extLst>
      <p:ext uri="{BB962C8B-B14F-4D97-AF65-F5344CB8AC3E}">
        <p14:creationId xmlns:p14="http://schemas.microsoft.com/office/powerpoint/2010/main" val="4204245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6F0DB4FD-42B6-3B49-8F55-CCC1A259267D}" type="datetimeFigureOut">
              <a:rPr lang="en-US" smtClean="0"/>
              <a:t>6/10/17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48065D-BCDA-1549-A069-EC6DE13F4EA4}" type="slidenum">
              <a:rPr lang="en-US" smtClean="0"/>
              <a:t>‹#›</a:t>
            </a:fld>
            <a:endParaRPr lang="en-US"/>
          </a:p>
        </p:txBody>
      </p:sp>
    </p:spTree>
    <p:extLst>
      <p:ext uri="{BB962C8B-B14F-4D97-AF65-F5344CB8AC3E}">
        <p14:creationId xmlns:p14="http://schemas.microsoft.com/office/powerpoint/2010/main" val="150096327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0DB4FD-42B6-3B49-8F55-CCC1A259267D}" type="datetimeFigureOut">
              <a:rPr lang="en-US" smtClean="0"/>
              <a:t>6/10/17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48065D-BCDA-1549-A069-EC6DE13F4EA4}" type="slidenum">
              <a:rPr lang="en-US" smtClean="0"/>
              <a:t>‹#›</a:t>
            </a:fld>
            <a:endParaRPr lang="en-US"/>
          </a:p>
        </p:txBody>
      </p:sp>
    </p:spTree>
    <p:extLst>
      <p:ext uri="{BB962C8B-B14F-4D97-AF65-F5344CB8AC3E}">
        <p14:creationId xmlns:p14="http://schemas.microsoft.com/office/powerpoint/2010/main" val="9310012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emf"/></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reescentre.education.ox.ac.uk/research/educational-progress-of-looked-after-children/" TargetMode="External"/><Relationship Id="rId4" Type="http://schemas.openxmlformats.org/officeDocument/2006/relationships/image" Target="../media/image4.png"/><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4" Type="http://schemas.openxmlformats.org/officeDocument/2006/relationships/diagramLayout" Target="../diagrams/layout1.xml"/><Relationship Id="rId5" Type="http://schemas.openxmlformats.org/officeDocument/2006/relationships/diagramQuickStyle" Target="../diagrams/quickStyle1.xml"/><Relationship Id="rId6" Type="http://schemas.openxmlformats.org/officeDocument/2006/relationships/diagramColors" Target="../diagrams/colors1.xml"/><Relationship Id="rId7" Type="http://schemas.microsoft.com/office/2007/relationships/diagramDrawing" Target="../diagrams/drawing1.xml"/><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5.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youtube.com/watch?v=DNlZt_6zsEU&amp;feature=youtu.be" TargetMode="External"/><Relationship Id="rId3" Type="http://schemas.openxmlformats.org/officeDocument/2006/relationships/hyperlink" Target="http://educationendowmentfoundation.org.uk/toolkit/"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reescentre.education.ox.ac.uk/" TargetMode="External"/><Relationship Id="rId3" Type="http://schemas.openxmlformats.org/officeDocument/2006/relationships/image" Target="../media/image1.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96975"/>
            <a:ext cx="7772400" cy="2647330"/>
          </a:xfrm>
        </p:spPr>
        <p:txBody>
          <a:bodyPr/>
          <a:lstStyle/>
          <a:p>
            <a:r>
              <a:rPr lang="en-US" dirty="0" smtClean="0"/>
              <a:t>     </a:t>
            </a:r>
            <a:endParaRPr lang="en-US" dirty="0"/>
          </a:p>
        </p:txBody>
      </p:sp>
      <p:sp>
        <p:nvSpPr>
          <p:cNvPr id="3" name="Subtitle 2"/>
          <p:cNvSpPr>
            <a:spLocks noGrp="1"/>
          </p:cNvSpPr>
          <p:nvPr>
            <p:ph type="subTitle" idx="1"/>
          </p:nvPr>
        </p:nvSpPr>
        <p:spPr>
          <a:xfrm>
            <a:off x="215899" y="3952469"/>
            <a:ext cx="6750957" cy="2016531"/>
          </a:xfrm>
        </p:spPr>
        <p:txBody>
          <a:bodyPr>
            <a:normAutofit lnSpcReduction="10000"/>
          </a:bodyPr>
          <a:lstStyle/>
          <a:p>
            <a:pPr algn="l">
              <a:spcBef>
                <a:spcPts val="0"/>
              </a:spcBef>
              <a:spcAft>
                <a:spcPts val="600"/>
              </a:spcAft>
            </a:pPr>
            <a:r>
              <a:rPr lang="en-US" sz="2400" dirty="0">
                <a:solidFill>
                  <a:schemeClr val="tx1"/>
                </a:solidFill>
              </a:rPr>
              <a:t>Judy </a:t>
            </a:r>
            <a:r>
              <a:rPr lang="en-US" sz="2400" dirty="0" smtClean="0">
                <a:solidFill>
                  <a:schemeClr val="tx1"/>
                </a:solidFill>
              </a:rPr>
              <a:t>Sebba</a:t>
            </a:r>
            <a:endParaRPr lang="en-US" sz="2400" dirty="0">
              <a:solidFill>
                <a:schemeClr val="tx1"/>
              </a:solidFill>
            </a:endParaRPr>
          </a:p>
          <a:p>
            <a:pPr algn="l">
              <a:spcBef>
                <a:spcPts val="0"/>
              </a:spcBef>
              <a:spcAft>
                <a:spcPts val="600"/>
              </a:spcAft>
            </a:pPr>
            <a:r>
              <a:rPr lang="en-US" sz="2400" dirty="0" smtClean="0">
                <a:solidFill>
                  <a:schemeClr val="tx1"/>
                </a:solidFill>
              </a:rPr>
              <a:t>Director Rees Centre for Research in Fostering and Education</a:t>
            </a:r>
            <a:endParaRPr lang="en-US" sz="2400" dirty="0">
              <a:solidFill>
                <a:schemeClr val="tx1"/>
              </a:solidFill>
            </a:endParaRPr>
          </a:p>
          <a:p>
            <a:pPr algn="l">
              <a:spcBef>
                <a:spcPts val="0"/>
              </a:spcBef>
              <a:spcAft>
                <a:spcPts val="600"/>
              </a:spcAft>
            </a:pPr>
            <a:r>
              <a:rPr lang="en-US" sz="2400" dirty="0" smtClean="0">
                <a:solidFill>
                  <a:schemeClr val="tx1"/>
                </a:solidFill>
              </a:rPr>
              <a:t>University of Oxford Department of Education</a:t>
            </a:r>
          </a:p>
          <a:p>
            <a:pPr algn="l">
              <a:spcBef>
                <a:spcPts val="0"/>
              </a:spcBef>
              <a:spcAft>
                <a:spcPts val="600"/>
              </a:spcAft>
            </a:pPr>
            <a:r>
              <a:rPr lang="en-US" sz="2400" dirty="0" err="1">
                <a:solidFill>
                  <a:schemeClr val="tx1"/>
                </a:solidFill>
              </a:rPr>
              <a:t>j</a:t>
            </a:r>
            <a:r>
              <a:rPr lang="en-US" sz="2400" dirty="0" err="1" smtClean="0">
                <a:solidFill>
                  <a:schemeClr val="tx1"/>
                </a:solidFill>
              </a:rPr>
              <a:t>udy.sebba@education.ox.ac.uk</a:t>
            </a:r>
            <a:endParaRPr lang="en-US" sz="2400" dirty="0" smtClean="0">
              <a:solidFill>
                <a:schemeClr val="tx1"/>
              </a:solidFill>
            </a:endParaRPr>
          </a:p>
        </p:txBody>
      </p:sp>
      <p:pic>
        <p:nvPicPr>
          <p:cNvPr id="5" name="Picture 3"/>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215900" y="322263"/>
            <a:ext cx="4449763" cy="7207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4" name="Picture 3" descr="Screen Shot 2013-08-27 at 10.06.17 copy.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83300" y="3844305"/>
            <a:ext cx="1490260" cy="2124695"/>
          </a:xfrm>
          <a:prstGeom prst="rect">
            <a:avLst/>
          </a:prstGeom>
        </p:spPr>
      </p:pic>
      <p:sp>
        <p:nvSpPr>
          <p:cNvPr id="6" name="Subtitle 2"/>
          <p:cNvSpPr txBox="1">
            <a:spLocks/>
          </p:cNvSpPr>
          <p:nvPr/>
        </p:nvSpPr>
        <p:spPr>
          <a:xfrm>
            <a:off x="558800" y="1727200"/>
            <a:ext cx="7899400" cy="1765300"/>
          </a:xfrm>
          <a:prstGeom prst="rect">
            <a:avLst/>
          </a:prstGeom>
        </p:spPr>
        <p:txBody>
          <a:bodyPr vert="horz" lIns="91440" tIns="45720" rIns="91440" bIns="45720" rtlCol="0">
            <a:no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r>
              <a:rPr lang="en-US" b="1" dirty="0" smtClean="0">
                <a:solidFill>
                  <a:srgbClr val="17375E"/>
                </a:solidFill>
              </a:rPr>
              <a:t>The educational progress of looked after children: linking care and educational data</a:t>
            </a:r>
          </a:p>
          <a:p>
            <a:r>
              <a:rPr lang="en-US" sz="2800" b="1" dirty="0" smtClean="0">
                <a:solidFill>
                  <a:srgbClr val="17375E"/>
                </a:solidFill>
              </a:rPr>
              <a:t>University of Exeter 13 June 2017</a:t>
            </a:r>
            <a:endParaRPr lang="en-US" sz="2800" b="1" dirty="0" smtClean="0">
              <a:solidFill>
                <a:srgbClr val="17375E"/>
              </a:solidFill>
            </a:endParaRPr>
          </a:p>
        </p:txBody>
      </p:sp>
      <p:cxnSp>
        <p:nvCxnSpPr>
          <p:cNvPr id="7" name="Straight Connector 6"/>
          <p:cNvCxnSpPr/>
          <p:nvPr/>
        </p:nvCxnSpPr>
        <p:spPr>
          <a:xfrm flipV="1">
            <a:off x="215900" y="1196975"/>
            <a:ext cx="8712200" cy="30163"/>
          </a:xfrm>
          <a:prstGeom prst="line">
            <a:avLst/>
          </a:prstGeom>
          <a:ln w="38100" cmpd="sng">
            <a:solidFill>
              <a:schemeClr val="accent6">
                <a:lumMod val="75000"/>
              </a:schemeClr>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5203773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Title 1"/>
          <p:cNvSpPr>
            <a:spLocks noGrp="1"/>
          </p:cNvSpPr>
          <p:nvPr>
            <p:ph type="title"/>
          </p:nvPr>
        </p:nvSpPr>
        <p:spPr>
          <a:xfrm>
            <a:off x="457200" y="274638"/>
            <a:ext cx="8229600" cy="952500"/>
          </a:xfrm>
        </p:spPr>
        <p:txBody>
          <a:bodyPr>
            <a:noAutofit/>
          </a:bodyPr>
          <a:lstStyle/>
          <a:p>
            <a:pPr eaLnBrk="1" hangingPunct="1"/>
            <a:r>
              <a:rPr lang="en-US" sz="2800" b="1" dirty="0">
                <a:solidFill>
                  <a:srgbClr val="17375E"/>
                </a:solidFill>
                <a:cs typeface="Arial" charset="0"/>
              </a:rPr>
              <a:t>Rees Centre for Research in Fostering and Education</a:t>
            </a:r>
          </a:p>
        </p:txBody>
      </p:sp>
      <p:sp>
        <p:nvSpPr>
          <p:cNvPr id="3" name="Content Placeholder 2"/>
          <p:cNvSpPr>
            <a:spLocks noGrp="1"/>
          </p:cNvSpPr>
          <p:nvPr>
            <p:ph idx="1"/>
          </p:nvPr>
        </p:nvSpPr>
        <p:spPr>
          <a:xfrm>
            <a:off x="457200" y="1227137"/>
            <a:ext cx="5849938" cy="5373715"/>
          </a:xfrm>
        </p:spPr>
        <p:txBody>
          <a:bodyPr>
            <a:normAutofit fontScale="92500" lnSpcReduction="20000"/>
          </a:bodyPr>
          <a:lstStyle/>
          <a:p>
            <a:pPr marL="0" indent="0" eaLnBrk="1" hangingPunct="1">
              <a:buFont typeface="Arial" charset="0"/>
              <a:buNone/>
              <a:defRPr/>
            </a:pPr>
            <a:r>
              <a:rPr lang="en-US" sz="2400" dirty="0" smtClean="0">
                <a:cs typeface="Arial"/>
              </a:rPr>
              <a:t>The Rees Centre aims to:</a:t>
            </a:r>
          </a:p>
          <a:p>
            <a:pPr eaLnBrk="1" hangingPunct="1">
              <a:defRPr/>
            </a:pPr>
            <a:r>
              <a:rPr lang="en-US" sz="2400" dirty="0" smtClean="0">
                <a:cs typeface="Arial"/>
              </a:rPr>
              <a:t>identify </a:t>
            </a:r>
            <a:r>
              <a:rPr lang="en-US" sz="2400" dirty="0">
                <a:cs typeface="Arial"/>
              </a:rPr>
              <a:t>what works to improve the outcomes and life chances of children and young people in foster </a:t>
            </a:r>
            <a:r>
              <a:rPr lang="en-US" sz="2400" dirty="0" smtClean="0">
                <a:cs typeface="Arial"/>
              </a:rPr>
              <a:t>care </a:t>
            </a:r>
          </a:p>
          <a:p>
            <a:pPr marL="0" indent="0" eaLnBrk="1" hangingPunct="1">
              <a:buFont typeface="Arial" charset="0"/>
              <a:buNone/>
              <a:defRPr/>
            </a:pPr>
            <a:endParaRPr lang="en-US" sz="2400" dirty="0" smtClean="0">
              <a:cs typeface="Arial"/>
            </a:endParaRPr>
          </a:p>
          <a:p>
            <a:pPr marL="0" indent="0" eaLnBrk="1" hangingPunct="1">
              <a:buFont typeface="Arial" charset="0"/>
              <a:buNone/>
              <a:defRPr/>
            </a:pPr>
            <a:r>
              <a:rPr lang="en-US" sz="2400" dirty="0">
                <a:cs typeface="Arial"/>
              </a:rPr>
              <a:t>W</a:t>
            </a:r>
            <a:r>
              <a:rPr lang="en-US" sz="2400" dirty="0" smtClean="0">
                <a:cs typeface="Arial"/>
              </a:rPr>
              <a:t>e are doing </a:t>
            </a:r>
            <a:r>
              <a:rPr lang="en-US" sz="2400" dirty="0">
                <a:cs typeface="Arial"/>
              </a:rPr>
              <a:t>this </a:t>
            </a:r>
            <a:r>
              <a:rPr lang="en-US" sz="2400" dirty="0" smtClean="0">
                <a:cs typeface="Arial"/>
              </a:rPr>
              <a:t>by: </a:t>
            </a:r>
          </a:p>
          <a:p>
            <a:pPr eaLnBrk="1" hangingPunct="1">
              <a:buFont typeface="Arial"/>
              <a:buChar char="•"/>
              <a:defRPr/>
            </a:pPr>
            <a:r>
              <a:rPr lang="en-US" sz="2400" dirty="0">
                <a:cs typeface="Arial"/>
              </a:rPr>
              <a:t>r</a:t>
            </a:r>
            <a:r>
              <a:rPr lang="en-US" sz="2400" dirty="0" smtClean="0">
                <a:cs typeface="Arial"/>
              </a:rPr>
              <a:t>eviewing existing research in order to make better use of current evidence</a:t>
            </a:r>
          </a:p>
          <a:p>
            <a:pPr eaLnBrk="1" hangingPunct="1">
              <a:buFont typeface="Arial"/>
              <a:buChar char="•"/>
              <a:defRPr/>
            </a:pPr>
            <a:r>
              <a:rPr lang="en-US" sz="2400" dirty="0" smtClean="0">
                <a:cs typeface="Arial"/>
              </a:rPr>
              <a:t>conducting new research to address gaps</a:t>
            </a:r>
            <a:endParaRPr lang="en-US" sz="2400" dirty="0">
              <a:cs typeface="Arial"/>
            </a:endParaRPr>
          </a:p>
          <a:p>
            <a:pPr eaLnBrk="1" hangingPunct="1">
              <a:buFont typeface="Arial"/>
              <a:buChar char="•"/>
              <a:defRPr/>
            </a:pPr>
            <a:r>
              <a:rPr lang="en-US" sz="2400" dirty="0" smtClean="0">
                <a:cs typeface="Arial"/>
              </a:rPr>
              <a:t>working with service users to identify research priorities and translate research messages into practice</a:t>
            </a:r>
          </a:p>
          <a:p>
            <a:pPr eaLnBrk="1" hangingPunct="1">
              <a:buFont typeface="Arial"/>
              <a:buChar char="•"/>
              <a:defRPr/>
            </a:pPr>
            <a:r>
              <a:rPr lang="en-US" sz="2400" dirty="0" smtClean="0">
                <a:cs typeface="Arial"/>
              </a:rPr>
              <a:t>employing foster </a:t>
            </a:r>
            <a:r>
              <a:rPr lang="en-US" sz="2400" dirty="0" err="1" smtClean="0">
                <a:cs typeface="Arial"/>
              </a:rPr>
              <a:t>carers</a:t>
            </a:r>
            <a:r>
              <a:rPr lang="en-US" sz="2400" dirty="0" smtClean="0">
                <a:cs typeface="Arial"/>
              </a:rPr>
              <a:t> and care experienced young people as co-researchers</a:t>
            </a:r>
          </a:p>
          <a:p>
            <a:pPr eaLnBrk="1" hangingPunct="1">
              <a:buFont typeface="Arial"/>
              <a:buChar char="•"/>
              <a:defRPr/>
            </a:pPr>
            <a:endParaRPr lang="en-US" sz="2400" dirty="0">
              <a:cs typeface="Arial"/>
            </a:endParaRPr>
          </a:p>
          <a:p>
            <a:pPr marL="0" indent="0" eaLnBrk="1" hangingPunct="1">
              <a:buNone/>
              <a:defRPr/>
            </a:pPr>
            <a:r>
              <a:rPr lang="en-US" sz="2400" dirty="0" smtClean="0">
                <a:cs typeface="Arial"/>
              </a:rPr>
              <a:t>Centre is funded by the Core Assets Group but also has grants from a range of other funders </a:t>
            </a:r>
            <a:endParaRPr lang="en-US" sz="2400" dirty="0">
              <a:cs typeface="Arial"/>
            </a:endParaRPr>
          </a:p>
        </p:txBody>
      </p:sp>
      <p:pic>
        <p:nvPicPr>
          <p:cNvPr id="5" name="Picture 4" descr="Screen Shot 2013-08-27 at 10.06.17 copy.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38169" y="2875356"/>
            <a:ext cx="2020031" cy="2880000"/>
          </a:xfrm>
          <a:prstGeom prst="rect">
            <a:avLst/>
          </a:prstGeom>
        </p:spPr>
      </p:pic>
      <p:cxnSp>
        <p:nvCxnSpPr>
          <p:cNvPr id="6" name="Straight Connector 5"/>
          <p:cNvCxnSpPr/>
          <p:nvPr/>
        </p:nvCxnSpPr>
        <p:spPr>
          <a:xfrm flipV="1">
            <a:off x="215900" y="1196975"/>
            <a:ext cx="8712200" cy="30163"/>
          </a:xfrm>
          <a:prstGeom prst="line">
            <a:avLst/>
          </a:prstGeom>
          <a:ln w="38100" cmpd="sng">
            <a:solidFill>
              <a:schemeClr val="accent6">
                <a:lumMod val="75000"/>
              </a:schemeClr>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7812619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60338"/>
            <a:ext cx="8229600" cy="919162"/>
          </a:xfrm>
        </p:spPr>
        <p:txBody>
          <a:bodyPr>
            <a:normAutofit fontScale="90000"/>
          </a:bodyPr>
          <a:lstStyle/>
          <a:p>
            <a:r>
              <a:rPr lang="en-US" sz="3600" b="1" dirty="0" smtClean="0">
                <a:solidFill>
                  <a:srgbClr val="376092"/>
                </a:solidFill>
              </a:rPr>
              <a:t>Some outcomes of children in care in England </a:t>
            </a:r>
            <a:endParaRPr lang="en-US" sz="3600" b="1" dirty="0">
              <a:solidFill>
                <a:srgbClr val="376092"/>
              </a:solidFill>
            </a:endParaRPr>
          </a:p>
        </p:txBody>
      </p:sp>
      <p:sp>
        <p:nvSpPr>
          <p:cNvPr id="3" name="Content Placeholder 2"/>
          <p:cNvSpPr>
            <a:spLocks noGrp="1"/>
          </p:cNvSpPr>
          <p:nvPr>
            <p:ph idx="1"/>
          </p:nvPr>
        </p:nvSpPr>
        <p:spPr>
          <a:xfrm>
            <a:off x="457200" y="926699"/>
            <a:ext cx="8229600" cy="5387016"/>
          </a:xfrm>
        </p:spPr>
        <p:txBody>
          <a:bodyPr>
            <a:normAutofit fontScale="25000" lnSpcReduction="20000"/>
          </a:bodyPr>
          <a:lstStyle/>
          <a:p>
            <a:pPr>
              <a:lnSpc>
                <a:spcPct val="120000"/>
              </a:lnSpc>
            </a:pPr>
            <a:r>
              <a:rPr lang="en-GB" sz="8000" dirty="0" smtClean="0"/>
              <a:t>14% achieve </a:t>
            </a:r>
            <a:r>
              <a:rPr lang="en-GB" sz="8000" b="1" dirty="0" smtClean="0"/>
              <a:t>expected grades (5 x A*- C </a:t>
            </a:r>
            <a:r>
              <a:rPr lang="en-GB" sz="8000" b="1" dirty="0" err="1" smtClean="0"/>
              <a:t>incl</a:t>
            </a:r>
            <a:r>
              <a:rPr lang="en-GB" sz="8000" b="1" dirty="0" smtClean="0"/>
              <a:t> </a:t>
            </a:r>
            <a:r>
              <a:rPr lang="en-GB" sz="8000" b="1" dirty="0" err="1" smtClean="0"/>
              <a:t>Eng</a:t>
            </a:r>
            <a:r>
              <a:rPr lang="en-GB" sz="8000" b="1" dirty="0" smtClean="0"/>
              <a:t> &amp; maths) </a:t>
            </a:r>
            <a:r>
              <a:rPr lang="en-GB" sz="8000" dirty="0" smtClean="0"/>
              <a:t>at 16 years compared </a:t>
            </a:r>
            <a:r>
              <a:rPr lang="en-GB" sz="8000" dirty="0"/>
              <a:t>to </a:t>
            </a:r>
            <a:r>
              <a:rPr lang="en-GB" sz="8000" dirty="0" smtClean="0"/>
              <a:t>53% </a:t>
            </a:r>
            <a:r>
              <a:rPr lang="en-GB" sz="8000" dirty="0"/>
              <a:t>of all children – a gap of </a:t>
            </a:r>
            <a:r>
              <a:rPr lang="en-GB" sz="8000" dirty="0" smtClean="0"/>
              <a:t>39% (calculation changed in 2014*);</a:t>
            </a:r>
          </a:p>
          <a:p>
            <a:pPr>
              <a:lnSpc>
                <a:spcPct val="120000"/>
              </a:lnSpc>
              <a:defRPr/>
            </a:pPr>
            <a:r>
              <a:rPr lang="en-GB" sz="8000" dirty="0"/>
              <a:t>achievement </a:t>
            </a:r>
            <a:r>
              <a:rPr lang="en-GB" sz="8000" b="1" dirty="0"/>
              <a:t>gap is lower at KS2 </a:t>
            </a:r>
            <a:r>
              <a:rPr lang="en-GB" sz="8000" dirty="0" smtClean="0"/>
              <a:t>(28% gap in all 3 subjects, 23% </a:t>
            </a:r>
            <a:r>
              <a:rPr lang="en-GB" sz="8000" dirty="0"/>
              <a:t>for </a:t>
            </a:r>
            <a:r>
              <a:rPr lang="en-GB" sz="8000" dirty="0" smtClean="0"/>
              <a:t>maths</a:t>
            </a:r>
            <a:r>
              <a:rPr lang="en-GB" sz="8000" dirty="0"/>
              <a:t>, </a:t>
            </a:r>
            <a:r>
              <a:rPr lang="en-GB" sz="8000" dirty="0" smtClean="0"/>
              <a:t>18% </a:t>
            </a:r>
            <a:r>
              <a:rPr lang="en-GB" sz="8000" dirty="0"/>
              <a:t>reading, </a:t>
            </a:r>
            <a:r>
              <a:rPr lang="en-GB" sz="8000" dirty="0" smtClean="0"/>
              <a:t>26% </a:t>
            </a:r>
            <a:r>
              <a:rPr lang="en-GB" sz="8000" dirty="0"/>
              <a:t>writing</a:t>
            </a:r>
            <a:r>
              <a:rPr lang="en-GB" sz="8000" dirty="0" smtClean="0"/>
              <a:t>);</a:t>
            </a:r>
            <a:endParaRPr lang="en-GB" sz="8000" dirty="0"/>
          </a:p>
          <a:p>
            <a:pPr>
              <a:lnSpc>
                <a:spcPct val="120000"/>
              </a:lnSpc>
              <a:defRPr/>
            </a:pPr>
            <a:r>
              <a:rPr lang="en-GB" sz="8000" dirty="0" smtClean="0"/>
              <a:t>Two times as likely </a:t>
            </a:r>
            <a:r>
              <a:rPr lang="en-GB" sz="8000" dirty="0"/>
              <a:t>to be </a:t>
            </a:r>
            <a:r>
              <a:rPr lang="en-GB" sz="8000" b="1" dirty="0"/>
              <a:t>permanently </a:t>
            </a:r>
            <a:r>
              <a:rPr lang="en-GB" sz="8000" b="1" dirty="0" smtClean="0"/>
              <a:t>excluded</a:t>
            </a:r>
            <a:r>
              <a:rPr lang="en-GB" sz="8000" dirty="0" smtClean="0"/>
              <a:t>;</a:t>
            </a:r>
            <a:endParaRPr lang="en-GB" sz="8000" dirty="0"/>
          </a:p>
          <a:p>
            <a:pPr>
              <a:lnSpc>
                <a:spcPct val="120000"/>
              </a:lnSpc>
              <a:defRPr/>
            </a:pPr>
            <a:r>
              <a:rPr lang="en-GB" sz="8000" dirty="0" smtClean="0"/>
              <a:t>More than five times more likely to have </a:t>
            </a:r>
            <a:r>
              <a:rPr lang="en-GB" sz="8000" b="1" dirty="0" smtClean="0"/>
              <a:t>fixed </a:t>
            </a:r>
            <a:r>
              <a:rPr lang="en-GB" sz="8000" b="1" dirty="0"/>
              <a:t>term </a:t>
            </a:r>
            <a:r>
              <a:rPr lang="en-GB" sz="8000" b="1" dirty="0" smtClean="0"/>
              <a:t>exclusion </a:t>
            </a:r>
            <a:r>
              <a:rPr lang="en-GB" sz="8000" dirty="0" smtClean="0"/>
              <a:t>(</a:t>
            </a:r>
            <a:r>
              <a:rPr lang="en-GB" sz="8000" dirty="0"/>
              <a:t>10% of LAC have at least one</a:t>
            </a:r>
            <a:r>
              <a:rPr lang="en-GB" sz="8000" dirty="0" smtClean="0"/>
              <a:t>);</a:t>
            </a:r>
          </a:p>
          <a:p>
            <a:pPr>
              <a:lnSpc>
                <a:spcPct val="120000"/>
              </a:lnSpc>
              <a:defRPr/>
            </a:pPr>
            <a:r>
              <a:rPr lang="en-GB" sz="8000" dirty="0"/>
              <a:t>Of </a:t>
            </a:r>
            <a:r>
              <a:rPr lang="en-GB" sz="8000" dirty="0" smtClean="0"/>
              <a:t>27,220 </a:t>
            </a:r>
            <a:r>
              <a:rPr lang="en-GB" sz="8000" dirty="0"/>
              <a:t>former care leavers aged </a:t>
            </a:r>
            <a:r>
              <a:rPr lang="en-GB" sz="8000" dirty="0" smtClean="0"/>
              <a:t>19-21</a:t>
            </a:r>
            <a:r>
              <a:rPr lang="en-GB" sz="8000" dirty="0"/>
              <a:t>, 38% were not in education, employment or training </a:t>
            </a:r>
            <a:r>
              <a:rPr lang="en-GB" sz="8000" dirty="0" smtClean="0"/>
              <a:t>- </a:t>
            </a:r>
            <a:r>
              <a:rPr lang="en-GB" sz="8000" b="1" dirty="0" smtClean="0"/>
              <a:t>NEET</a:t>
            </a:r>
            <a:r>
              <a:rPr lang="en-GB" sz="8000" dirty="0" smtClean="0"/>
              <a:t>; </a:t>
            </a:r>
          </a:p>
          <a:p>
            <a:pPr>
              <a:lnSpc>
                <a:spcPct val="120000"/>
              </a:lnSpc>
            </a:pPr>
            <a:r>
              <a:rPr lang="en-GB" sz="8000" dirty="0" smtClean="0"/>
              <a:t>Only </a:t>
            </a:r>
            <a:r>
              <a:rPr lang="en-US" sz="8000" dirty="0" smtClean="0"/>
              <a:t>8</a:t>
            </a:r>
            <a:r>
              <a:rPr lang="en-US" sz="8000" dirty="0"/>
              <a:t>% </a:t>
            </a:r>
            <a:r>
              <a:rPr lang="en-US" sz="8000" b="1" dirty="0" smtClean="0"/>
              <a:t>access HE </a:t>
            </a:r>
            <a:r>
              <a:rPr lang="en-US" sz="8000" dirty="0" smtClean="0"/>
              <a:t>compared </a:t>
            </a:r>
            <a:r>
              <a:rPr lang="en-US" sz="8000" dirty="0"/>
              <a:t>to &gt;</a:t>
            </a:r>
            <a:r>
              <a:rPr lang="en-US" sz="8000" dirty="0" smtClean="0"/>
              <a:t> </a:t>
            </a:r>
            <a:r>
              <a:rPr lang="en-US" sz="8000" dirty="0"/>
              <a:t>50% </a:t>
            </a:r>
            <a:r>
              <a:rPr lang="en-US" sz="8000" dirty="0" smtClean="0"/>
              <a:t>of general population;</a:t>
            </a:r>
          </a:p>
          <a:p>
            <a:pPr>
              <a:lnSpc>
                <a:spcPct val="120000"/>
              </a:lnSpc>
            </a:pPr>
            <a:r>
              <a:rPr lang="en-US" sz="8000" dirty="0" smtClean="0"/>
              <a:t>educational </a:t>
            </a:r>
            <a:r>
              <a:rPr lang="en-US" sz="8000" dirty="0"/>
              <a:t>experiences and outcomes contribute to later </a:t>
            </a:r>
            <a:r>
              <a:rPr lang="en-US" sz="8000" b="1" dirty="0"/>
              <a:t>health, employment </a:t>
            </a:r>
            <a:r>
              <a:rPr lang="en-US" sz="8000" dirty="0" smtClean="0"/>
              <a:t>(22</a:t>
            </a:r>
            <a:r>
              <a:rPr lang="en-US" sz="8000" dirty="0"/>
              <a:t>% unemployment rate),</a:t>
            </a:r>
            <a:r>
              <a:rPr lang="en-US" sz="8000" b="1" dirty="0"/>
              <a:t> involvement in crime</a:t>
            </a:r>
            <a:r>
              <a:rPr lang="en-US" sz="8000" dirty="0"/>
              <a:t> (27% of those in </a:t>
            </a:r>
            <a:r>
              <a:rPr lang="en-US" sz="8000" dirty="0" smtClean="0"/>
              <a:t>prison).</a:t>
            </a:r>
          </a:p>
          <a:p>
            <a:pPr marL="0" indent="0">
              <a:lnSpc>
                <a:spcPct val="120000"/>
              </a:lnSpc>
              <a:buNone/>
            </a:pPr>
            <a:endParaRPr lang="en-GB" sz="8000" dirty="0" smtClean="0"/>
          </a:p>
          <a:p>
            <a:pPr marL="0" indent="0">
              <a:lnSpc>
                <a:spcPct val="120000"/>
              </a:lnSpc>
              <a:buNone/>
            </a:pPr>
            <a:r>
              <a:rPr lang="en-GB" sz="8000" dirty="0" err="1" smtClean="0"/>
              <a:t>DfE</a:t>
            </a:r>
            <a:r>
              <a:rPr lang="en-GB" sz="8000" dirty="0" smtClean="0"/>
              <a:t> </a:t>
            </a:r>
            <a:r>
              <a:rPr lang="en-GB" sz="8000"/>
              <a:t>(</a:t>
            </a:r>
            <a:r>
              <a:rPr lang="en-GB" sz="8000" smtClean="0"/>
              <a:t>2016)Outcomes for LAC 31 March 2015, </a:t>
            </a:r>
            <a:r>
              <a:rPr lang="en-GB" sz="8000" dirty="0" smtClean="0"/>
              <a:t>*restricted </a:t>
            </a:r>
            <a:r>
              <a:rPr lang="en-GB" sz="8000" dirty="0" err="1"/>
              <a:t>qualif</a:t>
            </a:r>
            <a:r>
              <a:rPr lang="en-GB" sz="8000" dirty="0"/>
              <a:t>, 1</a:t>
            </a:r>
            <a:r>
              <a:rPr lang="en-GB" sz="8000" baseline="30000" dirty="0"/>
              <a:t>st</a:t>
            </a:r>
            <a:r>
              <a:rPr lang="en-GB" sz="8000" dirty="0"/>
              <a:t> entry only</a:t>
            </a:r>
          </a:p>
          <a:p>
            <a:pPr marL="0" indent="0">
              <a:lnSpc>
                <a:spcPct val="120000"/>
              </a:lnSpc>
              <a:buNone/>
            </a:pPr>
            <a:endParaRPr lang="en-GB" dirty="0" smtClean="0"/>
          </a:p>
        </p:txBody>
      </p:sp>
    </p:spTree>
    <p:extLst>
      <p:ext uri="{BB962C8B-B14F-4D97-AF65-F5344CB8AC3E}">
        <p14:creationId xmlns:p14="http://schemas.microsoft.com/office/powerpoint/2010/main" val="338207746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overEducationalOutcomes.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6300" y="0"/>
            <a:ext cx="4846211" cy="6858000"/>
          </a:xfrm>
          <a:prstGeom prst="rect">
            <a:avLst/>
          </a:prstGeom>
        </p:spPr>
      </p:pic>
    </p:spTree>
    <p:extLst>
      <p:ext uri="{BB962C8B-B14F-4D97-AF65-F5344CB8AC3E}">
        <p14:creationId xmlns:p14="http://schemas.microsoft.com/office/powerpoint/2010/main" val="4350401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457200" y="274638"/>
            <a:ext cx="8229600" cy="766762"/>
          </a:xfrm>
        </p:spPr>
        <p:txBody>
          <a:bodyPr>
            <a:normAutofit/>
          </a:bodyPr>
          <a:lstStyle/>
          <a:p>
            <a:r>
              <a:rPr lang="en-US" sz="3200" b="1" dirty="0" smtClean="0">
                <a:solidFill>
                  <a:srgbClr val="376092"/>
                </a:solidFill>
              </a:rPr>
              <a:t>Main findings from the review</a:t>
            </a:r>
            <a:endParaRPr lang="en-US" sz="3200" b="1" dirty="0">
              <a:solidFill>
                <a:srgbClr val="376092"/>
              </a:solidFill>
            </a:endParaRPr>
          </a:p>
        </p:txBody>
      </p:sp>
      <p:sp>
        <p:nvSpPr>
          <p:cNvPr id="12" name="Content Placeholder 11"/>
          <p:cNvSpPr>
            <a:spLocks noGrp="1"/>
          </p:cNvSpPr>
          <p:nvPr>
            <p:ph idx="1"/>
          </p:nvPr>
        </p:nvSpPr>
        <p:spPr>
          <a:xfrm>
            <a:off x="241300" y="1193800"/>
            <a:ext cx="8534400" cy="4932363"/>
          </a:xfrm>
        </p:spPr>
        <p:txBody>
          <a:bodyPr>
            <a:normAutofit/>
          </a:bodyPr>
          <a:lstStyle/>
          <a:p>
            <a:pPr marL="0" indent="0">
              <a:buNone/>
            </a:pPr>
            <a:r>
              <a:rPr lang="en-US" sz="2400" dirty="0" smtClean="0"/>
              <a:t>28 studies reporting outcomes from UK, Australia, USA and Canada</a:t>
            </a:r>
          </a:p>
          <a:p>
            <a:r>
              <a:rPr lang="en-US" sz="2400" dirty="0" smtClean="0"/>
              <a:t>Children </a:t>
            </a:r>
            <a:r>
              <a:rPr lang="en-US" sz="2400" dirty="0"/>
              <a:t>in </a:t>
            </a:r>
            <a:r>
              <a:rPr lang="en-US" sz="2400" dirty="0" smtClean="0"/>
              <a:t>care </a:t>
            </a:r>
            <a:r>
              <a:rPr lang="en-US" sz="2400" dirty="0"/>
              <a:t>lag behind their peers </a:t>
            </a:r>
            <a:r>
              <a:rPr lang="en-US" sz="2400" dirty="0" smtClean="0"/>
              <a:t>on </a:t>
            </a:r>
            <a:r>
              <a:rPr lang="en-US" sz="2400" dirty="0"/>
              <a:t>educational attainment (grades, literacy and numeracy test scores</a:t>
            </a:r>
            <a:r>
              <a:rPr lang="en-US" sz="2400" dirty="0" smtClean="0"/>
              <a:t>); </a:t>
            </a:r>
          </a:p>
          <a:p>
            <a:r>
              <a:rPr lang="en-US" sz="2400" dirty="0" smtClean="0"/>
              <a:t>Children </a:t>
            </a:r>
            <a:r>
              <a:rPr lang="en-US" sz="2400" dirty="0"/>
              <a:t>in care </a:t>
            </a:r>
            <a:r>
              <a:rPr lang="en-US" sz="2400" dirty="0" smtClean="0"/>
              <a:t>have </a:t>
            </a:r>
            <a:r>
              <a:rPr lang="en-US" sz="2400" dirty="0"/>
              <a:t>lower </a:t>
            </a:r>
            <a:r>
              <a:rPr lang="en-US" sz="2400" dirty="0" smtClean="0"/>
              <a:t>school attendance </a:t>
            </a:r>
            <a:r>
              <a:rPr lang="en-US" sz="2400" dirty="0"/>
              <a:t>and a higher risk of </a:t>
            </a:r>
            <a:r>
              <a:rPr lang="en-US" sz="2400" dirty="0" smtClean="0"/>
              <a:t>exclusion; </a:t>
            </a:r>
          </a:p>
          <a:p>
            <a:r>
              <a:rPr lang="en-US" sz="2400" dirty="0"/>
              <a:t>There is a strong link between being in foster or </a:t>
            </a:r>
            <a:r>
              <a:rPr lang="en-US" sz="2400" dirty="0" smtClean="0"/>
              <a:t>kinship care and educational outcomes; </a:t>
            </a:r>
          </a:p>
          <a:p>
            <a:r>
              <a:rPr lang="en-US" sz="2400" dirty="0" smtClean="0"/>
              <a:t>When </a:t>
            </a:r>
            <a:r>
              <a:rPr lang="en-US" sz="2400" dirty="0"/>
              <a:t>factors such as gender, ethnicity </a:t>
            </a:r>
            <a:r>
              <a:rPr lang="en-US" sz="2400" dirty="0" smtClean="0"/>
              <a:t>and </a:t>
            </a:r>
            <a:r>
              <a:rPr lang="en-US" sz="2400" dirty="0"/>
              <a:t>special </a:t>
            </a:r>
            <a:r>
              <a:rPr lang="en-US" sz="2400" dirty="0" smtClean="0"/>
              <a:t>educational </a:t>
            </a:r>
            <a:r>
              <a:rPr lang="en-US" sz="2400" dirty="0"/>
              <a:t>needs are accounted for, the link </a:t>
            </a:r>
            <a:r>
              <a:rPr lang="en-US" sz="2400" dirty="0" smtClean="0"/>
              <a:t>between </a:t>
            </a:r>
            <a:r>
              <a:rPr lang="en-US" sz="2400" dirty="0"/>
              <a:t>being in care and how well children </a:t>
            </a:r>
            <a:r>
              <a:rPr lang="en-US" sz="2400" dirty="0" smtClean="0"/>
              <a:t>do in education is not as strong;</a:t>
            </a:r>
          </a:p>
          <a:p>
            <a:r>
              <a:rPr lang="en-US" sz="2400" dirty="0"/>
              <a:t>When children in care are compared to </a:t>
            </a:r>
            <a:r>
              <a:rPr lang="en-US" sz="2400" dirty="0" smtClean="0"/>
              <a:t>similarly disadvantaged </a:t>
            </a:r>
            <a:r>
              <a:rPr lang="en-US" sz="2400" dirty="0"/>
              <a:t>children who are not in care, the attainment gap is </a:t>
            </a:r>
            <a:r>
              <a:rPr lang="en-US" sz="2400" dirty="0" smtClean="0"/>
              <a:t>reduced. </a:t>
            </a:r>
            <a:endParaRPr lang="en-US" sz="2400" dirty="0"/>
          </a:p>
          <a:p>
            <a:endParaRPr lang="en-US" sz="2400" dirty="0" smtClean="0"/>
          </a:p>
          <a:p>
            <a:endParaRPr lang="en-US" dirty="0"/>
          </a:p>
        </p:txBody>
      </p:sp>
    </p:spTree>
    <p:extLst>
      <p:ext uri="{BB962C8B-B14F-4D97-AF65-F5344CB8AC3E}">
        <p14:creationId xmlns:p14="http://schemas.microsoft.com/office/powerpoint/2010/main" val="16850464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6249600" cy="4889500"/>
          </a:xfrm>
        </p:spPr>
        <p:txBody>
          <a:bodyPr>
            <a:normAutofit/>
          </a:bodyPr>
          <a:lstStyle/>
          <a:p>
            <a:pPr>
              <a:spcAft>
                <a:spcPts val="600"/>
              </a:spcAft>
              <a:defRPr/>
            </a:pPr>
            <a:r>
              <a:rPr lang="en-GB" sz="2200" dirty="0" smtClean="0"/>
              <a:t>Rees Centre/University of Bristol study, funded by The Nuffield Foundation</a:t>
            </a:r>
          </a:p>
          <a:p>
            <a:pPr>
              <a:spcAft>
                <a:spcPts val="600"/>
              </a:spcAft>
              <a:defRPr/>
            </a:pPr>
            <a:r>
              <a:rPr lang="en-GB" sz="2200" dirty="0" smtClean="0">
                <a:latin typeface="Calibri" charset="0"/>
              </a:rPr>
              <a:t>Linked </a:t>
            </a:r>
            <a:r>
              <a:rPr lang="en-GB" sz="2200" dirty="0">
                <a:latin typeface="Calibri" charset="0"/>
              </a:rPr>
              <a:t>national data sets on </a:t>
            </a:r>
            <a:r>
              <a:rPr lang="en-GB" sz="2200" dirty="0" smtClean="0">
                <a:latin typeface="Calibri" charset="0"/>
              </a:rPr>
              <a:t>the education </a:t>
            </a:r>
            <a:r>
              <a:rPr lang="en-GB" sz="2200" dirty="0">
                <a:latin typeface="Calibri" charset="0"/>
              </a:rPr>
              <a:t>(National Pupil Database) and care experiences of looked after children in </a:t>
            </a:r>
            <a:r>
              <a:rPr lang="en-GB" sz="2200" dirty="0" smtClean="0">
                <a:latin typeface="Calibri" charset="0"/>
              </a:rPr>
              <a:t>English schools Year 11</a:t>
            </a:r>
          </a:p>
          <a:p>
            <a:pPr>
              <a:defRPr/>
            </a:pPr>
            <a:r>
              <a:rPr lang="en-GB" sz="2200" dirty="0" smtClean="0">
                <a:latin typeface="Calibri" charset="0"/>
              </a:rPr>
              <a:t>Interviewed </a:t>
            </a:r>
            <a:r>
              <a:rPr lang="en-GB" sz="2200" dirty="0">
                <a:latin typeface="Calibri" charset="0"/>
              </a:rPr>
              <a:t>26 young people (high- and lower- progress) in six local authorities and with their carers, teachers, social workers and Virtual School </a:t>
            </a:r>
            <a:r>
              <a:rPr lang="en-GB" sz="2200" dirty="0" smtClean="0">
                <a:latin typeface="Calibri" charset="0"/>
              </a:rPr>
              <a:t>staff</a:t>
            </a:r>
          </a:p>
          <a:p>
            <a:pPr>
              <a:defRPr/>
            </a:pPr>
            <a:endParaRPr lang="en-GB" sz="2200" dirty="0" smtClean="0">
              <a:latin typeface="Calibri" charset="0"/>
            </a:endParaRPr>
          </a:p>
          <a:p>
            <a:pPr marL="0" indent="0">
              <a:buNone/>
              <a:defRPr/>
            </a:pPr>
            <a:r>
              <a:rPr lang="en-GB" sz="2200" dirty="0">
                <a:latin typeface="Calibri" charset="0"/>
                <a:hlinkClick r:id="rId3"/>
              </a:rPr>
              <a:t>http://reescentre.education.ox.ac.uk/research/educational-progress-of-looked-after-children</a:t>
            </a:r>
            <a:r>
              <a:rPr lang="en-GB" sz="2200" dirty="0" smtClean="0">
                <a:latin typeface="Calibri" charset="0"/>
                <a:hlinkClick r:id="rId3"/>
              </a:rPr>
              <a:t>/</a:t>
            </a:r>
            <a:r>
              <a:rPr lang="en-GB" sz="2200" dirty="0" smtClean="0">
                <a:latin typeface="Calibri" charset="0"/>
              </a:rPr>
              <a:t> </a:t>
            </a:r>
          </a:p>
          <a:p>
            <a:pPr>
              <a:defRPr/>
            </a:pPr>
            <a:endParaRPr lang="en-GB" sz="2200" dirty="0">
              <a:latin typeface="Calibri" charset="0"/>
            </a:endParaRPr>
          </a:p>
          <a:p>
            <a:pPr marL="0" indent="0">
              <a:buNone/>
              <a:defRPr/>
            </a:pPr>
            <a:endParaRPr lang="en-GB" sz="2200" dirty="0"/>
          </a:p>
          <a:p>
            <a:pPr marL="0" indent="0">
              <a:buNone/>
              <a:defRPr/>
            </a:pPr>
            <a:endParaRPr lang="en-GB" sz="2400" dirty="0" smtClean="0"/>
          </a:p>
          <a:p>
            <a:pPr marL="0" indent="0" eaLnBrk="1" hangingPunct="1">
              <a:buFont typeface="Arial" charset="0"/>
              <a:buNone/>
              <a:defRPr/>
            </a:pPr>
            <a:endParaRPr lang="en-GB" sz="2000" dirty="0"/>
          </a:p>
          <a:p>
            <a:pPr marL="0" indent="0" eaLnBrk="1" hangingPunct="1">
              <a:buFont typeface="Arial" charset="0"/>
              <a:buNone/>
              <a:defRPr/>
            </a:pPr>
            <a:endParaRPr lang="en-US" sz="2600" dirty="0" smtClean="0">
              <a:cs typeface="Arial"/>
            </a:endParaRPr>
          </a:p>
          <a:p>
            <a:pPr marL="0" indent="0" eaLnBrk="1" hangingPunct="1">
              <a:buFont typeface="Arial" charset="0"/>
              <a:buNone/>
              <a:defRPr/>
            </a:pPr>
            <a:endParaRPr lang="en-US" sz="2400" dirty="0">
              <a:cs typeface="Arial"/>
            </a:endParaRPr>
          </a:p>
        </p:txBody>
      </p:sp>
      <p:cxnSp>
        <p:nvCxnSpPr>
          <p:cNvPr id="6" name="Straight Connector 5"/>
          <p:cNvCxnSpPr/>
          <p:nvPr/>
        </p:nvCxnSpPr>
        <p:spPr>
          <a:xfrm flipV="1">
            <a:off x="215900" y="1196975"/>
            <a:ext cx="8712200" cy="30163"/>
          </a:xfrm>
          <a:prstGeom prst="line">
            <a:avLst/>
          </a:prstGeom>
          <a:ln w="38100" cmpd="sng">
            <a:solidFill>
              <a:schemeClr val="accent6">
                <a:lumMod val="75000"/>
              </a:schemeClr>
            </a:solidFill>
          </a:ln>
          <a:effectLst/>
        </p:spPr>
        <p:style>
          <a:lnRef idx="2">
            <a:schemeClr val="accent1"/>
          </a:lnRef>
          <a:fillRef idx="0">
            <a:schemeClr val="accent1"/>
          </a:fillRef>
          <a:effectRef idx="1">
            <a:schemeClr val="accent1"/>
          </a:effectRef>
          <a:fontRef idx="minor">
            <a:schemeClr val="tx1"/>
          </a:fontRef>
        </p:style>
      </p:cxnSp>
      <p:pic>
        <p:nvPicPr>
          <p:cNvPr id="5" name="Picture 4" descr="Screen Shot 2016-08-30 at 16.46.59.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48100" y="2489200"/>
            <a:ext cx="1980000" cy="2540828"/>
          </a:xfrm>
          <a:prstGeom prst="rect">
            <a:avLst/>
          </a:prstGeom>
        </p:spPr>
      </p:pic>
      <p:sp>
        <p:nvSpPr>
          <p:cNvPr id="7" name="Title 1"/>
          <p:cNvSpPr>
            <a:spLocks noGrp="1"/>
          </p:cNvSpPr>
          <p:nvPr>
            <p:ph type="title"/>
          </p:nvPr>
        </p:nvSpPr>
        <p:spPr>
          <a:xfrm>
            <a:off x="457200" y="274638"/>
            <a:ext cx="8229600" cy="952500"/>
          </a:xfrm>
        </p:spPr>
        <p:txBody>
          <a:bodyPr/>
          <a:lstStyle/>
          <a:p>
            <a:pPr eaLnBrk="1" hangingPunct="1"/>
            <a:r>
              <a:rPr lang="en-GB" sz="3200" b="1" dirty="0" smtClean="0">
                <a:latin typeface="Calibri" charset="0"/>
              </a:rPr>
              <a:t>Research design </a:t>
            </a:r>
            <a:endParaRPr lang="en-US" sz="3200" b="1" dirty="0">
              <a:latin typeface="Calibri" charset="0"/>
              <a:cs typeface="Arial" charset="0"/>
            </a:endParaRPr>
          </a:p>
        </p:txBody>
      </p:sp>
    </p:spTree>
    <p:extLst>
      <p:ext uri="{BB962C8B-B14F-4D97-AF65-F5344CB8AC3E}">
        <p14:creationId xmlns:p14="http://schemas.microsoft.com/office/powerpoint/2010/main" val="155315438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itle 1"/>
          <p:cNvSpPr>
            <a:spLocks noGrp="1"/>
          </p:cNvSpPr>
          <p:nvPr>
            <p:ph type="title"/>
          </p:nvPr>
        </p:nvSpPr>
        <p:spPr>
          <a:xfrm>
            <a:off x="457200" y="274638"/>
            <a:ext cx="8229600" cy="952500"/>
          </a:xfrm>
        </p:spPr>
        <p:txBody>
          <a:bodyPr/>
          <a:lstStyle/>
          <a:p>
            <a:pPr eaLnBrk="1" hangingPunct="1"/>
            <a:r>
              <a:rPr lang="en-GB" sz="3200" b="1" dirty="0" smtClean="0">
                <a:latin typeface="Calibri" charset="0"/>
              </a:rPr>
              <a:t>Research design </a:t>
            </a:r>
            <a:endParaRPr lang="en-US" sz="3200" b="1" dirty="0">
              <a:latin typeface="Calibri" charset="0"/>
              <a:cs typeface="Arial" charset="0"/>
            </a:endParaRPr>
          </a:p>
        </p:txBody>
      </p:sp>
      <p:sp>
        <p:nvSpPr>
          <p:cNvPr id="3" name="Content Placeholder 2"/>
          <p:cNvSpPr>
            <a:spLocks noGrp="1"/>
          </p:cNvSpPr>
          <p:nvPr>
            <p:ph idx="1"/>
          </p:nvPr>
        </p:nvSpPr>
        <p:spPr>
          <a:xfrm>
            <a:off x="457200" y="1485900"/>
            <a:ext cx="8229600" cy="5118100"/>
          </a:xfrm>
        </p:spPr>
        <p:txBody>
          <a:bodyPr>
            <a:normAutofit/>
          </a:bodyPr>
          <a:lstStyle/>
          <a:p>
            <a:r>
              <a:rPr lang="en-GB" altLang="en-US" sz="2400" dirty="0"/>
              <a:t>Linked NPD and CLA databases for 2013 KS4 Cohort</a:t>
            </a:r>
          </a:p>
          <a:p>
            <a:r>
              <a:rPr lang="en-GB" altLang="en-US" sz="2400" dirty="0"/>
              <a:t>Retrospective </a:t>
            </a:r>
            <a:r>
              <a:rPr lang="en-GB" altLang="en-US" sz="2400" dirty="0" smtClean="0"/>
              <a:t>study</a:t>
            </a:r>
          </a:p>
          <a:p>
            <a:r>
              <a:rPr lang="en-GB" altLang="en-US" sz="2400" dirty="0" smtClean="0"/>
              <a:t>8 best outcomes (GCSE + equivalents)</a:t>
            </a:r>
          </a:p>
          <a:p>
            <a:pPr lvl="1"/>
            <a:r>
              <a:rPr lang="en-GB" altLang="en-US" sz="2000" dirty="0" smtClean="0"/>
              <a:t>A* = 58 points; maximum 464 points</a:t>
            </a:r>
          </a:p>
          <a:p>
            <a:pPr lvl="1"/>
            <a:r>
              <a:rPr lang="en-GB" altLang="en-US" sz="2000" dirty="0" smtClean="0"/>
              <a:t>6 points = 1 grade on 1 exam</a:t>
            </a:r>
          </a:p>
          <a:p>
            <a:r>
              <a:rPr lang="en-US" sz="2400" dirty="0" smtClean="0"/>
              <a:t>Groups for analysis:</a:t>
            </a:r>
          </a:p>
          <a:p>
            <a:pPr lvl="1"/>
            <a:r>
              <a:rPr lang="en-US" sz="2000" dirty="0" smtClean="0"/>
              <a:t>CLA-LT: </a:t>
            </a:r>
            <a:r>
              <a:rPr lang="en-GB" sz="2000" dirty="0"/>
              <a:t>A longer-stay group of Children Looked After (those in care for 12 months or more continuously at the end of KS4</a:t>
            </a:r>
            <a:r>
              <a:rPr lang="en-GB" sz="2000" dirty="0" smtClean="0"/>
              <a:t>)</a:t>
            </a:r>
          </a:p>
          <a:p>
            <a:pPr lvl="1"/>
            <a:r>
              <a:rPr lang="en-GB" sz="2000" dirty="0" smtClean="0"/>
              <a:t>CLA-ST: </a:t>
            </a:r>
            <a:r>
              <a:rPr lang="en-GB" sz="2000" dirty="0"/>
              <a:t>A shorter-stay group of Children Looked After (those in care for less than 12 months at the end of KS4</a:t>
            </a:r>
            <a:r>
              <a:rPr lang="en-GB" sz="2000" dirty="0" smtClean="0"/>
              <a:t>)</a:t>
            </a:r>
          </a:p>
          <a:p>
            <a:pPr lvl="1"/>
            <a:r>
              <a:rPr lang="en-GB" sz="2000" dirty="0" smtClean="0"/>
              <a:t>CIN: </a:t>
            </a:r>
            <a:r>
              <a:rPr lang="en-GB" sz="2000" dirty="0"/>
              <a:t>Children in Need at the end of KS4 but not in care </a:t>
            </a:r>
            <a:endParaRPr lang="en-GB" sz="2000" dirty="0" smtClean="0"/>
          </a:p>
          <a:p>
            <a:pPr lvl="1"/>
            <a:r>
              <a:rPr lang="en-GB" sz="2000" dirty="0" smtClean="0"/>
              <a:t>Comparison group: </a:t>
            </a:r>
            <a:r>
              <a:rPr lang="en-GB" sz="2000" dirty="0"/>
              <a:t>Children not in care and not in need at the end of KS4 </a:t>
            </a:r>
            <a:endParaRPr lang="en-US" sz="2000" dirty="0" smtClean="0"/>
          </a:p>
          <a:p>
            <a:pPr marL="0" indent="0">
              <a:buNone/>
            </a:pPr>
            <a:endParaRPr lang="en-US" sz="2400" dirty="0" smtClean="0"/>
          </a:p>
          <a:p>
            <a:pPr>
              <a:spcAft>
                <a:spcPts val="600"/>
              </a:spcAft>
              <a:defRPr/>
            </a:pPr>
            <a:endParaRPr lang="en-US" sz="2000" dirty="0" smtClean="0"/>
          </a:p>
          <a:p>
            <a:pPr lvl="1">
              <a:spcAft>
                <a:spcPts val="600"/>
              </a:spcAft>
              <a:defRPr/>
            </a:pPr>
            <a:endParaRPr lang="en-US" sz="2000" dirty="0" smtClean="0"/>
          </a:p>
          <a:p>
            <a:pPr lvl="1">
              <a:spcAft>
                <a:spcPts val="600"/>
              </a:spcAft>
              <a:defRPr/>
            </a:pPr>
            <a:endParaRPr lang="en-US" sz="2000" dirty="0" smtClean="0"/>
          </a:p>
          <a:p>
            <a:pPr marL="0" indent="0">
              <a:buFont typeface="Arial" charset="0"/>
              <a:buNone/>
              <a:defRPr/>
            </a:pPr>
            <a:endParaRPr lang="en-GB" sz="2000" dirty="0" smtClean="0"/>
          </a:p>
          <a:p>
            <a:pPr marL="0" indent="0">
              <a:buFont typeface="Arial" charset="0"/>
              <a:buNone/>
              <a:defRPr/>
            </a:pPr>
            <a:endParaRPr lang="en-GB" sz="2000" dirty="0" smtClean="0"/>
          </a:p>
          <a:p>
            <a:pPr marL="0" indent="0">
              <a:buFont typeface="Arial" charset="0"/>
              <a:buNone/>
              <a:defRPr/>
            </a:pPr>
            <a:endParaRPr lang="en-GB" sz="2000" dirty="0" smtClean="0"/>
          </a:p>
          <a:p>
            <a:pPr marL="0" indent="0">
              <a:buFont typeface="Arial" charset="0"/>
              <a:buNone/>
              <a:defRPr/>
            </a:pPr>
            <a:endParaRPr lang="en-GB" sz="8000" dirty="0" smtClean="0"/>
          </a:p>
          <a:p>
            <a:pPr marL="0" indent="0" eaLnBrk="1" hangingPunct="1">
              <a:buFont typeface="Arial" charset="0"/>
              <a:buNone/>
              <a:defRPr/>
            </a:pPr>
            <a:endParaRPr lang="en-US" sz="2400" dirty="0">
              <a:cs typeface="Arial"/>
            </a:endParaRPr>
          </a:p>
        </p:txBody>
      </p:sp>
      <p:cxnSp>
        <p:nvCxnSpPr>
          <p:cNvPr id="6" name="Straight Connector 5"/>
          <p:cNvCxnSpPr/>
          <p:nvPr/>
        </p:nvCxnSpPr>
        <p:spPr>
          <a:xfrm flipV="1">
            <a:off x="215900" y="1196975"/>
            <a:ext cx="8712200" cy="30163"/>
          </a:xfrm>
          <a:prstGeom prst="line">
            <a:avLst/>
          </a:prstGeom>
          <a:ln w="38100" cmpd="sng">
            <a:solidFill>
              <a:schemeClr val="accent6">
                <a:lumMod val="75000"/>
              </a:schemeClr>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9666394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itle 1"/>
          <p:cNvSpPr>
            <a:spLocks noGrp="1"/>
          </p:cNvSpPr>
          <p:nvPr>
            <p:ph type="title"/>
          </p:nvPr>
        </p:nvSpPr>
        <p:spPr>
          <a:xfrm>
            <a:off x="457200" y="274638"/>
            <a:ext cx="8229600" cy="952500"/>
          </a:xfrm>
        </p:spPr>
        <p:txBody>
          <a:bodyPr/>
          <a:lstStyle/>
          <a:p>
            <a:pPr eaLnBrk="1" hangingPunct="1"/>
            <a:r>
              <a:rPr lang="en-GB" sz="3200" b="1">
                <a:latin typeface="Calibri" charset="0"/>
              </a:rPr>
              <a:t>Database analyses</a:t>
            </a:r>
            <a:endParaRPr lang="en-US" sz="3200" b="1">
              <a:latin typeface="Calibri" charset="0"/>
              <a:cs typeface="Arial" charset="0"/>
            </a:endParaRPr>
          </a:p>
        </p:txBody>
      </p:sp>
      <p:sp>
        <p:nvSpPr>
          <p:cNvPr id="45058" name="Content Placeholder 2"/>
          <p:cNvSpPr>
            <a:spLocks noGrp="1"/>
          </p:cNvSpPr>
          <p:nvPr>
            <p:ph idx="1"/>
          </p:nvPr>
        </p:nvSpPr>
        <p:spPr>
          <a:xfrm>
            <a:off x="431800" y="1384300"/>
            <a:ext cx="8229600" cy="5216525"/>
          </a:xfrm>
        </p:spPr>
        <p:txBody>
          <a:bodyPr/>
          <a:lstStyle/>
          <a:p>
            <a:pPr eaLnBrk="1" hangingPunct="1"/>
            <a:r>
              <a:rPr lang="en-GB" sz="2400" dirty="0" smtClean="0">
                <a:latin typeface="Calibri" charset="0"/>
                <a:cs typeface="Arial" charset="0"/>
              </a:rPr>
              <a:t>Descriptive statistics – how do CLA compare to peers on factors generally linked to educational outcomes?</a:t>
            </a:r>
            <a:endParaRPr lang="en-GB" sz="2400" dirty="0">
              <a:latin typeface="Calibri" charset="0"/>
              <a:cs typeface="Arial" charset="0"/>
            </a:endParaRPr>
          </a:p>
          <a:p>
            <a:pPr eaLnBrk="1" hangingPunct="1"/>
            <a:r>
              <a:rPr lang="en-GB" sz="2400" dirty="0">
                <a:latin typeface="Calibri" charset="0"/>
                <a:cs typeface="Arial" charset="0"/>
              </a:rPr>
              <a:t>Regressions – which factors predict better or worse educational </a:t>
            </a:r>
            <a:r>
              <a:rPr lang="en-GB" sz="2400" dirty="0" smtClean="0">
                <a:latin typeface="Calibri" charset="0"/>
                <a:cs typeface="Arial" charset="0"/>
              </a:rPr>
              <a:t>outcomes for CLA?</a:t>
            </a:r>
            <a:endParaRPr lang="en-GB" sz="2400" dirty="0">
              <a:latin typeface="Calibri" charset="0"/>
              <a:cs typeface="Arial" charset="0"/>
            </a:endParaRPr>
          </a:p>
          <a:p>
            <a:pPr eaLnBrk="1" hangingPunct="1"/>
            <a:r>
              <a:rPr lang="en-GB" sz="2400" dirty="0">
                <a:latin typeface="Calibri" charset="0"/>
                <a:cs typeface="Arial" charset="0"/>
              </a:rPr>
              <a:t>Multilevel modelling – what is the relative contribution of factors at different levels?</a:t>
            </a:r>
            <a:endParaRPr lang="en-GB" sz="2200" dirty="0">
              <a:latin typeface="Calibri" charset="0"/>
              <a:cs typeface="Arial" charset="0"/>
            </a:endParaRPr>
          </a:p>
        </p:txBody>
      </p:sp>
      <p:cxnSp>
        <p:nvCxnSpPr>
          <p:cNvPr id="6" name="Straight Connector 5"/>
          <p:cNvCxnSpPr/>
          <p:nvPr/>
        </p:nvCxnSpPr>
        <p:spPr>
          <a:xfrm flipV="1">
            <a:off x="215900" y="1196975"/>
            <a:ext cx="8712200" cy="30163"/>
          </a:xfrm>
          <a:prstGeom prst="line">
            <a:avLst/>
          </a:prstGeom>
          <a:ln w="38100" cmpd="sng">
            <a:solidFill>
              <a:schemeClr val="accent6">
                <a:lumMod val="75000"/>
              </a:schemeClr>
            </a:solidFill>
          </a:ln>
          <a:effectLst/>
        </p:spPr>
        <p:style>
          <a:lnRef idx="2">
            <a:schemeClr val="accent1"/>
          </a:lnRef>
          <a:fillRef idx="0">
            <a:schemeClr val="accent1"/>
          </a:fillRef>
          <a:effectRef idx="1">
            <a:schemeClr val="accent1"/>
          </a:effectRef>
          <a:fontRef idx="minor">
            <a:schemeClr val="tx1"/>
          </a:fontRef>
        </p:style>
      </p:cxnSp>
      <p:graphicFrame>
        <p:nvGraphicFramePr>
          <p:cNvPr id="19" name="Diagram 18"/>
          <p:cNvGraphicFramePr/>
          <p:nvPr/>
        </p:nvGraphicFramePr>
        <p:xfrm>
          <a:off x="1536700" y="4048125"/>
          <a:ext cx="6096000" cy="2311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1092277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Title 1"/>
          <p:cNvSpPr>
            <a:spLocks noGrp="1"/>
          </p:cNvSpPr>
          <p:nvPr>
            <p:ph type="title"/>
          </p:nvPr>
        </p:nvSpPr>
        <p:spPr>
          <a:xfrm>
            <a:off x="457200" y="504697"/>
            <a:ext cx="8229600" cy="952500"/>
          </a:xfrm>
        </p:spPr>
        <p:txBody>
          <a:bodyPr>
            <a:noAutofit/>
          </a:bodyPr>
          <a:lstStyle/>
          <a:p>
            <a:pPr eaLnBrk="1" hangingPunct="1"/>
            <a:r>
              <a:rPr lang="en-GB" sz="3200" b="1" dirty="0">
                <a:solidFill>
                  <a:srgbClr val="000000"/>
                </a:solidFill>
                <a:latin typeface="Calibri" charset="0"/>
              </a:rPr>
              <a:t>Description of our </a:t>
            </a:r>
            <a:r>
              <a:rPr lang="en-GB" sz="3200" b="1" dirty="0" smtClean="0">
                <a:solidFill>
                  <a:srgbClr val="000000"/>
                </a:solidFill>
                <a:latin typeface="Calibri" charset="0"/>
              </a:rPr>
              <a:t>cohort</a:t>
            </a:r>
            <a:br>
              <a:rPr lang="en-GB" sz="3200" b="1" dirty="0" smtClean="0">
                <a:solidFill>
                  <a:srgbClr val="000000"/>
                </a:solidFill>
                <a:latin typeface="Calibri" charset="0"/>
              </a:rPr>
            </a:br>
            <a:endParaRPr lang="en-US" sz="3200" b="1" dirty="0">
              <a:solidFill>
                <a:srgbClr val="000000"/>
              </a:solidFill>
              <a:latin typeface="Calibri" charset="0"/>
              <a:cs typeface="Arial" charset="0"/>
            </a:endParaRPr>
          </a:p>
        </p:txBody>
      </p:sp>
      <p:sp>
        <p:nvSpPr>
          <p:cNvPr id="3" name="Content Placeholder 2"/>
          <p:cNvSpPr>
            <a:spLocks noGrp="1"/>
          </p:cNvSpPr>
          <p:nvPr>
            <p:ph idx="1"/>
          </p:nvPr>
        </p:nvSpPr>
        <p:spPr>
          <a:xfrm>
            <a:off x="457200" y="1369126"/>
            <a:ext cx="8229600" cy="4998133"/>
          </a:xfrm>
        </p:spPr>
        <p:txBody>
          <a:bodyPr>
            <a:normAutofit/>
          </a:bodyPr>
          <a:lstStyle/>
          <a:p>
            <a:pPr>
              <a:spcAft>
                <a:spcPts val="600"/>
              </a:spcAft>
              <a:defRPr/>
            </a:pPr>
            <a:r>
              <a:rPr lang="en-GB" sz="2400" dirty="0" smtClean="0"/>
              <a:t>7,852 looked after children eligible for GCSEs in 2013</a:t>
            </a:r>
          </a:p>
          <a:p>
            <a:pPr marL="0" indent="0">
              <a:spcAft>
                <a:spcPts val="600"/>
              </a:spcAft>
              <a:buNone/>
              <a:defRPr/>
            </a:pPr>
            <a:endParaRPr lang="en-GB" sz="2400" dirty="0" smtClean="0"/>
          </a:p>
          <a:p>
            <a:pPr>
              <a:spcAft>
                <a:spcPts val="600"/>
              </a:spcAft>
              <a:defRPr/>
            </a:pPr>
            <a:r>
              <a:rPr lang="en-GB" sz="2400" b="1" dirty="0" smtClean="0"/>
              <a:t>4,847 had been in care for 12 months or more continuously</a:t>
            </a:r>
            <a:r>
              <a:rPr lang="en-GB" sz="2400" dirty="0" smtClean="0"/>
              <a:t>, of whom:</a:t>
            </a:r>
          </a:p>
          <a:p>
            <a:pPr lvl="1">
              <a:spcAft>
                <a:spcPts val="600"/>
              </a:spcAft>
              <a:defRPr/>
            </a:pPr>
            <a:r>
              <a:rPr lang="en-GB" sz="2200" dirty="0" smtClean="0"/>
              <a:t>over half first entered care as teenagers</a:t>
            </a:r>
          </a:p>
          <a:p>
            <a:pPr lvl="1">
              <a:spcAft>
                <a:spcPts val="600"/>
              </a:spcAft>
              <a:defRPr/>
            </a:pPr>
            <a:r>
              <a:rPr lang="en-GB" sz="2200" dirty="0" smtClean="0">
                <a:solidFill>
                  <a:srgbClr val="000000"/>
                </a:solidFill>
              </a:rPr>
              <a:t>29.0</a:t>
            </a:r>
            <a:r>
              <a:rPr lang="en-GB" sz="2200" dirty="0">
                <a:solidFill>
                  <a:srgbClr val="000000"/>
                </a:solidFill>
              </a:rPr>
              <a:t>% had been in most recent placement for under a </a:t>
            </a:r>
            <a:r>
              <a:rPr lang="en-GB" sz="2200" dirty="0" smtClean="0">
                <a:solidFill>
                  <a:srgbClr val="000000"/>
                </a:solidFill>
              </a:rPr>
              <a:t>year</a:t>
            </a:r>
          </a:p>
          <a:p>
            <a:pPr lvl="1">
              <a:spcAft>
                <a:spcPts val="600"/>
              </a:spcAft>
              <a:defRPr/>
            </a:pPr>
            <a:r>
              <a:rPr lang="en-GB" sz="2200" dirty="0" smtClean="0">
                <a:solidFill>
                  <a:srgbClr val="000000"/>
                </a:solidFill>
              </a:rPr>
              <a:t>59.6% </a:t>
            </a:r>
            <a:r>
              <a:rPr lang="en-GB" sz="2200" dirty="0">
                <a:solidFill>
                  <a:srgbClr val="000000"/>
                </a:solidFill>
              </a:rPr>
              <a:t>were </a:t>
            </a:r>
            <a:r>
              <a:rPr lang="en-GB" sz="2200" dirty="0" smtClean="0">
                <a:solidFill>
                  <a:srgbClr val="000000"/>
                </a:solidFill>
              </a:rPr>
              <a:t>in foster </a:t>
            </a:r>
            <a:r>
              <a:rPr lang="en-GB" sz="2200" dirty="0">
                <a:solidFill>
                  <a:srgbClr val="000000"/>
                </a:solidFill>
              </a:rPr>
              <a:t>care </a:t>
            </a:r>
            <a:r>
              <a:rPr lang="en-GB" sz="2200" dirty="0" smtClean="0">
                <a:solidFill>
                  <a:srgbClr val="000000"/>
                </a:solidFill>
              </a:rPr>
              <a:t>(vs. 70.2% </a:t>
            </a:r>
            <a:r>
              <a:rPr lang="en-GB" sz="2200" dirty="0">
                <a:solidFill>
                  <a:srgbClr val="000000"/>
                </a:solidFill>
              </a:rPr>
              <a:t>at </a:t>
            </a:r>
            <a:r>
              <a:rPr lang="en-GB" sz="2200" dirty="0" smtClean="0">
                <a:solidFill>
                  <a:srgbClr val="000000"/>
                </a:solidFill>
              </a:rPr>
              <a:t>age 11) </a:t>
            </a:r>
          </a:p>
          <a:p>
            <a:pPr lvl="1">
              <a:spcAft>
                <a:spcPts val="600"/>
              </a:spcAft>
              <a:defRPr/>
            </a:pPr>
            <a:r>
              <a:rPr lang="en-GB" sz="2200" dirty="0" smtClean="0">
                <a:solidFill>
                  <a:srgbClr val="000000"/>
                </a:solidFill>
              </a:rPr>
              <a:t>18.5</a:t>
            </a:r>
            <a:r>
              <a:rPr lang="en-GB" sz="2200" dirty="0">
                <a:solidFill>
                  <a:srgbClr val="000000"/>
                </a:solidFill>
              </a:rPr>
              <a:t>% were in </a:t>
            </a:r>
            <a:r>
              <a:rPr lang="en-GB" sz="2200" dirty="0" smtClean="0">
                <a:solidFill>
                  <a:srgbClr val="000000"/>
                </a:solidFill>
              </a:rPr>
              <a:t>residential care </a:t>
            </a:r>
            <a:r>
              <a:rPr lang="en-GB" sz="2200" dirty="0">
                <a:solidFill>
                  <a:srgbClr val="000000"/>
                </a:solidFill>
              </a:rPr>
              <a:t>(vs. 11.3% at age 11</a:t>
            </a:r>
            <a:r>
              <a:rPr lang="en-GB" sz="2200" dirty="0" smtClean="0">
                <a:solidFill>
                  <a:srgbClr val="000000"/>
                </a:solidFill>
              </a:rPr>
              <a:t>)</a:t>
            </a:r>
            <a:endParaRPr lang="en-GB" sz="2200" dirty="0">
              <a:solidFill>
                <a:srgbClr val="000000"/>
              </a:solidFill>
            </a:endParaRPr>
          </a:p>
          <a:p>
            <a:pPr lvl="1">
              <a:spcAft>
                <a:spcPts val="600"/>
              </a:spcAft>
              <a:defRPr/>
            </a:pPr>
            <a:r>
              <a:rPr lang="en-GB" sz="2200" dirty="0" smtClean="0"/>
              <a:t>17.3</a:t>
            </a:r>
            <a:r>
              <a:rPr lang="en-GB" sz="2200" dirty="0"/>
              <a:t>% had only had one </a:t>
            </a:r>
            <a:r>
              <a:rPr lang="en-GB" sz="2200" dirty="0" smtClean="0"/>
              <a:t>placement</a:t>
            </a:r>
            <a:endParaRPr lang="en-GB" sz="2200" dirty="0"/>
          </a:p>
          <a:p>
            <a:pPr lvl="1">
              <a:spcAft>
                <a:spcPts val="600"/>
              </a:spcAft>
              <a:defRPr/>
            </a:pPr>
            <a:r>
              <a:rPr lang="en-GB" sz="2200" dirty="0" smtClean="0"/>
              <a:t>10.2</a:t>
            </a:r>
            <a:r>
              <a:rPr lang="en-GB" sz="2200" dirty="0"/>
              <a:t>% had had 10 or more </a:t>
            </a:r>
            <a:r>
              <a:rPr lang="en-GB" sz="2200" dirty="0" smtClean="0"/>
              <a:t>placements since first entering care</a:t>
            </a:r>
            <a:endParaRPr lang="en-GB" sz="2200" dirty="0"/>
          </a:p>
          <a:p>
            <a:pPr marL="57150" indent="0">
              <a:spcAft>
                <a:spcPts val="600"/>
              </a:spcAft>
              <a:buNone/>
              <a:defRPr/>
            </a:pPr>
            <a:endParaRPr lang="en-GB" sz="2400" dirty="0" smtClean="0"/>
          </a:p>
          <a:p>
            <a:pPr marL="0" indent="0" eaLnBrk="1" hangingPunct="1">
              <a:buFont typeface="Arial" charset="0"/>
              <a:buNone/>
              <a:defRPr/>
            </a:pPr>
            <a:endParaRPr lang="en-US" sz="2400" dirty="0">
              <a:cs typeface="Arial"/>
            </a:endParaRPr>
          </a:p>
        </p:txBody>
      </p:sp>
      <p:cxnSp>
        <p:nvCxnSpPr>
          <p:cNvPr id="6" name="Straight Connector 5"/>
          <p:cNvCxnSpPr/>
          <p:nvPr/>
        </p:nvCxnSpPr>
        <p:spPr>
          <a:xfrm flipV="1">
            <a:off x="215900" y="1196975"/>
            <a:ext cx="8712200" cy="30163"/>
          </a:xfrm>
          <a:prstGeom prst="line">
            <a:avLst/>
          </a:prstGeom>
          <a:ln w="38100" cmpd="sng">
            <a:solidFill>
              <a:schemeClr val="accent6">
                <a:lumMod val="75000"/>
              </a:schemeClr>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1570426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Title 1"/>
          <p:cNvSpPr>
            <a:spLocks noGrp="1"/>
          </p:cNvSpPr>
          <p:nvPr>
            <p:ph type="title"/>
          </p:nvPr>
        </p:nvSpPr>
        <p:spPr>
          <a:xfrm>
            <a:off x="457200" y="504697"/>
            <a:ext cx="8229600" cy="952500"/>
          </a:xfrm>
        </p:spPr>
        <p:txBody>
          <a:bodyPr>
            <a:noAutofit/>
          </a:bodyPr>
          <a:lstStyle/>
          <a:p>
            <a:pPr eaLnBrk="1" hangingPunct="1"/>
            <a:r>
              <a:rPr lang="en-GB" sz="3200" b="1" dirty="0" smtClean="0">
                <a:solidFill>
                  <a:srgbClr val="000000"/>
                </a:solidFill>
                <a:latin typeface="Calibri" charset="0"/>
              </a:rPr>
              <a:t>Comparing CLA and peers</a:t>
            </a:r>
            <a:br>
              <a:rPr lang="en-GB" sz="3200" b="1" dirty="0" smtClean="0">
                <a:solidFill>
                  <a:srgbClr val="000000"/>
                </a:solidFill>
                <a:latin typeface="Calibri" charset="0"/>
              </a:rPr>
            </a:br>
            <a:endParaRPr lang="en-US" sz="3200" b="1" dirty="0">
              <a:solidFill>
                <a:srgbClr val="000000"/>
              </a:solidFill>
              <a:latin typeface="Calibri" charset="0"/>
              <a:cs typeface="Arial" charset="0"/>
            </a:endParaRPr>
          </a:p>
        </p:txBody>
      </p:sp>
      <p:sp>
        <p:nvSpPr>
          <p:cNvPr id="3" name="Content Placeholder 2"/>
          <p:cNvSpPr>
            <a:spLocks noGrp="1"/>
          </p:cNvSpPr>
          <p:nvPr>
            <p:ph idx="1"/>
          </p:nvPr>
        </p:nvSpPr>
        <p:spPr>
          <a:xfrm>
            <a:off x="457200" y="1369126"/>
            <a:ext cx="8229600" cy="4998133"/>
          </a:xfrm>
        </p:spPr>
        <p:txBody>
          <a:bodyPr>
            <a:normAutofit/>
          </a:bodyPr>
          <a:lstStyle/>
          <a:p>
            <a:pPr marL="0" indent="0">
              <a:spcAft>
                <a:spcPts val="600"/>
              </a:spcAft>
              <a:buNone/>
              <a:defRPr/>
            </a:pPr>
            <a:endParaRPr lang="en-GB" sz="2400" dirty="0"/>
          </a:p>
          <a:p>
            <a:pPr marL="57150" indent="0">
              <a:spcAft>
                <a:spcPts val="600"/>
              </a:spcAft>
              <a:buNone/>
              <a:defRPr/>
            </a:pPr>
            <a:endParaRPr lang="en-GB" sz="2400" dirty="0" smtClean="0"/>
          </a:p>
          <a:p>
            <a:pPr marL="0" indent="0" eaLnBrk="1" hangingPunct="1">
              <a:buFont typeface="Arial" charset="0"/>
              <a:buNone/>
              <a:defRPr/>
            </a:pPr>
            <a:endParaRPr lang="en-US" sz="2400" dirty="0">
              <a:cs typeface="Arial"/>
            </a:endParaRPr>
          </a:p>
        </p:txBody>
      </p:sp>
      <p:cxnSp>
        <p:nvCxnSpPr>
          <p:cNvPr id="6" name="Straight Connector 5"/>
          <p:cNvCxnSpPr/>
          <p:nvPr/>
        </p:nvCxnSpPr>
        <p:spPr>
          <a:xfrm flipV="1">
            <a:off x="215900" y="1196975"/>
            <a:ext cx="8712200" cy="30163"/>
          </a:xfrm>
          <a:prstGeom prst="line">
            <a:avLst/>
          </a:prstGeom>
          <a:ln w="38100" cmpd="sng">
            <a:solidFill>
              <a:schemeClr val="accent6">
                <a:lumMod val="75000"/>
              </a:schemeClr>
            </a:solidFill>
          </a:ln>
          <a:effectLst/>
        </p:spPr>
        <p:style>
          <a:lnRef idx="2">
            <a:schemeClr val="accent1"/>
          </a:lnRef>
          <a:fillRef idx="0">
            <a:schemeClr val="accent1"/>
          </a:fillRef>
          <a:effectRef idx="1">
            <a:schemeClr val="accent1"/>
          </a:effectRef>
          <a:fontRef idx="minor">
            <a:schemeClr val="tx1"/>
          </a:fontRef>
        </p:style>
      </p:cxnSp>
      <p:graphicFrame>
        <p:nvGraphicFramePr>
          <p:cNvPr id="2" name="Table 1"/>
          <p:cNvGraphicFramePr>
            <a:graphicFrameLocks noGrp="1"/>
          </p:cNvGraphicFramePr>
          <p:nvPr>
            <p:extLst/>
          </p:nvPr>
        </p:nvGraphicFramePr>
        <p:xfrm>
          <a:off x="215900" y="1396999"/>
          <a:ext cx="8712200" cy="4988784"/>
        </p:xfrm>
        <a:graphic>
          <a:graphicData uri="http://schemas.openxmlformats.org/drawingml/2006/table">
            <a:tbl>
              <a:tblPr firstRow="1" bandRow="1">
                <a:tableStyleId>{5C22544A-7EE6-4342-B048-85BDC9FD1C3A}</a:tableStyleId>
              </a:tblPr>
              <a:tblGrid>
                <a:gridCol w="4675775"/>
                <a:gridCol w="1321611"/>
                <a:gridCol w="1432114"/>
                <a:gridCol w="1282700"/>
              </a:tblGrid>
              <a:tr h="647462">
                <a:tc>
                  <a:txBody>
                    <a:bodyPr/>
                    <a:lstStyle/>
                    <a:p>
                      <a:pPr marL="0" algn="ctr">
                        <a:lnSpc>
                          <a:spcPct val="115000"/>
                        </a:lnSpc>
                        <a:spcAft>
                          <a:spcPts val="0"/>
                        </a:spcAft>
                      </a:pPr>
                      <a:r>
                        <a:rPr lang="en-GB" sz="2000" b="1" dirty="0">
                          <a:effectLst/>
                          <a:latin typeface="Calibri"/>
                          <a:ea typeface="MS Mincho"/>
                          <a:cs typeface="Times New Roman"/>
                        </a:rPr>
                        <a:t> </a:t>
                      </a:r>
                      <a:endParaRPr lang="en-GB" sz="2000" dirty="0">
                        <a:effectLst/>
                        <a:latin typeface="Calibri"/>
                        <a:ea typeface="MS Mincho"/>
                        <a:cs typeface="Times New Roman"/>
                      </a:endParaRPr>
                    </a:p>
                  </a:txBody>
                  <a:tcPr marL="72000" marR="0" marT="0" marB="0" anchor="ctr"/>
                </a:tc>
                <a:tc>
                  <a:txBody>
                    <a:bodyPr/>
                    <a:lstStyle/>
                    <a:p>
                      <a:pPr marL="0" algn="ctr">
                        <a:lnSpc>
                          <a:spcPct val="115000"/>
                        </a:lnSpc>
                        <a:spcAft>
                          <a:spcPts val="0"/>
                        </a:spcAft>
                      </a:pPr>
                      <a:r>
                        <a:rPr lang="en-GB" sz="2000" b="1" i="1" dirty="0">
                          <a:solidFill>
                            <a:srgbClr val="000000"/>
                          </a:solidFill>
                          <a:effectLst/>
                          <a:latin typeface="Calibri"/>
                          <a:ea typeface="Times New Roman"/>
                          <a:cs typeface="Times New Roman"/>
                        </a:rPr>
                        <a:t>N</a:t>
                      </a:r>
                      <a:endParaRPr lang="en-GB" sz="2000" dirty="0">
                        <a:effectLst/>
                        <a:latin typeface="Calibri"/>
                        <a:ea typeface="MS Mincho"/>
                        <a:cs typeface="Times New Roman"/>
                      </a:endParaRPr>
                    </a:p>
                  </a:txBody>
                  <a:tcPr marL="0" marR="0" marT="0" marB="0" anchor="ctr"/>
                </a:tc>
                <a:tc>
                  <a:txBody>
                    <a:bodyPr/>
                    <a:lstStyle/>
                    <a:p>
                      <a:pPr marL="0" algn="ctr">
                        <a:lnSpc>
                          <a:spcPct val="115000"/>
                        </a:lnSpc>
                        <a:spcAft>
                          <a:spcPts val="0"/>
                        </a:spcAft>
                      </a:pPr>
                      <a:r>
                        <a:rPr lang="en-GB" sz="1900" b="1" dirty="0">
                          <a:solidFill>
                            <a:srgbClr val="000000"/>
                          </a:solidFill>
                          <a:effectLst/>
                          <a:latin typeface="Calibri"/>
                          <a:ea typeface="Times New Roman"/>
                          <a:cs typeface="Times New Roman"/>
                        </a:rPr>
                        <a:t>Mean KS4 </a:t>
                      </a:r>
                      <a:r>
                        <a:rPr lang="en-GB" sz="1900" b="1" dirty="0" smtClean="0">
                          <a:solidFill>
                            <a:srgbClr val="000000"/>
                          </a:solidFill>
                          <a:effectLst/>
                          <a:latin typeface="Calibri"/>
                          <a:ea typeface="Times New Roman"/>
                          <a:cs typeface="Times New Roman"/>
                        </a:rPr>
                        <a:t>points</a:t>
                      </a:r>
                    </a:p>
                  </a:txBody>
                  <a:tcPr marL="0" marR="0" marT="0" marB="0" anchor="ctr"/>
                </a:tc>
                <a:tc>
                  <a:txBody>
                    <a:bodyPr/>
                    <a:lstStyle/>
                    <a:p>
                      <a:pPr marL="0" algn="ctr">
                        <a:lnSpc>
                          <a:spcPct val="115000"/>
                        </a:lnSpc>
                        <a:spcAft>
                          <a:spcPts val="0"/>
                        </a:spcAft>
                      </a:pPr>
                      <a:r>
                        <a:rPr lang="en-GB" sz="1900" b="1" i="0" dirty="0" smtClean="0">
                          <a:solidFill>
                            <a:srgbClr val="000000"/>
                          </a:solidFill>
                          <a:effectLst/>
                          <a:latin typeface="Calibri"/>
                          <a:ea typeface="Times New Roman"/>
                          <a:cs typeface="Times New Roman"/>
                        </a:rPr>
                        <a:t>Controlling for KS2</a:t>
                      </a:r>
                      <a:endParaRPr lang="en-GB" sz="1900" i="0" dirty="0">
                        <a:effectLst/>
                        <a:latin typeface="Calibri"/>
                        <a:ea typeface="MS Mincho"/>
                        <a:cs typeface="Times New Roman"/>
                      </a:endParaRPr>
                    </a:p>
                  </a:txBody>
                  <a:tcPr marL="0" marR="0" marT="0" marB="0" anchor="ctr"/>
                </a:tc>
              </a:tr>
              <a:tr h="1080699">
                <a:tc>
                  <a:txBody>
                    <a:bodyPr/>
                    <a:lstStyle/>
                    <a:p>
                      <a:pPr marL="0" algn="l">
                        <a:lnSpc>
                          <a:spcPct val="115000"/>
                        </a:lnSpc>
                        <a:spcAft>
                          <a:spcPts val="0"/>
                        </a:spcAft>
                      </a:pPr>
                      <a:r>
                        <a:rPr lang="en-GB" sz="2000" dirty="0">
                          <a:solidFill>
                            <a:srgbClr val="000000"/>
                          </a:solidFill>
                          <a:effectLst/>
                          <a:latin typeface="Calibri"/>
                          <a:ea typeface="Times New Roman"/>
                          <a:cs typeface="Times New Roman"/>
                        </a:rPr>
                        <a:t>Comparison Group (Not on the 2012-13 CIN or CLA databases)</a:t>
                      </a:r>
                      <a:endParaRPr lang="en-GB" sz="2000" dirty="0">
                        <a:effectLst/>
                        <a:latin typeface="Calibri"/>
                        <a:ea typeface="MS Mincho"/>
                        <a:cs typeface="Times New Roman"/>
                      </a:endParaRPr>
                    </a:p>
                  </a:txBody>
                  <a:tcPr marL="72000" marR="0" marT="0" marB="0" anchor="ctr"/>
                </a:tc>
                <a:tc>
                  <a:txBody>
                    <a:bodyPr/>
                    <a:lstStyle/>
                    <a:p>
                      <a:pPr marL="0" algn="ctr">
                        <a:lnSpc>
                          <a:spcPct val="115000"/>
                        </a:lnSpc>
                        <a:spcAft>
                          <a:spcPts val="0"/>
                        </a:spcAft>
                      </a:pPr>
                      <a:r>
                        <a:rPr lang="en-GB" sz="2000">
                          <a:solidFill>
                            <a:srgbClr val="000000"/>
                          </a:solidFill>
                          <a:effectLst/>
                          <a:latin typeface="Calibri"/>
                          <a:ea typeface="Times New Roman"/>
                          <a:cs typeface="Times New Roman"/>
                        </a:rPr>
                        <a:t>622,970</a:t>
                      </a:r>
                      <a:endParaRPr lang="en-GB" sz="2000">
                        <a:effectLst/>
                        <a:latin typeface="Calibri"/>
                        <a:ea typeface="MS Mincho"/>
                        <a:cs typeface="Times New Roman"/>
                      </a:endParaRPr>
                    </a:p>
                  </a:txBody>
                  <a:tcPr marL="0" marR="0" marT="0" marB="0" anchor="ctr"/>
                </a:tc>
                <a:tc>
                  <a:txBody>
                    <a:bodyPr/>
                    <a:lstStyle/>
                    <a:p>
                      <a:pPr marL="0" algn="ctr">
                        <a:lnSpc>
                          <a:spcPct val="115000"/>
                        </a:lnSpc>
                        <a:spcAft>
                          <a:spcPts val="0"/>
                        </a:spcAft>
                      </a:pPr>
                      <a:r>
                        <a:rPr lang="en-GB" sz="2000">
                          <a:solidFill>
                            <a:srgbClr val="000000"/>
                          </a:solidFill>
                          <a:effectLst/>
                          <a:latin typeface="Calibri"/>
                          <a:ea typeface="Times New Roman"/>
                          <a:cs typeface="Times New Roman"/>
                        </a:rPr>
                        <a:t>340.59</a:t>
                      </a:r>
                      <a:endParaRPr lang="en-GB" sz="2000">
                        <a:effectLst/>
                        <a:latin typeface="Calibri"/>
                        <a:ea typeface="MS Mincho"/>
                        <a:cs typeface="Times New Roman"/>
                      </a:endParaRPr>
                    </a:p>
                  </a:txBody>
                  <a:tcPr marL="0" marR="0" marT="0" marB="0" anchor="ctr"/>
                </a:tc>
                <a:tc>
                  <a:txBody>
                    <a:bodyPr/>
                    <a:lstStyle/>
                    <a:p>
                      <a:pPr marL="0" algn="ctr">
                        <a:lnSpc>
                          <a:spcPct val="115000"/>
                        </a:lnSpc>
                        <a:spcAft>
                          <a:spcPts val="0"/>
                        </a:spcAft>
                      </a:pPr>
                      <a:r>
                        <a:rPr lang="en-GB" sz="2000" dirty="0" smtClean="0">
                          <a:solidFill>
                            <a:srgbClr val="000000"/>
                          </a:solidFill>
                          <a:effectLst/>
                          <a:latin typeface="Calibri"/>
                          <a:ea typeface="Times New Roman"/>
                          <a:cs typeface="Times New Roman"/>
                        </a:rPr>
                        <a:t>341.66</a:t>
                      </a:r>
                      <a:endParaRPr lang="en-GB" sz="2000" dirty="0">
                        <a:effectLst/>
                        <a:latin typeface="Calibri"/>
                        <a:ea typeface="MS Mincho"/>
                        <a:cs typeface="Times New Roman"/>
                      </a:endParaRPr>
                    </a:p>
                  </a:txBody>
                  <a:tcPr marL="0" marR="0" marT="0" marB="0" anchor="ctr"/>
                </a:tc>
              </a:tr>
              <a:tr h="1080699">
                <a:tc>
                  <a:txBody>
                    <a:bodyPr/>
                    <a:lstStyle/>
                    <a:p>
                      <a:pPr marL="0" algn="l">
                        <a:lnSpc>
                          <a:spcPct val="115000"/>
                        </a:lnSpc>
                        <a:spcAft>
                          <a:spcPts val="0"/>
                        </a:spcAft>
                      </a:pPr>
                      <a:r>
                        <a:rPr lang="en-GB" sz="2000" dirty="0">
                          <a:solidFill>
                            <a:srgbClr val="000000"/>
                          </a:solidFill>
                          <a:effectLst/>
                          <a:latin typeface="Calibri"/>
                          <a:ea typeface="Times New Roman"/>
                          <a:cs typeface="Times New Roman"/>
                        </a:rPr>
                        <a:t>CIN </a:t>
                      </a:r>
                      <a:r>
                        <a:rPr lang="en-GB" sz="2000" dirty="0" smtClean="0">
                          <a:solidFill>
                            <a:srgbClr val="000000"/>
                          </a:solidFill>
                          <a:effectLst/>
                          <a:latin typeface="Calibri"/>
                          <a:ea typeface="Times New Roman"/>
                          <a:cs typeface="Times New Roman"/>
                        </a:rPr>
                        <a:t>(</a:t>
                      </a:r>
                      <a:r>
                        <a:rPr lang="en-GB" sz="2000" dirty="0">
                          <a:solidFill>
                            <a:srgbClr val="000000"/>
                          </a:solidFill>
                          <a:effectLst/>
                          <a:latin typeface="Calibri"/>
                          <a:ea typeface="Times New Roman"/>
                          <a:cs typeface="Times New Roman"/>
                        </a:rPr>
                        <a:t>Children in the CIN database but not CLA)</a:t>
                      </a:r>
                      <a:endParaRPr lang="en-GB" sz="2000" dirty="0">
                        <a:effectLst/>
                        <a:latin typeface="Calibri"/>
                        <a:ea typeface="MS Mincho"/>
                        <a:cs typeface="Times New Roman"/>
                      </a:endParaRPr>
                    </a:p>
                  </a:txBody>
                  <a:tcPr marL="72000" marR="0" marT="0" marB="0" anchor="ctr"/>
                </a:tc>
                <a:tc>
                  <a:txBody>
                    <a:bodyPr/>
                    <a:lstStyle/>
                    <a:p>
                      <a:pPr marL="0" algn="ctr">
                        <a:lnSpc>
                          <a:spcPct val="115000"/>
                        </a:lnSpc>
                        <a:spcAft>
                          <a:spcPts val="0"/>
                        </a:spcAft>
                      </a:pPr>
                      <a:r>
                        <a:rPr lang="en-GB" sz="2000">
                          <a:solidFill>
                            <a:srgbClr val="000000"/>
                          </a:solidFill>
                          <a:effectLst/>
                          <a:latin typeface="Calibri"/>
                          <a:ea typeface="Times New Roman"/>
                          <a:cs typeface="Times New Roman"/>
                        </a:rPr>
                        <a:t>13,599</a:t>
                      </a:r>
                      <a:endParaRPr lang="en-GB" sz="2000">
                        <a:effectLst/>
                        <a:latin typeface="Calibri"/>
                        <a:ea typeface="MS Mincho"/>
                        <a:cs typeface="Times New Roman"/>
                      </a:endParaRPr>
                    </a:p>
                  </a:txBody>
                  <a:tcPr marL="0" marR="0" marT="0" marB="0" anchor="ctr"/>
                </a:tc>
                <a:tc>
                  <a:txBody>
                    <a:bodyPr/>
                    <a:lstStyle/>
                    <a:p>
                      <a:pPr marL="0" algn="ctr">
                        <a:lnSpc>
                          <a:spcPct val="115000"/>
                        </a:lnSpc>
                        <a:spcAft>
                          <a:spcPts val="0"/>
                        </a:spcAft>
                      </a:pPr>
                      <a:r>
                        <a:rPr lang="en-GB" sz="2000">
                          <a:solidFill>
                            <a:srgbClr val="000000"/>
                          </a:solidFill>
                          <a:effectLst/>
                          <a:latin typeface="Calibri"/>
                          <a:ea typeface="Times New Roman"/>
                          <a:cs typeface="Times New Roman"/>
                        </a:rPr>
                        <a:t>185.14</a:t>
                      </a:r>
                      <a:endParaRPr lang="en-GB" sz="2000">
                        <a:effectLst/>
                        <a:latin typeface="Calibri"/>
                        <a:ea typeface="MS Mincho"/>
                        <a:cs typeface="Times New Roman"/>
                      </a:endParaRPr>
                    </a:p>
                  </a:txBody>
                  <a:tcPr marL="0" marR="0" marT="0" marB="0" anchor="ctr"/>
                </a:tc>
                <a:tc>
                  <a:txBody>
                    <a:bodyPr/>
                    <a:lstStyle/>
                    <a:p>
                      <a:pPr marL="0" algn="ctr">
                        <a:lnSpc>
                          <a:spcPct val="115000"/>
                        </a:lnSpc>
                        <a:spcAft>
                          <a:spcPts val="0"/>
                        </a:spcAft>
                      </a:pPr>
                      <a:r>
                        <a:rPr lang="en-GB" sz="2000" dirty="0" smtClean="0">
                          <a:solidFill>
                            <a:srgbClr val="000000"/>
                          </a:solidFill>
                          <a:effectLst/>
                          <a:latin typeface="Calibri"/>
                          <a:ea typeface="Times New Roman"/>
                          <a:cs typeface="Times New Roman"/>
                        </a:rPr>
                        <a:t>249.77</a:t>
                      </a:r>
                      <a:endParaRPr lang="en-GB" sz="2000" dirty="0">
                        <a:effectLst/>
                        <a:latin typeface="Calibri"/>
                        <a:ea typeface="MS Mincho"/>
                        <a:cs typeface="Times New Roman"/>
                      </a:endParaRPr>
                    </a:p>
                  </a:txBody>
                  <a:tcPr marL="0" marR="0" marT="0" marB="0" anchor="ctr"/>
                </a:tc>
              </a:tr>
              <a:tr h="1080699">
                <a:tc>
                  <a:txBody>
                    <a:bodyPr/>
                    <a:lstStyle/>
                    <a:p>
                      <a:pPr marL="0" algn="l">
                        <a:lnSpc>
                          <a:spcPct val="115000"/>
                        </a:lnSpc>
                        <a:spcAft>
                          <a:spcPts val="0"/>
                        </a:spcAft>
                      </a:pPr>
                      <a:r>
                        <a:rPr lang="en-GB" sz="2000" dirty="0" smtClean="0">
                          <a:solidFill>
                            <a:srgbClr val="000000"/>
                          </a:solidFill>
                          <a:effectLst/>
                          <a:latin typeface="Calibri"/>
                          <a:ea typeface="Times New Roman"/>
                          <a:cs typeface="Times New Roman"/>
                        </a:rPr>
                        <a:t>CLA-ST </a:t>
                      </a:r>
                      <a:r>
                        <a:rPr lang="en-GB" sz="2000" dirty="0">
                          <a:solidFill>
                            <a:srgbClr val="000000"/>
                          </a:solidFill>
                          <a:effectLst/>
                          <a:latin typeface="Calibri"/>
                          <a:ea typeface="Times New Roman"/>
                          <a:cs typeface="Times New Roman"/>
                        </a:rPr>
                        <a:t>(Looked after at 31 March 2013 but not 12 months continuously)</a:t>
                      </a:r>
                      <a:endParaRPr lang="en-GB" sz="2000" dirty="0">
                        <a:effectLst/>
                        <a:latin typeface="Calibri"/>
                        <a:ea typeface="MS Mincho"/>
                        <a:cs typeface="Times New Roman"/>
                      </a:endParaRPr>
                    </a:p>
                  </a:txBody>
                  <a:tcPr marL="72000" marR="0" marT="0" marB="0" anchor="ctr"/>
                </a:tc>
                <a:tc>
                  <a:txBody>
                    <a:bodyPr/>
                    <a:lstStyle/>
                    <a:p>
                      <a:pPr marL="0" algn="ctr">
                        <a:lnSpc>
                          <a:spcPct val="115000"/>
                        </a:lnSpc>
                        <a:spcAft>
                          <a:spcPts val="0"/>
                        </a:spcAft>
                      </a:pPr>
                      <a:r>
                        <a:rPr lang="en-GB" sz="2000">
                          <a:solidFill>
                            <a:srgbClr val="000000"/>
                          </a:solidFill>
                          <a:effectLst/>
                          <a:latin typeface="Calibri"/>
                          <a:ea typeface="Times New Roman"/>
                          <a:cs typeface="Times New Roman"/>
                        </a:rPr>
                        <a:t>1,387</a:t>
                      </a:r>
                      <a:endParaRPr lang="en-GB" sz="2000">
                        <a:effectLst/>
                        <a:latin typeface="Calibri"/>
                        <a:ea typeface="MS Mincho"/>
                        <a:cs typeface="Times New Roman"/>
                      </a:endParaRPr>
                    </a:p>
                  </a:txBody>
                  <a:tcPr marL="0" marR="0" marT="0" marB="0" anchor="ctr"/>
                </a:tc>
                <a:tc>
                  <a:txBody>
                    <a:bodyPr/>
                    <a:lstStyle/>
                    <a:p>
                      <a:pPr marL="0" algn="ctr">
                        <a:lnSpc>
                          <a:spcPct val="115000"/>
                        </a:lnSpc>
                        <a:spcAft>
                          <a:spcPts val="0"/>
                        </a:spcAft>
                      </a:pPr>
                      <a:r>
                        <a:rPr lang="en-GB" sz="2000">
                          <a:solidFill>
                            <a:srgbClr val="000000"/>
                          </a:solidFill>
                          <a:effectLst/>
                          <a:latin typeface="Calibri"/>
                          <a:ea typeface="Times New Roman"/>
                          <a:cs typeface="Times New Roman"/>
                        </a:rPr>
                        <a:t>149.52</a:t>
                      </a:r>
                      <a:endParaRPr lang="en-GB" sz="2000">
                        <a:effectLst/>
                        <a:latin typeface="Calibri"/>
                        <a:ea typeface="MS Mincho"/>
                        <a:cs typeface="Times New Roman"/>
                      </a:endParaRPr>
                    </a:p>
                  </a:txBody>
                  <a:tcPr marL="0" marR="0" marT="0" marB="0" anchor="ctr"/>
                </a:tc>
                <a:tc>
                  <a:txBody>
                    <a:bodyPr/>
                    <a:lstStyle/>
                    <a:p>
                      <a:pPr marL="0" algn="ctr">
                        <a:lnSpc>
                          <a:spcPct val="115000"/>
                        </a:lnSpc>
                        <a:spcAft>
                          <a:spcPts val="0"/>
                        </a:spcAft>
                      </a:pPr>
                      <a:r>
                        <a:rPr lang="en-GB" sz="2000" dirty="0" smtClean="0">
                          <a:solidFill>
                            <a:srgbClr val="000000"/>
                          </a:solidFill>
                          <a:effectLst/>
                          <a:latin typeface="Calibri"/>
                          <a:ea typeface="Times New Roman"/>
                          <a:cs typeface="Times New Roman"/>
                        </a:rPr>
                        <a:t>200.38</a:t>
                      </a:r>
                      <a:endParaRPr lang="en-GB" sz="2000" dirty="0">
                        <a:effectLst/>
                        <a:latin typeface="Calibri"/>
                        <a:ea typeface="MS Mincho"/>
                        <a:cs typeface="Times New Roman"/>
                      </a:endParaRPr>
                    </a:p>
                  </a:txBody>
                  <a:tcPr marL="0" marR="0" marT="0" marB="0" anchor="ctr"/>
                </a:tc>
              </a:tr>
              <a:tr h="1080699">
                <a:tc>
                  <a:txBody>
                    <a:bodyPr/>
                    <a:lstStyle/>
                    <a:p>
                      <a:pPr marL="0" algn="l">
                        <a:lnSpc>
                          <a:spcPct val="115000"/>
                        </a:lnSpc>
                        <a:spcAft>
                          <a:spcPts val="0"/>
                        </a:spcAft>
                      </a:pPr>
                      <a:r>
                        <a:rPr lang="en-GB" sz="2000" dirty="0" smtClean="0">
                          <a:solidFill>
                            <a:srgbClr val="000000"/>
                          </a:solidFill>
                          <a:effectLst/>
                          <a:latin typeface="Calibri"/>
                          <a:ea typeface="Times New Roman"/>
                          <a:cs typeface="Times New Roman"/>
                        </a:rPr>
                        <a:t>CLA-LT </a:t>
                      </a:r>
                      <a:r>
                        <a:rPr lang="en-GB" sz="2000" dirty="0">
                          <a:solidFill>
                            <a:srgbClr val="000000"/>
                          </a:solidFill>
                          <a:effectLst/>
                          <a:latin typeface="Calibri"/>
                          <a:ea typeface="Times New Roman"/>
                          <a:cs typeface="Times New Roman"/>
                        </a:rPr>
                        <a:t>(Looked after at 31 March 2013 and for 12 months or more continuously)</a:t>
                      </a:r>
                      <a:endParaRPr lang="en-GB" sz="2000" dirty="0">
                        <a:effectLst/>
                        <a:latin typeface="Calibri"/>
                        <a:ea typeface="MS Mincho"/>
                        <a:cs typeface="Times New Roman"/>
                      </a:endParaRPr>
                    </a:p>
                  </a:txBody>
                  <a:tcPr marL="72000" marR="0" marT="0" marB="0" anchor="ctr"/>
                </a:tc>
                <a:tc>
                  <a:txBody>
                    <a:bodyPr/>
                    <a:lstStyle/>
                    <a:p>
                      <a:pPr marL="0" algn="ctr">
                        <a:lnSpc>
                          <a:spcPct val="115000"/>
                        </a:lnSpc>
                        <a:spcAft>
                          <a:spcPts val="0"/>
                        </a:spcAft>
                      </a:pPr>
                      <a:r>
                        <a:rPr lang="en-GB" sz="2000" dirty="0" smtClean="0">
                          <a:solidFill>
                            <a:srgbClr val="000000"/>
                          </a:solidFill>
                          <a:effectLst/>
                          <a:latin typeface="Calibri"/>
                          <a:ea typeface="Times New Roman"/>
                          <a:cs typeface="Times New Roman"/>
                        </a:rPr>
                        <a:t>4847</a:t>
                      </a:r>
                      <a:endParaRPr lang="en-GB" sz="2000" dirty="0">
                        <a:effectLst/>
                        <a:latin typeface="Calibri"/>
                        <a:ea typeface="MS Mincho"/>
                        <a:cs typeface="Times New Roman"/>
                      </a:endParaRPr>
                    </a:p>
                  </a:txBody>
                  <a:tcPr marL="0" marR="0" marT="0" marB="0" anchor="ctr"/>
                </a:tc>
                <a:tc>
                  <a:txBody>
                    <a:bodyPr/>
                    <a:lstStyle/>
                    <a:p>
                      <a:pPr marL="0" algn="ctr">
                        <a:lnSpc>
                          <a:spcPct val="115000"/>
                        </a:lnSpc>
                        <a:spcAft>
                          <a:spcPts val="0"/>
                        </a:spcAft>
                      </a:pPr>
                      <a:r>
                        <a:rPr lang="en-GB" sz="2000">
                          <a:solidFill>
                            <a:srgbClr val="000000"/>
                          </a:solidFill>
                          <a:effectLst/>
                          <a:latin typeface="Calibri"/>
                          <a:ea typeface="Times New Roman"/>
                          <a:cs typeface="Times New Roman"/>
                        </a:rPr>
                        <a:t>202.41</a:t>
                      </a:r>
                      <a:endParaRPr lang="en-GB" sz="2000">
                        <a:effectLst/>
                        <a:latin typeface="Calibri"/>
                        <a:ea typeface="MS Mincho"/>
                        <a:cs typeface="Times New Roman"/>
                      </a:endParaRPr>
                    </a:p>
                  </a:txBody>
                  <a:tcPr marL="0" marR="0" marT="0" marB="0" anchor="ctr"/>
                </a:tc>
                <a:tc>
                  <a:txBody>
                    <a:bodyPr/>
                    <a:lstStyle/>
                    <a:p>
                      <a:pPr marL="0" algn="ctr">
                        <a:lnSpc>
                          <a:spcPct val="115000"/>
                        </a:lnSpc>
                        <a:spcAft>
                          <a:spcPts val="0"/>
                        </a:spcAft>
                      </a:pPr>
                      <a:r>
                        <a:rPr lang="en-GB" sz="2000" dirty="0" smtClean="0">
                          <a:solidFill>
                            <a:srgbClr val="000000"/>
                          </a:solidFill>
                          <a:effectLst/>
                          <a:latin typeface="Calibri"/>
                          <a:ea typeface="Times New Roman"/>
                          <a:cs typeface="Times New Roman"/>
                        </a:rPr>
                        <a:t>267.46</a:t>
                      </a:r>
                      <a:endParaRPr lang="en-GB" sz="2000" dirty="0">
                        <a:effectLst/>
                        <a:latin typeface="Calibri"/>
                        <a:ea typeface="MS Mincho"/>
                        <a:cs typeface="Times New Roman"/>
                      </a:endParaRPr>
                    </a:p>
                  </a:txBody>
                  <a:tcPr marL="0" marR="0" marT="0" marB="0" anchor="ctr"/>
                </a:tc>
              </a:tr>
            </a:tbl>
          </a:graphicData>
        </a:graphic>
      </p:graphicFrame>
    </p:spTree>
    <p:extLst>
      <p:ext uri="{BB962C8B-B14F-4D97-AF65-F5344CB8AC3E}">
        <p14:creationId xmlns:p14="http://schemas.microsoft.com/office/powerpoint/2010/main" val="92661656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itle 1"/>
          <p:cNvSpPr>
            <a:spLocks noGrp="1"/>
          </p:cNvSpPr>
          <p:nvPr>
            <p:ph type="title"/>
          </p:nvPr>
        </p:nvSpPr>
        <p:spPr>
          <a:xfrm>
            <a:off x="457200" y="274638"/>
            <a:ext cx="8229600" cy="952500"/>
          </a:xfrm>
        </p:spPr>
        <p:txBody>
          <a:bodyPr>
            <a:normAutofit/>
          </a:bodyPr>
          <a:lstStyle/>
          <a:p>
            <a:pPr eaLnBrk="1" hangingPunct="1"/>
            <a:r>
              <a:rPr lang="en-GB" sz="3200" b="1" dirty="0" smtClean="0">
                <a:solidFill>
                  <a:srgbClr val="17375E"/>
                </a:solidFill>
                <a:latin typeface="Calibri" charset="0"/>
              </a:rPr>
              <a:t>Predicting Educational Outcomes</a:t>
            </a:r>
            <a:endParaRPr lang="en-US" sz="3200" b="1" dirty="0">
              <a:solidFill>
                <a:srgbClr val="17375E"/>
              </a:solidFill>
              <a:latin typeface="Calibri" charset="0"/>
              <a:cs typeface="Arial" charset="0"/>
            </a:endParaRPr>
          </a:p>
        </p:txBody>
      </p:sp>
      <p:cxnSp>
        <p:nvCxnSpPr>
          <p:cNvPr id="6" name="Straight Connector 5"/>
          <p:cNvCxnSpPr/>
          <p:nvPr/>
        </p:nvCxnSpPr>
        <p:spPr>
          <a:xfrm flipV="1">
            <a:off x="215900" y="1196975"/>
            <a:ext cx="8712200" cy="30163"/>
          </a:xfrm>
          <a:prstGeom prst="line">
            <a:avLst/>
          </a:prstGeom>
          <a:ln w="38100" cmpd="sng">
            <a:solidFill>
              <a:schemeClr val="accent6">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2" name="Rounded Rectangle 1"/>
          <p:cNvSpPr/>
          <p:nvPr/>
        </p:nvSpPr>
        <p:spPr>
          <a:xfrm>
            <a:off x="57656" y="1358082"/>
            <a:ext cx="3078329" cy="2452093"/>
          </a:xfrm>
          <a:prstGeom prst="roundRect">
            <a:avLst/>
          </a:prstGeom>
          <a:noFill/>
          <a:ln w="38100" cmpd="sng">
            <a:solidFill>
              <a:schemeClr val="accent6"/>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Rounded Rectangle 28"/>
          <p:cNvSpPr/>
          <p:nvPr/>
        </p:nvSpPr>
        <p:spPr>
          <a:xfrm>
            <a:off x="298956" y="1829868"/>
            <a:ext cx="1139621" cy="865188"/>
          </a:xfrm>
          <a:prstGeom prst="roundRect">
            <a:avLst/>
          </a:prstGeom>
          <a:solidFill>
            <a:srgbClr val="FFFF66"/>
          </a:soli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dirty="0" smtClean="0">
                <a:solidFill>
                  <a:schemeClr val="tx1"/>
                </a:solidFill>
                <a:latin typeface="+mj-lt"/>
              </a:rPr>
              <a:t>FSM at KS1</a:t>
            </a:r>
            <a:endParaRPr lang="en-US" dirty="0">
              <a:solidFill>
                <a:schemeClr val="tx1"/>
              </a:solidFill>
              <a:latin typeface="+mj-lt"/>
            </a:endParaRPr>
          </a:p>
        </p:txBody>
      </p:sp>
      <p:sp>
        <p:nvSpPr>
          <p:cNvPr id="30" name="Rounded Rectangle 29"/>
          <p:cNvSpPr/>
          <p:nvPr/>
        </p:nvSpPr>
        <p:spPr>
          <a:xfrm>
            <a:off x="298956" y="2862837"/>
            <a:ext cx="1139621" cy="863600"/>
          </a:xfrm>
          <a:prstGeom prst="roundRect">
            <a:avLst/>
          </a:prstGeom>
          <a:ln>
            <a:no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dirty="0" smtClean="0">
                <a:solidFill>
                  <a:schemeClr val="tx1"/>
                </a:solidFill>
                <a:latin typeface="+mj-lt"/>
              </a:rPr>
              <a:t>IDACI at KS1</a:t>
            </a:r>
            <a:endParaRPr lang="en-US" dirty="0">
              <a:solidFill>
                <a:schemeClr val="tx1"/>
              </a:solidFill>
              <a:latin typeface="+mj-lt"/>
            </a:endParaRPr>
          </a:p>
        </p:txBody>
      </p:sp>
      <p:sp>
        <p:nvSpPr>
          <p:cNvPr id="31" name="Rounded Rectangle 30"/>
          <p:cNvSpPr/>
          <p:nvPr/>
        </p:nvSpPr>
        <p:spPr>
          <a:xfrm>
            <a:off x="1574471" y="1855346"/>
            <a:ext cx="1320694" cy="863600"/>
          </a:xfrm>
          <a:prstGeom prst="roundRect">
            <a:avLst/>
          </a:prstGeom>
          <a:solidFill>
            <a:srgbClr val="CCFF66"/>
          </a:soli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dirty="0" smtClean="0">
                <a:solidFill>
                  <a:schemeClr val="tx1"/>
                </a:solidFill>
                <a:latin typeface="+mj-lt"/>
              </a:rPr>
              <a:t>Home language at KS1</a:t>
            </a:r>
            <a:endParaRPr lang="en-US" dirty="0">
              <a:solidFill>
                <a:schemeClr val="tx1"/>
              </a:solidFill>
              <a:latin typeface="+mj-lt"/>
            </a:endParaRPr>
          </a:p>
        </p:txBody>
      </p:sp>
      <p:sp>
        <p:nvSpPr>
          <p:cNvPr id="32" name="Rounded Rectangle 31"/>
          <p:cNvSpPr/>
          <p:nvPr/>
        </p:nvSpPr>
        <p:spPr>
          <a:xfrm>
            <a:off x="35306" y="4128063"/>
            <a:ext cx="3078329" cy="2452093"/>
          </a:xfrm>
          <a:prstGeom prst="roundRect">
            <a:avLst/>
          </a:prstGeom>
          <a:solidFill>
            <a:srgbClr val="FFFFFF"/>
          </a:solidFill>
          <a:ln w="38100" cmpd="sng">
            <a:solidFill>
              <a:srgbClr val="F79646"/>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3" name="Rounded Rectangle 32"/>
          <p:cNvSpPr/>
          <p:nvPr/>
        </p:nvSpPr>
        <p:spPr>
          <a:xfrm>
            <a:off x="276606" y="4601838"/>
            <a:ext cx="1139621" cy="863600"/>
          </a:xfrm>
          <a:prstGeom prst="roundRect">
            <a:avLst/>
          </a:prstGeom>
          <a:solidFill>
            <a:srgbClr val="FFCC66"/>
          </a:soli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dirty="0" smtClean="0">
                <a:solidFill>
                  <a:schemeClr val="tx1"/>
                </a:solidFill>
                <a:latin typeface="+mj-lt"/>
              </a:rPr>
              <a:t>Gender</a:t>
            </a:r>
            <a:endParaRPr lang="en-US" dirty="0">
              <a:solidFill>
                <a:schemeClr val="tx1"/>
              </a:solidFill>
              <a:latin typeface="+mj-lt"/>
            </a:endParaRPr>
          </a:p>
        </p:txBody>
      </p:sp>
      <p:sp>
        <p:nvSpPr>
          <p:cNvPr id="34" name="Rounded Rectangle 33"/>
          <p:cNvSpPr/>
          <p:nvPr/>
        </p:nvSpPr>
        <p:spPr>
          <a:xfrm>
            <a:off x="276606" y="5592096"/>
            <a:ext cx="1275515" cy="863600"/>
          </a:xfrm>
          <a:prstGeom prst="roundRect">
            <a:avLst/>
          </a:prstGeom>
          <a:solidFill>
            <a:srgbClr val="FF6666"/>
          </a:soli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dirty="0" smtClean="0">
                <a:solidFill>
                  <a:schemeClr val="tx1"/>
                </a:solidFill>
                <a:latin typeface="+mj-lt"/>
              </a:rPr>
              <a:t>Ethnicity</a:t>
            </a:r>
            <a:endParaRPr lang="en-US" dirty="0">
              <a:solidFill>
                <a:schemeClr val="tx1"/>
              </a:solidFill>
              <a:latin typeface="+mj-lt"/>
            </a:endParaRPr>
          </a:p>
        </p:txBody>
      </p:sp>
      <p:sp>
        <p:nvSpPr>
          <p:cNvPr id="35" name="Rounded Rectangle 34"/>
          <p:cNvSpPr/>
          <p:nvPr/>
        </p:nvSpPr>
        <p:spPr>
          <a:xfrm>
            <a:off x="1663561" y="5590508"/>
            <a:ext cx="1209254" cy="865188"/>
          </a:xfrm>
          <a:prstGeom prst="roundRect">
            <a:avLst/>
          </a:prstGeom>
          <a:ln/>
          <a:effectLst>
            <a:outerShdw blurRad="50800" dist="38100" dir="5400000" algn="t"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anchor="ctr"/>
          <a:lstStyle/>
          <a:p>
            <a:pPr algn="ctr">
              <a:defRPr/>
            </a:pPr>
            <a:r>
              <a:rPr lang="en-US" dirty="0" smtClean="0">
                <a:solidFill>
                  <a:schemeClr val="tx1"/>
                </a:solidFill>
                <a:latin typeface="+mj-lt"/>
              </a:rPr>
              <a:t>Primary SEN</a:t>
            </a:r>
            <a:endParaRPr lang="en-US" dirty="0">
              <a:solidFill>
                <a:schemeClr val="tx1"/>
              </a:solidFill>
              <a:latin typeface="+mj-lt"/>
            </a:endParaRPr>
          </a:p>
        </p:txBody>
      </p:sp>
      <p:sp>
        <p:nvSpPr>
          <p:cNvPr id="36" name="Rounded Rectangle 35"/>
          <p:cNvSpPr/>
          <p:nvPr/>
        </p:nvSpPr>
        <p:spPr>
          <a:xfrm>
            <a:off x="1574471" y="2862837"/>
            <a:ext cx="1320694" cy="863600"/>
          </a:xfrm>
          <a:prstGeom prst="roundRect">
            <a:avLst/>
          </a:prstGeom>
          <a:ln/>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anchor="ctr"/>
          <a:lstStyle/>
          <a:p>
            <a:pPr algn="ctr">
              <a:defRPr/>
            </a:pPr>
            <a:r>
              <a:rPr lang="en-US" dirty="0" smtClean="0">
                <a:solidFill>
                  <a:schemeClr val="tx1"/>
                </a:solidFill>
                <a:latin typeface="+mj-lt"/>
              </a:rPr>
              <a:t>Care career type</a:t>
            </a:r>
            <a:endParaRPr lang="en-US" dirty="0">
              <a:solidFill>
                <a:schemeClr val="tx1"/>
              </a:solidFill>
              <a:latin typeface="+mj-lt"/>
            </a:endParaRPr>
          </a:p>
        </p:txBody>
      </p:sp>
      <p:sp>
        <p:nvSpPr>
          <p:cNvPr id="37" name="Rounded Rectangle 36"/>
          <p:cNvSpPr/>
          <p:nvPr/>
        </p:nvSpPr>
        <p:spPr>
          <a:xfrm>
            <a:off x="1552121" y="4601838"/>
            <a:ext cx="1320694" cy="865188"/>
          </a:xfrm>
          <a:prstGeom prst="roundRect">
            <a:avLst/>
          </a:prstGeom>
          <a:solidFill>
            <a:srgbClr val="CC66FF"/>
          </a:soli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dirty="0" smtClean="0">
                <a:solidFill>
                  <a:schemeClr val="tx1"/>
                </a:solidFill>
                <a:latin typeface="+mj-lt"/>
              </a:rPr>
              <a:t>Mean SDQ score</a:t>
            </a:r>
            <a:endParaRPr lang="en-US" dirty="0">
              <a:solidFill>
                <a:schemeClr val="tx1"/>
              </a:solidFill>
              <a:latin typeface="+mj-lt"/>
            </a:endParaRPr>
          </a:p>
        </p:txBody>
      </p:sp>
      <p:sp>
        <p:nvSpPr>
          <p:cNvPr id="38" name="Rounded Rectangle 37"/>
          <p:cNvSpPr/>
          <p:nvPr/>
        </p:nvSpPr>
        <p:spPr>
          <a:xfrm>
            <a:off x="3269082" y="1358082"/>
            <a:ext cx="5659019" cy="2452093"/>
          </a:xfrm>
          <a:prstGeom prst="roundRect">
            <a:avLst/>
          </a:prstGeom>
          <a:solidFill>
            <a:srgbClr val="FFFFFF"/>
          </a:solidFill>
          <a:ln w="38100" cmpd="sng">
            <a:solidFill>
              <a:srgbClr val="F79646"/>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9" name="Rounded Rectangle 38"/>
          <p:cNvSpPr/>
          <p:nvPr/>
        </p:nvSpPr>
        <p:spPr>
          <a:xfrm>
            <a:off x="4634329" y="1873650"/>
            <a:ext cx="1554521" cy="863600"/>
          </a:xfrm>
          <a:prstGeom prst="roundRect">
            <a:avLst/>
          </a:prstGeom>
          <a:solidFill>
            <a:schemeClr val="accent6">
              <a:lumMod val="60000"/>
              <a:lumOff val="40000"/>
            </a:schemeClr>
          </a:soli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dirty="0" smtClean="0">
                <a:solidFill>
                  <a:schemeClr val="tx1"/>
                </a:solidFill>
                <a:latin typeface="+mj-lt"/>
              </a:rPr>
              <a:t>Length of time in care</a:t>
            </a:r>
            <a:endParaRPr lang="en-US" dirty="0">
              <a:solidFill>
                <a:schemeClr val="tx1"/>
              </a:solidFill>
              <a:latin typeface="+mj-lt"/>
            </a:endParaRPr>
          </a:p>
        </p:txBody>
      </p:sp>
      <p:sp>
        <p:nvSpPr>
          <p:cNvPr id="40" name="Rounded Rectangle 39"/>
          <p:cNvSpPr/>
          <p:nvPr/>
        </p:nvSpPr>
        <p:spPr>
          <a:xfrm>
            <a:off x="3280961" y="1855346"/>
            <a:ext cx="1320694" cy="863600"/>
          </a:xfrm>
          <a:prstGeom prst="roundRect">
            <a:avLst/>
          </a:prstGeom>
          <a:solidFill>
            <a:srgbClr val="CCFF66"/>
          </a:soli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dirty="0" smtClean="0">
                <a:solidFill>
                  <a:schemeClr val="tx1"/>
                </a:solidFill>
                <a:latin typeface="+mj-lt"/>
              </a:rPr>
              <a:t>Placement changes since KS2</a:t>
            </a:r>
            <a:endParaRPr lang="en-US" dirty="0">
              <a:solidFill>
                <a:schemeClr val="tx1"/>
              </a:solidFill>
              <a:latin typeface="+mj-lt"/>
            </a:endParaRPr>
          </a:p>
        </p:txBody>
      </p:sp>
      <p:sp>
        <p:nvSpPr>
          <p:cNvPr id="41" name="Rounded Rectangle 40"/>
          <p:cNvSpPr/>
          <p:nvPr/>
        </p:nvSpPr>
        <p:spPr>
          <a:xfrm>
            <a:off x="3432248" y="2862837"/>
            <a:ext cx="1439862" cy="863600"/>
          </a:xfrm>
          <a:prstGeom prst="roundRect">
            <a:avLst/>
          </a:prstGeom>
          <a:solidFill>
            <a:schemeClr val="accent6">
              <a:lumMod val="60000"/>
              <a:lumOff val="40000"/>
            </a:schemeClr>
          </a:soli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dirty="0" smtClean="0">
                <a:solidFill>
                  <a:schemeClr val="tx1"/>
                </a:solidFill>
                <a:latin typeface="+mj-lt"/>
              </a:rPr>
              <a:t>Length of latest placement</a:t>
            </a:r>
            <a:endParaRPr lang="en-US" dirty="0">
              <a:solidFill>
                <a:schemeClr val="tx1"/>
              </a:solidFill>
              <a:latin typeface="+mj-lt"/>
            </a:endParaRPr>
          </a:p>
        </p:txBody>
      </p:sp>
      <p:sp>
        <p:nvSpPr>
          <p:cNvPr id="42" name="Rounded Rectangle 41"/>
          <p:cNvSpPr/>
          <p:nvPr/>
        </p:nvSpPr>
        <p:spPr>
          <a:xfrm>
            <a:off x="5995510" y="2864425"/>
            <a:ext cx="1621481" cy="863600"/>
          </a:xfrm>
          <a:prstGeom prst="roundRect">
            <a:avLst/>
          </a:prstGeom>
          <a:solidFill>
            <a:srgbClr val="CCFF66"/>
          </a:soli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dirty="0" smtClean="0">
                <a:solidFill>
                  <a:schemeClr val="tx1"/>
                </a:solidFill>
                <a:latin typeface="+mj-lt"/>
              </a:rPr>
              <a:t>In non-foster placement at KS4</a:t>
            </a:r>
            <a:endParaRPr lang="en-US" dirty="0">
              <a:solidFill>
                <a:schemeClr val="tx1"/>
              </a:solidFill>
              <a:latin typeface="+mj-lt"/>
            </a:endParaRPr>
          </a:p>
        </p:txBody>
      </p:sp>
      <p:sp>
        <p:nvSpPr>
          <p:cNvPr id="43" name="Rounded Rectangle 42"/>
          <p:cNvSpPr/>
          <p:nvPr/>
        </p:nvSpPr>
        <p:spPr>
          <a:xfrm>
            <a:off x="7470534" y="1873650"/>
            <a:ext cx="1521463" cy="863600"/>
          </a:xfrm>
          <a:prstGeom prst="roundRect">
            <a:avLst/>
          </a:prstGeom>
          <a:solidFill>
            <a:srgbClr val="FF6666"/>
          </a:soli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dirty="0" smtClean="0">
                <a:solidFill>
                  <a:schemeClr val="tx1"/>
                </a:solidFill>
                <a:latin typeface="+mj-lt"/>
              </a:rPr>
              <a:t>Placed out of authority at KS4</a:t>
            </a:r>
            <a:endParaRPr lang="en-US" dirty="0">
              <a:solidFill>
                <a:schemeClr val="tx1"/>
              </a:solidFill>
              <a:latin typeface="+mj-lt"/>
            </a:endParaRPr>
          </a:p>
        </p:txBody>
      </p:sp>
      <p:sp>
        <p:nvSpPr>
          <p:cNvPr id="44" name="Rounded Rectangle 43"/>
          <p:cNvSpPr/>
          <p:nvPr/>
        </p:nvSpPr>
        <p:spPr>
          <a:xfrm>
            <a:off x="4841801" y="2862837"/>
            <a:ext cx="1153709" cy="865188"/>
          </a:xfrm>
          <a:prstGeom prst="roundRect">
            <a:avLst/>
          </a:prstGeom>
          <a:solidFill>
            <a:srgbClr val="CC66FF"/>
          </a:soli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dirty="0" smtClean="0">
                <a:solidFill>
                  <a:schemeClr val="tx1"/>
                </a:solidFill>
                <a:latin typeface="+mj-lt"/>
              </a:rPr>
              <a:t>FSM at KS4</a:t>
            </a:r>
            <a:endParaRPr lang="en-US" dirty="0">
              <a:solidFill>
                <a:schemeClr val="tx1"/>
              </a:solidFill>
              <a:latin typeface="+mj-lt"/>
            </a:endParaRPr>
          </a:p>
        </p:txBody>
      </p:sp>
      <p:sp>
        <p:nvSpPr>
          <p:cNvPr id="45" name="Rounded Rectangle 44"/>
          <p:cNvSpPr/>
          <p:nvPr/>
        </p:nvSpPr>
        <p:spPr>
          <a:xfrm>
            <a:off x="7616991" y="2857300"/>
            <a:ext cx="1119220" cy="863600"/>
          </a:xfrm>
          <a:prstGeom prst="roundRect">
            <a:avLst/>
          </a:prstGeom>
          <a:solidFill>
            <a:srgbClr val="FFCC66"/>
          </a:soli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dirty="0" smtClean="0">
                <a:solidFill>
                  <a:schemeClr val="tx1"/>
                </a:solidFill>
                <a:latin typeface="+mj-lt"/>
              </a:rPr>
              <a:t>IDACI at KS4</a:t>
            </a:r>
            <a:endParaRPr lang="en-US" dirty="0">
              <a:solidFill>
                <a:schemeClr val="tx1"/>
              </a:solidFill>
              <a:latin typeface="+mj-lt"/>
            </a:endParaRPr>
          </a:p>
        </p:txBody>
      </p:sp>
      <p:sp>
        <p:nvSpPr>
          <p:cNvPr id="46" name="Rounded Rectangle 45"/>
          <p:cNvSpPr/>
          <p:nvPr/>
        </p:nvSpPr>
        <p:spPr>
          <a:xfrm>
            <a:off x="6188850" y="1873650"/>
            <a:ext cx="1255432" cy="863600"/>
          </a:xfrm>
          <a:prstGeom prst="roundRect">
            <a:avLst/>
          </a:prstGeom>
          <a:ln>
            <a:no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dirty="0" smtClean="0">
                <a:solidFill>
                  <a:schemeClr val="tx1"/>
                </a:solidFill>
                <a:latin typeface="+mj-lt"/>
              </a:rPr>
              <a:t>Home language at KS4</a:t>
            </a:r>
            <a:endParaRPr lang="en-US" dirty="0">
              <a:solidFill>
                <a:schemeClr val="tx1"/>
              </a:solidFill>
              <a:latin typeface="+mj-lt"/>
            </a:endParaRPr>
          </a:p>
        </p:txBody>
      </p:sp>
      <p:sp>
        <p:nvSpPr>
          <p:cNvPr id="47" name="Rounded Rectangle 46"/>
          <p:cNvSpPr/>
          <p:nvPr/>
        </p:nvSpPr>
        <p:spPr>
          <a:xfrm>
            <a:off x="5289449" y="4128063"/>
            <a:ext cx="3636220" cy="2452093"/>
          </a:xfrm>
          <a:prstGeom prst="roundRect">
            <a:avLst/>
          </a:prstGeom>
          <a:solidFill>
            <a:srgbClr val="FFFFFF"/>
          </a:solidFill>
          <a:ln w="38100" cmpd="sng">
            <a:solidFill>
              <a:srgbClr val="F79646"/>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8" name="Rounded Rectangle 47"/>
          <p:cNvSpPr/>
          <p:nvPr/>
        </p:nvSpPr>
        <p:spPr>
          <a:xfrm>
            <a:off x="5439842" y="4656399"/>
            <a:ext cx="1512887" cy="865188"/>
          </a:xfrm>
          <a:prstGeom prst="roundRect">
            <a:avLst/>
          </a:prstGeom>
          <a:solidFill>
            <a:srgbClr val="FFFF66"/>
          </a:soli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dirty="0" smtClean="0">
                <a:solidFill>
                  <a:schemeClr val="tx1"/>
                </a:solidFill>
                <a:latin typeface="+mj-lt"/>
              </a:rPr>
              <a:t>School changes in Year 10-11</a:t>
            </a:r>
            <a:endParaRPr lang="en-US" dirty="0">
              <a:solidFill>
                <a:schemeClr val="tx1"/>
              </a:solidFill>
              <a:latin typeface="+mj-lt"/>
            </a:endParaRPr>
          </a:p>
        </p:txBody>
      </p:sp>
      <p:sp>
        <p:nvSpPr>
          <p:cNvPr id="49" name="Rounded Rectangle 48"/>
          <p:cNvSpPr/>
          <p:nvPr/>
        </p:nvSpPr>
        <p:spPr>
          <a:xfrm>
            <a:off x="5439842" y="5621772"/>
            <a:ext cx="1697292" cy="863600"/>
          </a:xfrm>
          <a:prstGeom prst="roundRect">
            <a:avLst/>
          </a:prstGeom>
          <a:ln>
            <a:no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dirty="0" err="1" smtClean="0">
                <a:solidFill>
                  <a:schemeClr val="tx1"/>
                </a:solidFill>
                <a:latin typeface="+mj-lt"/>
              </a:rPr>
              <a:t>Unauthorised</a:t>
            </a:r>
            <a:r>
              <a:rPr lang="en-US" dirty="0" smtClean="0">
                <a:solidFill>
                  <a:schemeClr val="tx1"/>
                </a:solidFill>
                <a:latin typeface="+mj-lt"/>
              </a:rPr>
              <a:t> absences</a:t>
            </a:r>
            <a:endParaRPr lang="en-US" dirty="0">
              <a:solidFill>
                <a:schemeClr val="tx1"/>
              </a:solidFill>
              <a:latin typeface="+mj-lt"/>
            </a:endParaRPr>
          </a:p>
        </p:txBody>
      </p:sp>
      <p:sp>
        <p:nvSpPr>
          <p:cNvPr id="50" name="Rounded Rectangle 49"/>
          <p:cNvSpPr/>
          <p:nvPr/>
        </p:nvSpPr>
        <p:spPr>
          <a:xfrm>
            <a:off x="7289452" y="5604583"/>
            <a:ext cx="1439863" cy="863600"/>
          </a:xfrm>
          <a:prstGeom prst="roundRect">
            <a:avLst/>
          </a:prstGeom>
          <a:solidFill>
            <a:srgbClr val="FFCC66"/>
          </a:soli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dirty="0" smtClean="0">
                <a:solidFill>
                  <a:schemeClr val="tx1"/>
                </a:solidFill>
                <a:latin typeface="+mj-lt"/>
              </a:rPr>
              <a:t>Fixed &amp; permanent exclusions</a:t>
            </a:r>
            <a:endParaRPr lang="en-US" dirty="0">
              <a:solidFill>
                <a:schemeClr val="tx1"/>
              </a:solidFill>
              <a:latin typeface="+mj-lt"/>
            </a:endParaRPr>
          </a:p>
        </p:txBody>
      </p:sp>
      <p:sp>
        <p:nvSpPr>
          <p:cNvPr id="52" name="Rounded Rectangle 51"/>
          <p:cNvSpPr/>
          <p:nvPr/>
        </p:nvSpPr>
        <p:spPr>
          <a:xfrm>
            <a:off x="7107834" y="4648152"/>
            <a:ext cx="1621481" cy="863600"/>
          </a:xfrm>
          <a:prstGeom prst="roundRect">
            <a:avLst/>
          </a:prstGeom>
          <a:solidFill>
            <a:srgbClr val="CCFF66"/>
          </a:soli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dirty="0" smtClean="0">
                <a:solidFill>
                  <a:schemeClr val="tx1"/>
                </a:solidFill>
                <a:latin typeface="+mj-lt"/>
              </a:rPr>
              <a:t>In non-mainstream school at KS4</a:t>
            </a:r>
            <a:endParaRPr lang="en-US" dirty="0">
              <a:solidFill>
                <a:schemeClr val="tx1"/>
              </a:solidFill>
              <a:latin typeface="+mj-lt"/>
            </a:endParaRPr>
          </a:p>
        </p:txBody>
      </p:sp>
      <p:sp>
        <p:nvSpPr>
          <p:cNvPr id="3" name="TextBox 2"/>
          <p:cNvSpPr txBox="1"/>
          <p:nvPr/>
        </p:nvSpPr>
        <p:spPr>
          <a:xfrm>
            <a:off x="289504" y="1372512"/>
            <a:ext cx="2569934" cy="400110"/>
          </a:xfrm>
          <a:prstGeom prst="rect">
            <a:avLst/>
          </a:prstGeom>
          <a:noFill/>
        </p:spPr>
        <p:txBody>
          <a:bodyPr wrap="none" rtlCol="0">
            <a:spAutoFit/>
          </a:bodyPr>
          <a:lstStyle/>
          <a:p>
            <a:r>
              <a:rPr lang="en-US" sz="2000" b="1" u="sng" dirty="0" smtClean="0"/>
              <a:t>EARLY ENVIRONMENT</a:t>
            </a:r>
            <a:endParaRPr lang="en-US" sz="2000" b="1" u="sng" dirty="0"/>
          </a:p>
        </p:txBody>
      </p:sp>
      <p:sp>
        <p:nvSpPr>
          <p:cNvPr id="53" name="TextBox 52"/>
          <p:cNvSpPr txBox="1"/>
          <p:nvPr/>
        </p:nvSpPr>
        <p:spPr>
          <a:xfrm>
            <a:off x="819588" y="4128063"/>
            <a:ext cx="1465065" cy="400110"/>
          </a:xfrm>
          <a:prstGeom prst="rect">
            <a:avLst/>
          </a:prstGeom>
          <a:noFill/>
        </p:spPr>
        <p:txBody>
          <a:bodyPr wrap="none" rtlCol="0">
            <a:spAutoFit/>
          </a:bodyPr>
          <a:lstStyle/>
          <a:p>
            <a:r>
              <a:rPr lang="en-US" sz="2000" b="1" u="sng" dirty="0" smtClean="0"/>
              <a:t>INDIVIDUAL</a:t>
            </a:r>
            <a:endParaRPr lang="en-US" sz="2000" b="1" u="sng" dirty="0"/>
          </a:p>
        </p:txBody>
      </p:sp>
      <p:sp>
        <p:nvSpPr>
          <p:cNvPr id="54" name="TextBox 53"/>
          <p:cNvSpPr txBox="1"/>
          <p:nvPr/>
        </p:nvSpPr>
        <p:spPr>
          <a:xfrm>
            <a:off x="5073350" y="1359937"/>
            <a:ext cx="2230999" cy="400110"/>
          </a:xfrm>
          <a:prstGeom prst="rect">
            <a:avLst/>
          </a:prstGeom>
          <a:noFill/>
        </p:spPr>
        <p:txBody>
          <a:bodyPr wrap="none" rtlCol="0">
            <a:spAutoFit/>
          </a:bodyPr>
          <a:lstStyle/>
          <a:p>
            <a:r>
              <a:rPr lang="en-US" sz="2000" b="1" u="sng" dirty="0" smtClean="0"/>
              <a:t>CARE PLACEMENTS</a:t>
            </a:r>
            <a:endParaRPr lang="en-US" sz="2000" b="1" u="sng" dirty="0"/>
          </a:p>
        </p:txBody>
      </p:sp>
      <p:sp>
        <p:nvSpPr>
          <p:cNvPr id="56" name="Rounded Rectangle 55"/>
          <p:cNvSpPr/>
          <p:nvPr/>
        </p:nvSpPr>
        <p:spPr>
          <a:xfrm>
            <a:off x="3461268" y="4528173"/>
            <a:ext cx="1439862" cy="863600"/>
          </a:xfrm>
          <a:prstGeom prst="roundRect">
            <a:avLst/>
          </a:prstGeom>
          <a:ln>
            <a:solidFill>
              <a:schemeClr val="tx1"/>
            </a:solidFill>
          </a:ln>
        </p:spPr>
        <p:style>
          <a:lnRef idx="3">
            <a:schemeClr val="lt1"/>
          </a:lnRef>
          <a:fillRef idx="1">
            <a:schemeClr val="accent6"/>
          </a:fillRef>
          <a:effectRef idx="1">
            <a:schemeClr val="accent6"/>
          </a:effectRef>
          <a:fontRef idx="minor">
            <a:schemeClr val="lt1"/>
          </a:fontRef>
        </p:style>
        <p:txBody>
          <a:bodyPr anchor="ctr"/>
          <a:lstStyle/>
          <a:p>
            <a:pPr algn="ctr">
              <a:defRPr/>
            </a:pPr>
            <a:r>
              <a:rPr lang="en-US" sz="2000" dirty="0" smtClean="0">
                <a:solidFill>
                  <a:schemeClr val="tx1"/>
                </a:solidFill>
                <a:latin typeface="+mj-lt"/>
              </a:rPr>
              <a:t>KS2 scores</a:t>
            </a:r>
            <a:endParaRPr lang="en-US" sz="2000" dirty="0">
              <a:solidFill>
                <a:schemeClr val="tx1"/>
              </a:solidFill>
              <a:latin typeface="+mj-lt"/>
            </a:endParaRPr>
          </a:p>
        </p:txBody>
      </p:sp>
      <p:sp>
        <p:nvSpPr>
          <p:cNvPr id="51" name="TextBox 50"/>
          <p:cNvSpPr txBox="1"/>
          <p:nvPr/>
        </p:nvSpPr>
        <p:spPr>
          <a:xfrm>
            <a:off x="5781850" y="4128063"/>
            <a:ext cx="2823109" cy="400110"/>
          </a:xfrm>
          <a:prstGeom prst="rect">
            <a:avLst/>
          </a:prstGeom>
          <a:noFill/>
        </p:spPr>
        <p:txBody>
          <a:bodyPr wrap="none" rtlCol="0">
            <a:spAutoFit/>
          </a:bodyPr>
          <a:lstStyle/>
          <a:p>
            <a:r>
              <a:rPr lang="en-US" sz="2000" b="1" u="sng" dirty="0" smtClean="0"/>
              <a:t>RELATED TO SCHOOLING</a:t>
            </a:r>
            <a:endParaRPr lang="en-US" sz="2000" b="1" u="sng" dirty="0"/>
          </a:p>
        </p:txBody>
      </p:sp>
    </p:spTree>
    <p:extLst>
      <p:ext uri="{BB962C8B-B14F-4D97-AF65-F5344CB8AC3E}">
        <p14:creationId xmlns:p14="http://schemas.microsoft.com/office/powerpoint/2010/main" val="61285026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itle 1"/>
          <p:cNvSpPr>
            <a:spLocks noGrp="1"/>
          </p:cNvSpPr>
          <p:nvPr>
            <p:ph type="title"/>
          </p:nvPr>
        </p:nvSpPr>
        <p:spPr>
          <a:xfrm>
            <a:off x="457200" y="274638"/>
            <a:ext cx="8229600" cy="952500"/>
          </a:xfrm>
        </p:spPr>
        <p:txBody>
          <a:bodyPr>
            <a:normAutofit/>
          </a:bodyPr>
          <a:lstStyle/>
          <a:p>
            <a:r>
              <a:rPr lang="en-GB" sz="3200" b="1" dirty="0" smtClean="0">
                <a:latin typeface="Calibri" charset="0"/>
              </a:rPr>
              <a:t>Significant predictors</a:t>
            </a:r>
            <a:r>
              <a:rPr lang="en-GB" sz="3200" b="1" dirty="0">
                <a:latin typeface="Calibri" charset="0"/>
              </a:rPr>
              <a:t> </a:t>
            </a:r>
            <a:r>
              <a:rPr lang="en-GB" sz="3200" b="1" dirty="0" smtClean="0">
                <a:latin typeface="Calibri" charset="0"/>
              </a:rPr>
              <a:t>(</a:t>
            </a:r>
            <a:r>
              <a:rPr lang="en-GB" sz="3200" b="1" dirty="0" err="1" smtClean="0">
                <a:latin typeface="Calibri" charset="0"/>
              </a:rPr>
              <a:t>unstandardised</a:t>
            </a:r>
            <a:r>
              <a:rPr lang="en-GB" sz="3200" b="1" dirty="0" smtClean="0">
                <a:latin typeface="Calibri" charset="0"/>
              </a:rPr>
              <a:t> betas)</a:t>
            </a:r>
            <a:endParaRPr lang="en-US" sz="3200" b="1" dirty="0">
              <a:latin typeface="Calibri" charset="0"/>
              <a:cs typeface="Arial" charset="0"/>
            </a:endParaRPr>
          </a:p>
        </p:txBody>
      </p:sp>
      <p:cxnSp>
        <p:nvCxnSpPr>
          <p:cNvPr id="6" name="Straight Connector 5"/>
          <p:cNvCxnSpPr/>
          <p:nvPr/>
        </p:nvCxnSpPr>
        <p:spPr>
          <a:xfrm flipV="1">
            <a:off x="215900" y="1196975"/>
            <a:ext cx="8712200" cy="30163"/>
          </a:xfrm>
          <a:prstGeom prst="line">
            <a:avLst/>
          </a:prstGeom>
          <a:ln w="38100" cmpd="sng">
            <a:solidFill>
              <a:schemeClr val="accent6">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2" name="Rounded Rectangle 1"/>
          <p:cNvSpPr/>
          <p:nvPr/>
        </p:nvSpPr>
        <p:spPr>
          <a:xfrm>
            <a:off x="57656" y="1358082"/>
            <a:ext cx="3078329" cy="2452093"/>
          </a:xfrm>
          <a:prstGeom prst="roundRect">
            <a:avLst/>
          </a:prstGeom>
          <a:noFill/>
          <a:ln w="38100" cmpd="sng">
            <a:solidFill>
              <a:schemeClr val="accent6"/>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2" name="Rounded Rectangle 31"/>
          <p:cNvSpPr/>
          <p:nvPr/>
        </p:nvSpPr>
        <p:spPr>
          <a:xfrm>
            <a:off x="35306" y="4128063"/>
            <a:ext cx="3078329" cy="2452093"/>
          </a:xfrm>
          <a:prstGeom prst="roundRect">
            <a:avLst/>
          </a:prstGeom>
          <a:solidFill>
            <a:srgbClr val="FFFFFF"/>
          </a:solidFill>
          <a:ln w="38100" cmpd="sng">
            <a:solidFill>
              <a:srgbClr val="F79646"/>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3" name="Rounded Rectangle 32"/>
          <p:cNvSpPr/>
          <p:nvPr/>
        </p:nvSpPr>
        <p:spPr>
          <a:xfrm>
            <a:off x="276606" y="4601838"/>
            <a:ext cx="1139621" cy="863600"/>
          </a:xfrm>
          <a:prstGeom prst="roundRect">
            <a:avLst/>
          </a:prstGeom>
          <a:solidFill>
            <a:srgbClr val="FFCC66"/>
          </a:soli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dirty="0" smtClean="0">
                <a:solidFill>
                  <a:schemeClr val="tx1"/>
                </a:solidFill>
                <a:latin typeface="+mj-lt"/>
              </a:rPr>
              <a:t>Male</a:t>
            </a:r>
            <a:endParaRPr lang="en-US" dirty="0">
              <a:solidFill>
                <a:schemeClr val="tx1"/>
              </a:solidFill>
              <a:latin typeface="+mj-lt"/>
            </a:endParaRPr>
          </a:p>
          <a:p>
            <a:pPr algn="ctr">
              <a:defRPr/>
            </a:pPr>
            <a:r>
              <a:rPr lang="en-US" dirty="0" smtClean="0">
                <a:solidFill>
                  <a:schemeClr val="tx1"/>
                </a:solidFill>
                <a:latin typeface="+mj-lt"/>
              </a:rPr>
              <a:t>-</a:t>
            </a:r>
            <a:r>
              <a:rPr lang="en-US" dirty="0" smtClean="0">
                <a:solidFill>
                  <a:srgbClr val="000000"/>
                </a:solidFill>
              </a:rPr>
              <a:t>7.6 </a:t>
            </a:r>
            <a:r>
              <a:rPr lang="en-US" dirty="0" err="1" smtClean="0">
                <a:solidFill>
                  <a:srgbClr val="000000"/>
                </a:solidFill>
              </a:rPr>
              <a:t>pts</a:t>
            </a:r>
            <a:r>
              <a:rPr lang="en-US" dirty="0" smtClean="0">
                <a:solidFill>
                  <a:schemeClr val="tx1"/>
                </a:solidFill>
                <a:latin typeface="+mj-lt"/>
              </a:rPr>
              <a:t> </a:t>
            </a:r>
            <a:endParaRPr lang="en-US" dirty="0">
              <a:solidFill>
                <a:schemeClr val="tx1"/>
              </a:solidFill>
              <a:latin typeface="+mj-lt"/>
            </a:endParaRPr>
          </a:p>
        </p:txBody>
      </p:sp>
      <p:sp>
        <p:nvSpPr>
          <p:cNvPr id="35" name="Rounded Rectangle 34"/>
          <p:cNvSpPr/>
          <p:nvPr/>
        </p:nvSpPr>
        <p:spPr>
          <a:xfrm>
            <a:off x="1165300" y="5590508"/>
            <a:ext cx="1707516" cy="865188"/>
          </a:xfrm>
          <a:prstGeom prst="roundRect">
            <a:avLst/>
          </a:prstGeom>
          <a:ln/>
          <a:effectLst>
            <a:outerShdw blurRad="50800" dist="38100" dir="5400000" algn="t"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anchor="ctr"/>
          <a:lstStyle/>
          <a:p>
            <a:pPr algn="ctr">
              <a:defRPr/>
            </a:pPr>
            <a:r>
              <a:rPr lang="en-US" sz="1600" dirty="0" smtClean="0">
                <a:solidFill>
                  <a:schemeClr val="tx1"/>
                </a:solidFill>
                <a:latin typeface="+mj-lt"/>
              </a:rPr>
              <a:t>ASD -</a:t>
            </a:r>
            <a:r>
              <a:rPr lang="en-US" sz="1600" dirty="0" smtClean="0">
                <a:solidFill>
                  <a:srgbClr val="000000"/>
                </a:solidFill>
              </a:rPr>
              <a:t>38.2 </a:t>
            </a:r>
            <a:r>
              <a:rPr lang="en-US" sz="1600" dirty="0" err="1" smtClean="0">
                <a:solidFill>
                  <a:srgbClr val="000000"/>
                </a:solidFill>
              </a:rPr>
              <a:t>pts</a:t>
            </a:r>
            <a:endParaRPr lang="en-US" sz="1600" dirty="0" smtClean="0">
              <a:solidFill>
                <a:schemeClr val="tx1"/>
              </a:solidFill>
              <a:latin typeface="+mj-lt"/>
            </a:endParaRPr>
          </a:p>
          <a:p>
            <a:pPr algn="ctr">
              <a:defRPr/>
            </a:pPr>
            <a:r>
              <a:rPr lang="en-US" sz="1600" dirty="0" smtClean="0">
                <a:solidFill>
                  <a:schemeClr val="tx1"/>
                </a:solidFill>
                <a:latin typeface="+mj-lt"/>
              </a:rPr>
              <a:t>MLD -</a:t>
            </a:r>
            <a:r>
              <a:rPr lang="en-US" sz="1600" dirty="0">
                <a:solidFill>
                  <a:srgbClr val="000000"/>
                </a:solidFill>
              </a:rPr>
              <a:t>10.4 </a:t>
            </a:r>
            <a:r>
              <a:rPr lang="en-US" sz="1600" dirty="0" err="1">
                <a:solidFill>
                  <a:srgbClr val="000000"/>
                </a:solidFill>
              </a:rPr>
              <a:t>pts</a:t>
            </a:r>
            <a:r>
              <a:rPr lang="en-US" sz="1600" dirty="0" smtClean="0">
                <a:solidFill>
                  <a:schemeClr val="tx1"/>
                </a:solidFill>
                <a:latin typeface="+mj-lt"/>
              </a:rPr>
              <a:t> </a:t>
            </a:r>
          </a:p>
          <a:p>
            <a:pPr algn="ctr">
              <a:defRPr/>
            </a:pPr>
            <a:r>
              <a:rPr lang="en-US" sz="1600" dirty="0" smtClean="0">
                <a:solidFill>
                  <a:srgbClr val="000000"/>
                </a:solidFill>
                <a:latin typeface="+mj-lt"/>
              </a:rPr>
              <a:t>SMLD -</a:t>
            </a:r>
            <a:r>
              <a:rPr lang="en-US" sz="1600" dirty="0">
                <a:solidFill>
                  <a:srgbClr val="000000"/>
                </a:solidFill>
              </a:rPr>
              <a:t>87.6 </a:t>
            </a:r>
            <a:r>
              <a:rPr lang="en-US" sz="1600" dirty="0" err="1">
                <a:solidFill>
                  <a:srgbClr val="000000"/>
                </a:solidFill>
              </a:rPr>
              <a:t>pts</a:t>
            </a:r>
            <a:endParaRPr lang="en-US" sz="1600" dirty="0">
              <a:solidFill>
                <a:schemeClr val="tx1"/>
              </a:solidFill>
              <a:latin typeface="+mj-lt"/>
            </a:endParaRPr>
          </a:p>
        </p:txBody>
      </p:sp>
      <p:sp>
        <p:nvSpPr>
          <p:cNvPr id="36" name="Rounded Rectangle 35"/>
          <p:cNvSpPr/>
          <p:nvPr/>
        </p:nvSpPr>
        <p:spPr>
          <a:xfrm>
            <a:off x="1320206" y="2862837"/>
            <a:ext cx="1574959" cy="863600"/>
          </a:xfrm>
          <a:prstGeom prst="roundRect">
            <a:avLst/>
          </a:prstGeom>
          <a:ln/>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anchor="ctr"/>
          <a:lstStyle/>
          <a:p>
            <a:pPr algn="ctr">
              <a:defRPr/>
            </a:pPr>
            <a:r>
              <a:rPr lang="en-US" dirty="0" smtClean="0">
                <a:solidFill>
                  <a:schemeClr val="tx1"/>
                </a:solidFill>
                <a:latin typeface="+mj-lt"/>
              </a:rPr>
              <a:t>Disability</a:t>
            </a:r>
          </a:p>
          <a:p>
            <a:pPr algn="ctr">
              <a:defRPr/>
            </a:pPr>
            <a:r>
              <a:rPr lang="en-US" dirty="0" smtClean="0">
                <a:solidFill>
                  <a:schemeClr val="tx1"/>
                </a:solidFill>
                <a:latin typeface="+mj-lt"/>
              </a:rPr>
              <a:t>-</a:t>
            </a:r>
            <a:r>
              <a:rPr lang="en-US" dirty="0" smtClean="0">
                <a:solidFill>
                  <a:schemeClr val="tx1"/>
                </a:solidFill>
              </a:rPr>
              <a:t>18.2 </a:t>
            </a:r>
            <a:r>
              <a:rPr lang="en-US" dirty="0" err="1" smtClean="0">
                <a:solidFill>
                  <a:schemeClr val="tx1"/>
                </a:solidFill>
              </a:rPr>
              <a:t>pts</a:t>
            </a:r>
            <a:endParaRPr lang="en-US" dirty="0">
              <a:solidFill>
                <a:schemeClr val="tx1"/>
              </a:solidFill>
              <a:latin typeface="+mj-lt"/>
            </a:endParaRPr>
          </a:p>
        </p:txBody>
      </p:sp>
      <p:sp>
        <p:nvSpPr>
          <p:cNvPr id="37" name="Rounded Rectangle 36"/>
          <p:cNvSpPr/>
          <p:nvPr/>
        </p:nvSpPr>
        <p:spPr>
          <a:xfrm>
            <a:off x="1552121" y="4601838"/>
            <a:ext cx="1320694" cy="865188"/>
          </a:xfrm>
          <a:prstGeom prst="roundRect">
            <a:avLst/>
          </a:prstGeom>
          <a:solidFill>
            <a:srgbClr val="CC66FF"/>
          </a:soli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dirty="0" smtClean="0">
                <a:solidFill>
                  <a:schemeClr val="tx1"/>
                </a:solidFill>
                <a:latin typeface="+mj-lt"/>
              </a:rPr>
              <a:t>1 </a:t>
            </a:r>
            <a:r>
              <a:rPr lang="en-US" dirty="0" err="1" smtClean="0">
                <a:solidFill>
                  <a:schemeClr val="tx1"/>
                </a:solidFill>
                <a:latin typeface="+mj-lt"/>
              </a:rPr>
              <a:t>pt</a:t>
            </a:r>
            <a:r>
              <a:rPr lang="en-US" dirty="0" smtClean="0">
                <a:solidFill>
                  <a:schemeClr val="tx1"/>
                </a:solidFill>
                <a:latin typeface="+mj-lt"/>
              </a:rPr>
              <a:t> higher on SDQ</a:t>
            </a:r>
          </a:p>
          <a:p>
            <a:pPr algn="ctr">
              <a:defRPr/>
            </a:pPr>
            <a:r>
              <a:rPr lang="en-US" dirty="0" smtClean="0">
                <a:solidFill>
                  <a:schemeClr val="tx1"/>
                </a:solidFill>
                <a:latin typeface="+mj-lt"/>
              </a:rPr>
              <a:t>-</a:t>
            </a:r>
            <a:r>
              <a:rPr lang="en-US" dirty="0" smtClean="0">
                <a:solidFill>
                  <a:srgbClr val="000000"/>
                </a:solidFill>
              </a:rPr>
              <a:t>1.7 </a:t>
            </a:r>
            <a:r>
              <a:rPr lang="en-US" dirty="0" err="1" smtClean="0">
                <a:solidFill>
                  <a:srgbClr val="000000"/>
                </a:solidFill>
              </a:rPr>
              <a:t>pts</a:t>
            </a:r>
            <a:endParaRPr lang="en-US" dirty="0">
              <a:solidFill>
                <a:schemeClr val="tx1"/>
              </a:solidFill>
              <a:latin typeface="+mj-lt"/>
            </a:endParaRPr>
          </a:p>
        </p:txBody>
      </p:sp>
      <p:sp>
        <p:nvSpPr>
          <p:cNvPr id="38" name="Rounded Rectangle 37"/>
          <p:cNvSpPr/>
          <p:nvPr/>
        </p:nvSpPr>
        <p:spPr>
          <a:xfrm>
            <a:off x="3269082" y="1358082"/>
            <a:ext cx="5659019" cy="2452093"/>
          </a:xfrm>
          <a:prstGeom prst="roundRect">
            <a:avLst/>
          </a:prstGeom>
          <a:solidFill>
            <a:srgbClr val="FFFFFF"/>
          </a:solidFill>
          <a:ln w="38100" cmpd="sng">
            <a:solidFill>
              <a:srgbClr val="F79646"/>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0" name="Rounded Rectangle 39"/>
          <p:cNvSpPr/>
          <p:nvPr/>
        </p:nvSpPr>
        <p:spPr>
          <a:xfrm>
            <a:off x="3280960" y="1855346"/>
            <a:ext cx="1453007" cy="863600"/>
          </a:xfrm>
          <a:prstGeom prst="roundRect">
            <a:avLst/>
          </a:prstGeom>
          <a:solidFill>
            <a:srgbClr val="CCFF66"/>
          </a:soli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dirty="0" smtClean="0">
                <a:solidFill>
                  <a:schemeClr val="tx1"/>
                </a:solidFill>
                <a:latin typeface="+mj-lt"/>
              </a:rPr>
              <a:t>Each change since KS2</a:t>
            </a:r>
          </a:p>
          <a:p>
            <a:pPr algn="ctr">
              <a:defRPr/>
            </a:pPr>
            <a:r>
              <a:rPr lang="en-US" dirty="0" smtClean="0">
                <a:solidFill>
                  <a:schemeClr val="tx1"/>
                </a:solidFill>
                <a:latin typeface="+mj-lt"/>
              </a:rPr>
              <a:t>-</a:t>
            </a:r>
            <a:r>
              <a:rPr lang="en-US" dirty="0">
                <a:solidFill>
                  <a:srgbClr val="000000"/>
                </a:solidFill>
              </a:rPr>
              <a:t>2.3 </a:t>
            </a:r>
            <a:r>
              <a:rPr lang="en-US" dirty="0" err="1">
                <a:solidFill>
                  <a:srgbClr val="000000"/>
                </a:solidFill>
              </a:rPr>
              <a:t>pts</a:t>
            </a:r>
            <a:endParaRPr lang="en-US" dirty="0">
              <a:solidFill>
                <a:schemeClr val="tx1"/>
              </a:solidFill>
              <a:latin typeface="+mj-lt"/>
            </a:endParaRPr>
          </a:p>
        </p:txBody>
      </p:sp>
      <p:sp>
        <p:nvSpPr>
          <p:cNvPr id="41" name="Rounded Rectangle 40"/>
          <p:cNvSpPr/>
          <p:nvPr/>
        </p:nvSpPr>
        <p:spPr>
          <a:xfrm>
            <a:off x="3432248" y="2862837"/>
            <a:ext cx="2161276" cy="863600"/>
          </a:xfrm>
          <a:prstGeom prst="roundRect">
            <a:avLst/>
          </a:prstGeom>
          <a:solidFill>
            <a:schemeClr val="accent6">
              <a:lumMod val="60000"/>
              <a:lumOff val="40000"/>
            </a:schemeClr>
          </a:soli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dirty="0" smtClean="0">
                <a:solidFill>
                  <a:schemeClr val="tx1"/>
                </a:solidFill>
                <a:latin typeface="+mj-lt"/>
              </a:rPr>
              <a:t>Each extra month in latest placement</a:t>
            </a:r>
          </a:p>
          <a:p>
            <a:pPr algn="ctr">
              <a:defRPr/>
            </a:pPr>
            <a:r>
              <a:rPr lang="en-US" dirty="0" smtClean="0">
                <a:solidFill>
                  <a:srgbClr val="000000"/>
                </a:solidFill>
              </a:rPr>
              <a:t>+0.09</a:t>
            </a:r>
            <a:r>
              <a:rPr lang="en-US" dirty="0" smtClean="0">
                <a:solidFill>
                  <a:schemeClr val="tx1"/>
                </a:solidFill>
                <a:latin typeface="+mj-lt"/>
              </a:rPr>
              <a:t> </a:t>
            </a:r>
            <a:r>
              <a:rPr lang="en-US" dirty="0" err="1">
                <a:solidFill>
                  <a:srgbClr val="000000"/>
                </a:solidFill>
              </a:rPr>
              <a:t>pts</a:t>
            </a:r>
            <a:endParaRPr lang="en-US" dirty="0">
              <a:solidFill>
                <a:schemeClr val="tx1"/>
              </a:solidFill>
              <a:latin typeface="+mj-lt"/>
            </a:endParaRPr>
          </a:p>
        </p:txBody>
      </p:sp>
      <p:sp>
        <p:nvSpPr>
          <p:cNvPr id="42" name="Rounded Rectangle 41"/>
          <p:cNvSpPr/>
          <p:nvPr/>
        </p:nvSpPr>
        <p:spPr>
          <a:xfrm>
            <a:off x="6636967" y="2866013"/>
            <a:ext cx="1742714" cy="863600"/>
          </a:xfrm>
          <a:prstGeom prst="roundRect">
            <a:avLst/>
          </a:prstGeom>
          <a:solidFill>
            <a:srgbClr val="CCFF66"/>
          </a:soli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dirty="0" smtClean="0">
                <a:solidFill>
                  <a:schemeClr val="tx1"/>
                </a:solidFill>
                <a:latin typeface="+mj-lt"/>
              </a:rPr>
              <a:t>Foster or kin placement KS4</a:t>
            </a:r>
          </a:p>
          <a:p>
            <a:pPr algn="ctr">
              <a:defRPr/>
            </a:pPr>
            <a:r>
              <a:rPr lang="en-US" dirty="0">
                <a:solidFill>
                  <a:schemeClr val="tx1"/>
                </a:solidFill>
                <a:latin typeface="+mj-lt"/>
              </a:rPr>
              <a:t>+</a:t>
            </a:r>
            <a:r>
              <a:rPr lang="en-US" dirty="0" smtClean="0">
                <a:solidFill>
                  <a:srgbClr val="000000"/>
                </a:solidFill>
              </a:rPr>
              <a:t>37.3 </a:t>
            </a:r>
            <a:r>
              <a:rPr lang="en-US" dirty="0" err="1">
                <a:solidFill>
                  <a:srgbClr val="000000"/>
                </a:solidFill>
              </a:rPr>
              <a:t>pts</a:t>
            </a:r>
            <a:endParaRPr lang="en-US" dirty="0">
              <a:solidFill>
                <a:schemeClr val="tx1"/>
              </a:solidFill>
              <a:latin typeface="+mj-lt"/>
            </a:endParaRPr>
          </a:p>
        </p:txBody>
      </p:sp>
      <p:sp>
        <p:nvSpPr>
          <p:cNvPr id="46" name="Rounded Rectangle 45"/>
          <p:cNvSpPr/>
          <p:nvPr/>
        </p:nvSpPr>
        <p:spPr>
          <a:xfrm>
            <a:off x="6188849" y="1873650"/>
            <a:ext cx="1964853" cy="863600"/>
          </a:xfrm>
          <a:prstGeom prst="roundRect">
            <a:avLst/>
          </a:prstGeom>
          <a:ln>
            <a:no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dirty="0" smtClean="0">
                <a:solidFill>
                  <a:schemeClr val="tx1"/>
                </a:solidFill>
                <a:latin typeface="+mj-lt"/>
              </a:rPr>
              <a:t>Home language at KS4 not English</a:t>
            </a:r>
          </a:p>
          <a:p>
            <a:pPr algn="ctr">
              <a:defRPr/>
            </a:pPr>
            <a:r>
              <a:rPr lang="en-US" dirty="0" smtClean="0">
                <a:solidFill>
                  <a:schemeClr val="tx1"/>
                </a:solidFill>
                <a:latin typeface="+mj-lt"/>
              </a:rPr>
              <a:t>-</a:t>
            </a:r>
            <a:r>
              <a:rPr lang="en-US" dirty="0" smtClean="0"/>
              <a:t>18.8 </a:t>
            </a:r>
            <a:r>
              <a:rPr lang="en-US" dirty="0" err="1">
                <a:solidFill>
                  <a:srgbClr val="000000"/>
                </a:solidFill>
              </a:rPr>
              <a:t>pts</a:t>
            </a:r>
            <a:endParaRPr lang="en-US" dirty="0">
              <a:solidFill>
                <a:schemeClr val="tx1"/>
              </a:solidFill>
              <a:latin typeface="+mj-lt"/>
            </a:endParaRPr>
          </a:p>
        </p:txBody>
      </p:sp>
      <p:sp>
        <p:nvSpPr>
          <p:cNvPr id="47" name="Rounded Rectangle 46"/>
          <p:cNvSpPr/>
          <p:nvPr/>
        </p:nvSpPr>
        <p:spPr>
          <a:xfrm>
            <a:off x="5289449" y="4128063"/>
            <a:ext cx="3636220" cy="2452093"/>
          </a:xfrm>
          <a:prstGeom prst="roundRect">
            <a:avLst/>
          </a:prstGeom>
          <a:solidFill>
            <a:srgbClr val="FFFFFF"/>
          </a:solidFill>
          <a:ln w="38100" cmpd="sng">
            <a:solidFill>
              <a:srgbClr val="F79646"/>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8" name="Rounded Rectangle 47"/>
          <p:cNvSpPr/>
          <p:nvPr/>
        </p:nvSpPr>
        <p:spPr>
          <a:xfrm>
            <a:off x="5439842" y="4656399"/>
            <a:ext cx="1512887" cy="865188"/>
          </a:xfrm>
          <a:prstGeom prst="roundRect">
            <a:avLst/>
          </a:prstGeom>
          <a:solidFill>
            <a:srgbClr val="FFFF66"/>
          </a:soli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dirty="0" smtClean="0">
                <a:solidFill>
                  <a:schemeClr val="tx1"/>
                </a:solidFill>
                <a:latin typeface="+mj-lt"/>
              </a:rPr>
              <a:t>Change in Year 10 or 11</a:t>
            </a:r>
          </a:p>
          <a:p>
            <a:pPr algn="ctr">
              <a:defRPr/>
            </a:pPr>
            <a:r>
              <a:rPr lang="en-US" dirty="0" smtClean="0">
                <a:solidFill>
                  <a:schemeClr val="tx1"/>
                </a:solidFill>
                <a:latin typeface="+mj-lt"/>
              </a:rPr>
              <a:t>-</a:t>
            </a:r>
            <a:r>
              <a:rPr lang="en-US" dirty="0">
                <a:solidFill>
                  <a:srgbClr val="000000"/>
                </a:solidFill>
              </a:rPr>
              <a:t>33.9 </a:t>
            </a:r>
            <a:r>
              <a:rPr lang="en-US" dirty="0" err="1">
                <a:solidFill>
                  <a:srgbClr val="000000"/>
                </a:solidFill>
              </a:rPr>
              <a:t>pts</a:t>
            </a:r>
            <a:endParaRPr lang="en-US" dirty="0">
              <a:solidFill>
                <a:schemeClr val="tx1"/>
              </a:solidFill>
              <a:latin typeface="+mj-lt"/>
            </a:endParaRPr>
          </a:p>
        </p:txBody>
      </p:sp>
      <p:sp>
        <p:nvSpPr>
          <p:cNvPr id="49" name="Rounded Rectangle 48"/>
          <p:cNvSpPr/>
          <p:nvPr/>
        </p:nvSpPr>
        <p:spPr>
          <a:xfrm>
            <a:off x="5439842" y="5621772"/>
            <a:ext cx="1697292" cy="863600"/>
          </a:xfrm>
          <a:prstGeom prst="roundRect">
            <a:avLst/>
          </a:prstGeom>
          <a:ln>
            <a:no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dirty="0" smtClean="0">
                <a:solidFill>
                  <a:schemeClr val="tx1"/>
                </a:solidFill>
                <a:latin typeface="+mj-lt"/>
              </a:rPr>
              <a:t>10% absence (</a:t>
            </a:r>
            <a:r>
              <a:rPr lang="en-US" dirty="0" err="1" smtClean="0">
                <a:solidFill>
                  <a:schemeClr val="tx1"/>
                </a:solidFill>
                <a:latin typeface="+mj-lt"/>
              </a:rPr>
              <a:t>unauthorised</a:t>
            </a:r>
            <a:r>
              <a:rPr lang="en-US" dirty="0" smtClean="0">
                <a:solidFill>
                  <a:schemeClr val="tx1"/>
                </a:solidFill>
                <a:latin typeface="+mj-lt"/>
              </a:rPr>
              <a:t>)</a:t>
            </a:r>
          </a:p>
          <a:p>
            <a:pPr algn="ctr">
              <a:defRPr/>
            </a:pPr>
            <a:r>
              <a:rPr lang="en-US" dirty="0" smtClean="0">
                <a:solidFill>
                  <a:schemeClr val="tx1"/>
                </a:solidFill>
                <a:latin typeface="+mj-lt"/>
              </a:rPr>
              <a:t>-</a:t>
            </a:r>
            <a:r>
              <a:rPr lang="en-US" dirty="0" smtClean="0"/>
              <a:t>25.5 </a:t>
            </a:r>
            <a:r>
              <a:rPr lang="en-US" dirty="0" err="1">
                <a:solidFill>
                  <a:srgbClr val="000000"/>
                </a:solidFill>
              </a:rPr>
              <a:t>pts</a:t>
            </a:r>
            <a:endParaRPr lang="en-US" dirty="0">
              <a:solidFill>
                <a:schemeClr val="tx1"/>
              </a:solidFill>
              <a:latin typeface="+mj-lt"/>
            </a:endParaRPr>
          </a:p>
        </p:txBody>
      </p:sp>
      <p:sp>
        <p:nvSpPr>
          <p:cNvPr id="50" name="Rounded Rectangle 49"/>
          <p:cNvSpPr/>
          <p:nvPr/>
        </p:nvSpPr>
        <p:spPr>
          <a:xfrm>
            <a:off x="7289452" y="5604583"/>
            <a:ext cx="1439863" cy="863600"/>
          </a:xfrm>
          <a:prstGeom prst="roundRect">
            <a:avLst/>
          </a:prstGeom>
          <a:solidFill>
            <a:srgbClr val="FFCC66"/>
          </a:soli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dirty="0" smtClean="0">
                <a:solidFill>
                  <a:schemeClr val="tx1"/>
                </a:solidFill>
                <a:latin typeface="+mj-lt"/>
              </a:rPr>
              <a:t>Each day excluded </a:t>
            </a:r>
          </a:p>
          <a:p>
            <a:pPr algn="ctr">
              <a:defRPr/>
            </a:pPr>
            <a:r>
              <a:rPr lang="en-US" dirty="0" smtClean="0">
                <a:solidFill>
                  <a:schemeClr val="tx1"/>
                </a:solidFill>
                <a:latin typeface="+mj-lt"/>
              </a:rPr>
              <a:t>-1.</a:t>
            </a:r>
            <a:r>
              <a:rPr lang="en-US" dirty="0">
                <a:solidFill>
                  <a:srgbClr val="000000"/>
                </a:solidFill>
              </a:rPr>
              <a:t>08 </a:t>
            </a:r>
            <a:r>
              <a:rPr lang="en-US" dirty="0" err="1">
                <a:solidFill>
                  <a:srgbClr val="000000"/>
                </a:solidFill>
              </a:rPr>
              <a:t>pts</a:t>
            </a:r>
            <a:endParaRPr lang="en-US" dirty="0">
              <a:solidFill>
                <a:schemeClr val="tx1"/>
              </a:solidFill>
              <a:latin typeface="+mj-lt"/>
            </a:endParaRPr>
          </a:p>
        </p:txBody>
      </p:sp>
      <p:sp>
        <p:nvSpPr>
          <p:cNvPr id="52" name="Rounded Rectangle 51"/>
          <p:cNvSpPr/>
          <p:nvPr/>
        </p:nvSpPr>
        <p:spPr>
          <a:xfrm>
            <a:off x="6952729" y="4648152"/>
            <a:ext cx="1972939" cy="863600"/>
          </a:xfrm>
          <a:prstGeom prst="roundRect">
            <a:avLst/>
          </a:prstGeom>
          <a:solidFill>
            <a:srgbClr val="CCFF66"/>
          </a:soli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dirty="0" smtClean="0">
                <a:solidFill>
                  <a:schemeClr val="tx1"/>
                </a:solidFill>
                <a:latin typeface="+mj-lt"/>
              </a:rPr>
              <a:t>Special -87.6 </a:t>
            </a:r>
            <a:r>
              <a:rPr lang="en-US" dirty="0" err="1" smtClean="0">
                <a:solidFill>
                  <a:srgbClr val="000000"/>
                </a:solidFill>
              </a:rPr>
              <a:t>pts</a:t>
            </a:r>
            <a:endParaRPr lang="en-US" dirty="0" smtClean="0">
              <a:solidFill>
                <a:srgbClr val="000000"/>
              </a:solidFill>
            </a:endParaRPr>
          </a:p>
          <a:p>
            <a:pPr algn="ctr">
              <a:defRPr/>
            </a:pPr>
            <a:r>
              <a:rPr lang="en-US" dirty="0" smtClean="0">
                <a:solidFill>
                  <a:schemeClr val="tx1"/>
                </a:solidFill>
                <a:latin typeface="+mj-lt"/>
              </a:rPr>
              <a:t>PRU -88.2 </a:t>
            </a:r>
            <a:r>
              <a:rPr lang="en-US" dirty="0" err="1">
                <a:solidFill>
                  <a:srgbClr val="000000"/>
                </a:solidFill>
              </a:rPr>
              <a:t>pts</a:t>
            </a:r>
            <a:endParaRPr lang="en-US" dirty="0" smtClean="0">
              <a:solidFill>
                <a:schemeClr val="tx1"/>
              </a:solidFill>
              <a:latin typeface="+mj-lt"/>
            </a:endParaRPr>
          </a:p>
          <a:p>
            <a:pPr algn="ctr">
              <a:defRPr/>
            </a:pPr>
            <a:r>
              <a:rPr lang="en-US" dirty="0" smtClean="0">
                <a:solidFill>
                  <a:schemeClr val="tx1"/>
                </a:solidFill>
                <a:latin typeface="+mj-lt"/>
              </a:rPr>
              <a:t>AP -121.4 </a:t>
            </a:r>
            <a:r>
              <a:rPr lang="en-US" dirty="0" err="1" smtClean="0">
                <a:solidFill>
                  <a:srgbClr val="000000"/>
                </a:solidFill>
              </a:rPr>
              <a:t>pts</a:t>
            </a:r>
            <a:endParaRPr lang="en-US" dirty="0" smtClean="0">
              <a:solidFill>
                <a:srgbClr val="000000"/>
              </a:solidFill>
            </a:endParaRPr>
          </a:p>
        </p:txBody>
      </p:sp>
      <p:sp>
        <p:nvSpPr>
          <p:cNvPr id="3" name="TextBox 2"/>
          <p:cNvSpPr txBox="1"/>
          <p:nvPr/>
        </p:nvSpPr>
        <p:spPr>
          <a:xfrm>
            <a:off x="289504" y="1372512"/>
            <a:ext cx="2569934" cy="400110"/>
          </a:xfrm>
          <a:prstGeom prst="rect">
            <a:avLst/>
          </a:prstGeom>
          <a:noFill/>
        </p:spPr>
        <p:txBody>
          <a:bodyPr wrap="none" rtlCol="0">
            <a:spAutoFit/>
          </a:bodyPr>
          <a:lstStyle/>
          <a:p>
            <a:r>
              <a:rPr lang="en-US" sz="2000" b="1" u="sng" dirty="0" smtClean="0"/>
              <a:t>EARLY ENVIRONMENT</a:t>
            </a:r>
            <a:endParaRPr lang="en-US" sz="2000" b="1" u="sng" dirty="0"/>
          </a:p>
        </p:txBody>
      </p:sp>
      <p:sp>
        <p:nvSpPr>
          <p:cNvPr id="53" name="TextBox 52"/>
          <p:cNvSpPr txBox="1"/>
          <p:nvPr/>
        </p:nvSpPr>
        <p:spPr>
          <a:xfrm>
            <a:off x="819588" y="4128063"/>
            <a:ext cx="1465065" cy="400110"/>
          </a:xfrm>
          <a:prstGeom prst="rect">
            <a:avLst/>
          </a:prstGeom>
          <a:noFill/>
        </p:spPr>
        <p:txBody>
          <a:bodyPr wrap="none" rtlCol="0">
            <a:spAutoFit/>
          </a:bodyPr>
          <a:lstStyle/>
          <a:p>
            <a:r>
              <a:rPr lang="en-US" sz="2000" b="1" u="sng" dirty="0" smtClean="0"/>
              <a:t>INDIVIDUAL</a:t>
            </a:r>
            <a:endParaRPr lang="en-US" sz="2000" b="1" u="sng" dirty="0"/>
          </a:p>
        </p:txBody>
      </p:sp>
      <p:sp>
        <p:nvSpPr>
          <p:cNvPr id="54" name="TextBox 53"/>
          <p:cNvSpPr txBox="1"/>
          <p:nvPr/>
        </p:nvSpPr>
        <p:spPr>
          <a:xfrm>
            <a:off x="5073350" y="1359937"/>
            <a:ext cx="2230999" cy="400110"/>
          </a:xfrm>
          <a:prstGeom prst="rect">
            <a:avLst/>
          </a:prstGeom>
          <a:noFill/>
        </p:spPr>
        <p:txBody>
          <a:bodyPr wrap="none" rtlCol="0">
            <a:spAutoFit/>
          </a:bodyPr>
          <a:lstStyle/>
          <a:p>
            <a:r>
              <a:rPr lang="en-US" sz="2000" b="1" u="sng" dirty="0" smtClean="0"/>
              <a:t>CARE PLACEMENTS</a:t>
            </a:r>
            <a:endParaRPr lang="en-US" sz="2000" b="1" u="sng" dirty="0"/>
          </a:p>
        </p:txBody>
      </p:sp>
      <p:sp>
        <p:nvSpPr>
          <p:cNvPr id="55" name="TextBox 54"/>
          <p:cNvSpPr txBox="1"/>
          <p:nvPr/>
        </p:nvSpPr>
        <p:spPr>
          <a:xfrm>
            <a:off x="5781850" y="4128063"/>
            <a:ext cx="2823109" cy="400110"/>
          </a:xfrm>
          <a:prstGeom prst="rect">
            <a:avLst/>
          </a:prstGeom>
          <a:noFill/>
        </p:spPr>
        <p:txBody>
          <a:bodyPr wrap="none" rtlCol="0">
            <a:spAutoFit/>
          </a:bodyPr>
          <a:lstStyle/>
          <a:p>
            <a:r>
              <a:rPr lang="en-US" sz="2000" b="1" u="sng" dirty="0" smtClean="0"/>
              <a:t>RELATED TO SCHOOLING</a:t>
            </a:r>
            <a:endParaRPr lang="en-US" sz="2000" b="1" u="sng" dirty="0"/>
          </a:p>
        </p:txBody>
      </p:sp>
      <p:sp>
        <p:nvSpPr>
          <p:cNvPr id="56" name="Rounded Rectangle 55"/>
          <p:cNvSpPr/>
          <p:nvPr/>
        </p:nvSpPr>
        <p:spPr>
          <a:xfrm>
            <a:off x="3269082" y="4528173"/>
            <a:ext cx="1804268" cy="1564976"/>
          </a:xfrm>
          <a:prstGeom prst="roundRect">
            <a:avLst/>
          </a:prstGeom>
          <a:ln>
            <a:solidFill>
              <a:srgbClr val="000000"/>
            </a:solidFill>
          </a:ln>
        </p:spPr>
        <p:style>
          <a:lnRef idx="3">
            <a:schemeClr val="lt1"/>
          </a:lnRef>
          <a:fillRef idx="1">
            <a:schemeClr val="accent6"/>
          </a:fillRef>
          <a:effectRef idx="1">
            <a:schemeClr val="accent6"/>
          </a:effectRef>
          <a:fontRef idx="minor">
            <a:schemeClr val="lt1"/>
          </a:fontRef>
        </p:style>
        <p:txBody>
          <a:bodyPr anchor="ctr"/>
          <a:lstStyle/>
          <a:p>
            <a:pPr algn="ctr">
              <a:defRPr/>
            </a:pPr>
            <a:r>
              <a:rPr lang="en-US" dirty="0" smtClean="0">
                <a:solidFill>
                  <a:schemeClr val="tx1"/>
                </a:solidFill>
                <a:latin typeface="+mj-lt"/>
              </a:rPr>
              <a:t>Each extra point in KS2 scores </a:t>
            </a:r>
          </a:p>
          <a:p>
            <a:pPr algn="ctr">
              <a:defRPr/>
            </a:pPr>
            <a:r>
              <a:rPr lang="en-US" dirty="0" smtClean="0">
                <a:solidFill>
                  <a:schemeClr val="tx1"/>
                </a:solidFill>
                <a:latin typeface="+mj-lt"/>
              </a:rPr>
              <a:t>(range 2.5-8.0)</a:t>
            </a:r>
          </a:p>
          <a:p>
            <a:pPr algn="ctr">
              <a:defRPr/>
            </a:pPr>
            <a:r>
              <a:rPr lang="en-US" dirty="0" smtClean="0">
                <a:solidFill>
                  <a:srgbClr val="000000"/>
                </a:solidFill>
              </a:rPr>
              <a:t>+39.6 </a:t>
            </a:r>
            <a:r>
              <a:rPr lang="en-US" dirty="0" err="1">
                <a:solidFill>
                  <a:srgbClr val="000000"/>
                </a:solidFill>
              </a:rPr>
              <a:t>pts</a:t>
            </a:r>
            <a:endParaRPr lang="en-US" dirty="0">
              <a:solidFill>
                <a:schemeClr val="tx1"/>
              </a:solidFill>
              <a:latin typeface="+mj-lt"/>
            </a:endParaRPr>
          </a:p>
        </p:txBody>
      </p:sp>
    </p:spTree>
    <p:extLst>
      <p:ext uri="{BB962C8B-B14F-4D97-AF65-F5344CB8AC3E}">
        <p14:creationId xmlns:p14="http://schemas.microsoft.com/office/powerpoint/2010/main" val="68945668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Title 1"/>
          <p:cNvSpPr>
            <a:spLocks noGrp="1"/>
          </p:cNvSpPr>
          <p:nvPr>
            <p:ph type="title"/>
          </p:nvPr>
        </p:nvSpPr>
        <p:spPr>
          <a:xfrm>
            <a:off x="457200" y="139722"/>
            <a:ext cx="8229600" cy="952500"/>
          </a:xfrm>
        </p:spPr>
        <p:txBody>
          <a:bodyPr>
            <a:noAutofit/>
          </a:bodyPr>
          <a:lstStyle/>
          <a:p>
            <a:pPr eaLnBrk="1" hangingPunct="1"/>
            <a:r>
              <a:rPr lang="en-GB" sz="3200" b="1" dirty="0">
                <a:solidFill>
                  <a:srgbClr val="17375E"/>
                </a:solidFill>
                <a:latin typeface="Calibri" charset="0"/>
              </a:rPr>
              <a:t>F</a:t>
            </a:r>
            <a:r>
              <a:rPr lang="en-GB" sz="3200" b="1" dirty="0" smtClean="0">
                <a:solidFill>
                  <a:srgbClr val="17375E"/>
                </a:solidFill>
                <a:latin typeface="Calibri" charset="0"/>
              </a:rPr>
              <a:t>indings from quantitative analyses 1</a:t>
            </a:r>
            <a:endParaRPr lang="en-US" sz="3200" b="1" dirty="0">
              <a:solidFill>
                <a:srgbClr val="17375E"/>
              </a:solidFill>
              <a:latin typeface="Calibri" charset="0"/>
              <a:cs typeface="Arial" charset="0"/>
            </a:endParaRPr>
          </a:p>
        </p:txBody>
      </p:sp>
      <p:sp>
        <p:nvSpPr>
          <p:cNvPr id="3" name="Content Placeholder 2"/>
          <p:cNvSpPr>
            <a:spLocks noGrp="1"/>
          </p:cNvSpPr>
          <p:nvPr>
            <p:ph idx="1"/>
          </p:nvPr>
        </p:nvSpPr>
        <p:spPr>
          <a:xfrm>
            <a:off x="457200" y="1447157"/>
            <a:ext cx="8229600" cy="4920102"/>
          </a:xfrm>
        </p:spPr>
        <p:txBody>
          <a:bodyPr>
            <a:normAutofit/>
          </a:bodyPr>
          <a:lstStyle/>
          <a:p>
            <a:r>
              <a:rPr lang="en-GB" sz="2400" dirty="0"/>
              <a:t>Controlling for pupil- and school-related factors, </a:t>
            </a:r>
            <a:r>
              <a:rPr lang="en-GB" sz="2400" dirty="0" smtClean="0"/>
              <a:t>those in care </a:t>
            </a:r>
            <a:r>
              <a:rPr lang="en-GB" sz="2400" dirty="0"/>
              <a:t>make better educational progress </a:t>
            </a:r>
            <a:r>
              <a:rPr lang="en-GB" sz="2400" dirty="0" smtClean="0"/>
              <a:t>than those ‘in need’ </a:t>
            </a:r>
            <a:endParaRPr lang="en-GB" sz="2400" dirty="0"/>
          </a:p>
          <a:p>
            <a:pPr lvl="1"/>
            <a:r>
              <a:rPr lang="en-GB" sz="2400" dirty="0"/>
              <a:t>Care syste</a:t>
            </a:r>
            <a:r>
              <a:rPr lang="en-GB" sz="2400" dirty="0">
                <a:solidFill>
                  <a:srgbClr val="000000"/>
                </a:solidFill>
              </a:rPr>
              <a:t>m appears to a</a:t>
            </a:r>
            <a:r>
              <a:rPr lang="en-GB" sz="2400" dirty="0"/>
              <a:t>ct as a protective factor </a:t>
            </a:r>
            <a:r>
              <a:rPr lang="en-GB" sz="2400" dirty="0" smtClean="0"/>
              <a:t>educationally</a:t>
            </a:r>
            <a:endParaRPr lang="en-GB" sz="2400" dirty="0"/>
          </a:p>
          <a:p>
            <a:r>
              <a:rPr lang="en-GB" sz="2400" dirty="0" smtClean="0"/>
              <a:t>Late </a:t>
            </a:r>
            <a:r>
              <a:rPr lang="en-GB" sz="2400" dirty="0"/>
              <a:t>adolescent entrants into care make poorer educational progress</a:t>
            </a:r>
          </a:p>
          <a:p>
            <a:pPr lvl="1"/>
            <a:r>
              <a:rPr lang="en-GB" sz="2400" dirty="0"/>
              <a:t>May reflect reasons for entry into care </a:t>
            </a:r>
            <a:r>
              <a:rPr lang="en-GB" sz="2400" dirty="0" smtClean="0"/>
              <a:t>and </a:t>
            </a:r>
            <a:r>
              <a:rPr lang="en-GB" sz="2400" dirty="0"/>
              <a:t>greater instability</a:t>
            </a:r>
          </a:p>
          <a:p>
            <a:r>
              <a:rPr lang="en-GB" sz="2400" dirty="0"/>
              <a:t>Both school and care factors are related to educational </a:t>
            </a:r>
            <a:r>
              <a:rPr lang="en-GB" sz="2400" dirty="0" smtClean="0"/>
              <a:t>outcomes</a:t>
            </a:r>
          </a:p>
          <a:p>
            <a:r>
              <a:rPr lang="en-GB" sz="2400" dirty="0" smtClean="0"/>
              <a:t>Instability </a:t>
            </a:r>
            <a:r>
              <a:rPr lang="en-GB" sz="2400" dirty="0"/>
              <a:t>(school or care) is </a:t>
            </a:r>
            <a:r>
              <a:rPr lang="en-GB" sz="2400" dirty="0" smtClean="0"/>
              <a:t>a very </a:t>
            </a:r>
            <a:r>
              <a:rPr lang="en-GB" sz="2400" dirty="0"/>
              <a:t>important factor particularly in </a:t>
            </a:r>
            <a:r>
              <a:rPr lang="en-GB" sz="2400" dirty="0" smtClean="0"/>
              <a:t>last two years of schooling.</a:t>
            </a:r>
          </a:p>
          <a:p>
            <a:pPr marL="0" indent="0" eaLnBrk="1" hangingPunct="1">
              <a:buFont typeface="Arial" charset="0"/>
              <a:buNone/>
              <a:defRPr/>
            </a:pPr>
            <a:endParaRPr lang="en-US" sz="2400" dirty="0">
              <a:cs typeface="Arial"/>
            </a:endParaRPr>
          </a:p>
        </p:txBody>
      </p:sp>
      <p:cxnSp>
        <p:nvCxnSpPr>
          <p:cNvPr id="6" name="Straight Connector 5"/>
          <p:cNvCxnSpPr/>
          <p:nvPr/>
        </p:nvCxnSpPr>
        <p:spPr>
          <a:xfrm flipV="1">
            <a:off x="215900" y="1196975"/>
            <a:ext cx="8712200" cy="30163"/>
          </a:xfrm>
          <a:prstGeom prst="line">
            <a:avLst/>
          </a:prstGeom>
          <a:ln w="38100" cmpd="sng">
            <a:solidFill>
              <a:schemeClr val="accent6">
                <a:lumMod val="75000"/>
              </a:schemeClr>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1463383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Title 1"/>
          <p:cNvSpPr>
            <a:spLocks noGrp="1"/>
          </p:cNvSpPr>
          <p:nvPr>
            <p:ph type="title"/>
          </p:nvPr>
        </p:nvSpPr>
        <p:spPr>
          <a:xfrm>
            <a:off x="457200" y="139722"/>
            <a:ext cx="8229600" cy="952500"/>
          </a:xfrm>
        </p:spPr>
        <p:txBody>
          <a:bodyPr>
            <a:noAutofit/>
          </a:bodyPr>
          <a:lstStyle/>
          <a:p>
            <a:r>
              <a:rPr lang="en-GB" sz="3200" b="1" dirty="0">
                <a:solidFill>
                  <a:srgbClr val="17375E"/>
                </a:solidFill>
                <a:latin typeface="Calibri" charset="0"/>
              </a:rPr>
              <a:t>F</a:t>
            </a:r>
            <a:r>
              <a:rPr lang="en-GB" sz="3200" b="1" dirty="0" smtClean="0">
                <a:solidFill>
                  <a:srgbClr val="17375E"/>
                </a:solidFill>
                <a:latin typeface="Calibri" charset="0"/>
              </a:rPr>
              <a:t>indings </a:t>
            </a:r>
            <a:r>
              <a:rPr lang="en-GB" sz="3200" b="1" dirty="0">
                <a:solidFill>
                  <a:srgbClr val="17375E"/>
                </a:solidFill>
                <a:latin typeface="Calibri" charset="0"/>
              </a:rPr>
              <a:t>from quantitative </a:t>
            </a:r>
            <a:r>
              <a:rPr lang="en-GB" sz="3200" b="1" dirty="0" smtClean="0">
                <a:solidFill>
                  <a:srgbClr val="17375E"/>
                </a:solidFill>
                <a:latin typeface="Calibri" charset="0"/>
              </a:rPr>
              <a:t>analyses 2</a:t>
            </a:r>
            <a:endParaRPr lang="en-US" sz="3200" b="1" dirty="0">
              <a:solidFill>
                <a:srgbClr val="17375E"/>
              </a:solidFill>
              <a:latin typeface="Calibri" charset="0"/>
              <a:cs typeface="Arial" charset="0"/>
            </a:endParaRPr>
          </a:p>
        </p:txBody>
      </p:sp>
      <p:sp>
        <p:nvSpPr>
          <p:cNvPr id="3" name="Content Placeholder 2"/>
          <p:cNvSpPr>
            <a:spLocks noGrp="1"/>
          </p:cNvSpPr>
          <p:nvPr>
            <p:ph idx="1"/>
          </p:nvPr>
        </p:nvSpPr>
        <p:spPr>
          <a:xfrm>
            <a:off x="457200" y="1369126"/>
            <a:ext cx="8229600" cy="5193136"/>
          </a:xfrm>
        </p:spPr>
        <p:txBody>
          <a:bodyPr>
            <a:normAutofit lnSpcReduction="10000"/>
          </a:bodyPr>
          <a:lstStyle/>
          <a:p>
            <a:endParaRPr lang="en-GB" sz="2400" dirty="0" smtClean="0"/>
          </a:p>
          <a:p>
            <a:pPr>
              <a:spcAft>
                <a:spcPts val="1200"/>
              </a:spcAft>
            </a:pPr>
            <a:r>
              <a:rPr lang="en-GB" sz="2400" dirty="0" smtClean="0"/>
              <a:t>Emotional </a:t>
            </a:r>
            <a:r>
              <a:rPr lang="en-GB" sz="2400" dirty="0"/>
              <a:t>and behavioural issues as reflected by the SDQ scores </a:t>
            </a:r>
            <a:r>
              <a:rPr lang="en-GB" sz="2400" dirty="0" smtClean="0"/>
              <a:t>may underlie difficulties</a:t>
            </a:r>
          </a:p>
          <a:p>
            <a:pPr lvl="1">
              <a:spcAft>
                <a:spcPts val="1200"/>
              </a:spcAft>
            </a:pPr>
            <a:r>
              <a:rPr lang="en-GB" sz="2400" dirty="0" smtClean="0"/>
              <a:t>BUT response of school and care systems to young people’s characteristics and circumstances are at least as important</a:t>
            </a:r>
          </a:p>
          <a:p>
            <a:pPr>
              <a:spcAft>
                <a:spcPts val="1200"/>
              </a:spcAft>
            </a:pPr>
            <a:r>
              <a:rPr lang="en-GB" sz="2400" dirty="0"/>
              <a:t>Overall, little variation between </a:t>
            </a:r>
            <a:r>
              <a:rPr lang="en-GB" sz="2400" dirty="0" smtClean="0"/>
              <a:t>local authorities </a:t>
            </a:r>
            <a:r>
              <a:rPr lang="en-GB" sz="2400" dirty="0"/>
              <a:t>nationally on </a:t>
            </a:r>
            <a:r>
              <a:rPr lang="en-GB" sz="2400" dirty="0" smtClean="0"/>
              <a:t>progress of children in care once </a:t>
            </a:r>
            <a:r>
              <a:rPr lang="en-GB" sz="2400" dirty="0"/>
              <a:t>other factors are controlled</a:t>
            </a:r>
          </a:p>
          <a:p>
            <a:pPr lvl="1">
              <a:spcAft>
                <a:spcPts val="1200"/>
              </a:spcAft>
            </a:pPr>
            <a:r>
              <a:rPr lang="en-GB" sz="2400" dirty="0"/>
              <a:t>Key factors are at the level of the individual and </a:t>
            </a:r>
            <a:r>
              <a:rPr lang="en-GB" sz="2400" dirty="0" smtClean="0"/>
              <a:t>school</a:t>
            </a:r>
          </a:p>
          <a:p>
            <a:pPr>
              <a:spcAft>
                <a:spcPts val="1200"/>
              </a:spcAft>
            </a:pPr>
            <a:r>
              <a:rPr lang="en-GB" sz="2400" dirty="0" smtClean="0"/>
              <a:t>Schools that perform better with all students also show good progress for out-of-home </a:t>
            </a:r>
            <a:r>
              <a:rPr lang="en-GB" sz="2400" dirty="0"/>
              <a:t>c</a:t>
            </a:r>
            <a:r>
              <a:rPr lang="en-GB" sz="2400" dirty="0" smtClean="0"/>
              <a:t>are students</a:t>
            </a:r>
            <a:endParaRPr lang="en-GB" sz="2400" dirty="0"/>
          </a:p>
          <a:p>
            <a:pPr marL="57150" indent="0">
              <a:spcAft>
                <a:spcPts val="600"/>
              </a:spcAft>
              <a:buNone/>
              <a:defRPr/>
            </a:pPr>
            <a:endParaRPr lang="en-GB" sz="2400" dirty="0" smtClean="0"/>
          </a:p>
          <a:p>
            <a:pPr marL="0" indent="0" eaLnBrk="1" hangingPunct="1">
              <a:buFont typeface="Arial" charset="0"/>
              <a:buNone/>
              <a:defRPr/>
            </a:pPr>
            <a:endParaRPr lang="en-US" sz="2400" dirty="0">
              <a:cs typeface="Arial"/>
            </a:endParaRPr>
          </a:p>
        </p:txBody>
      </p:sp>
      <p:cxnSp>
        <p:nvCxnSpPr>
          <p:cNvPr id="6" name="Straight Connector 5"/>
          <p:cNvCxnSpPr/>
          <p:nvPr/>
        </p:nvCxnSpPr>
        <p:spPr>
          <a:xfrm flipV="1">
            <a:off x="215900" y="1196975"/>
            <a:ext cx="8712200" cy="30163"/>
          </a:xfrm>
          <a:prstGeom prst="line">
            <a:avLst/>
          </a:prstGeom>
          <a:ln w="38100" cmpd="sng">
            <a:solidFill>
              <a:schemeClr val="accent6">
                <a:lumMod val="75000"/>
              </a:schemeClr>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8459291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74638"/>
            <a:ext cx="8229600" cy="715962"/>
          </a:xfrm>
        </p:spPr>
        <p:txBody>
          <a:bodyPr>
            <a:normAutofit/>
          </a:bodyPr>
          <a:lstStyle/>
          <a:p>
            <a:r>
              <a:rPr lang="en-US" sz="3600" b="1" dirty="0" smtClean="0">
                <a:solidFill>
                  <a:srgbClr val="17375E"/>
                </a:solidFill>
              </a:rPr>
              <a:t>What does this mean for young people?</a:t>
            </a:r>
            <a:endParaRPr lang="en-US" sz="3600" b="1" dirty="0">
              <a:solidFill>
                <a:srgbClr val="17375E"/>
              </a:solidFill>
            </a:endParaRPr>
          </a:p>
        </p:txBody>
      </p:sp>
      <p:sp>
        <p:nvSpPr>
          <p:cNvPr id="4" name="Content Placeholder 3"/>
          <p:cNvSpPr>
            <a:spLocks noGrp="1"/>
          </p:cNvSpPr>
          <p:nvPr>
            <p:ph idx="1"/>
          </p:nvPr>
        </p:nvSpPr>
        <p:spPr>
          <a:xfrm>
            <a:off x="457200" y="990600"/>
            <a:ext cx="8229600" cy="5715000"/>
          </a:xfrm>
        </p:spPr>
        <p:txBody>
          <a:bodyPr>
            <a:normAutofit/>
          </a:bodyPr>
          <a:lstStyle/>
          <a:p>
            <a:pPr lvl="0">
              <a:spcAft>
                <a:spcPts val="1200"/>
              </a:spcAft>
            </a:pPr>
            <a:r>
              <a:rPr lang="en-US" sz="2400" dirty="0" smtClean="0"/>
              <a:t>Students in care did </a:t>
            </a:r>
            <a:r>
              <a:rPr lang="en-US" sz="2400" dirty="0"/>
              <a:t>better than </a:t>
            </a:r>
            <a:r>
              <a:rPr lang="en-US" sz="2400" dirty="0" smtClean="0"/>
              <a:t>those who </a:t>
            </a:r>
            <a:r>
              <a:rPr lang="en-US" sz="2400" dirty="0"/>
              <a:t>were ‘in need’ but not in care, and better than </a:t>
            </a:r>
            <a:r>
              <a:rPr lang="en-US" sz="2400" dirty="0" smtClean="0"/>
              <a:t>those </a:t>
            </a:r>
            <a:r>
              <a:rPr lang="en-US" sz="2400" dirty="0"/>
              <a:t>who had been in care for under 12 </a:t>
            </a:r>
            <a:r>
              <a:rPr lang="en-US" sz="2400" dirty="0" smtClean="0"/>
              <a:t>months, so </a:t>
            </a:r>
            <a:r>
              <a:rPr lang="en-US" sz="2400" b="1" dirty="0" smtClean="0"/>
              <a:t>care appears to protect them</a:t>
            </a:r>
            <a:r>
              <a:rPr lang="en-US" sz="2400" dirty="0" smtClean="0"/>
              <a:t>.</a:t>
            </a:r>
          </a:p>
          <a:p>
            <a:pPr lvl="0">
              <a:spcAft>
                <a:spcPts val="1200"/>
              </a:spcAft>
            </a:pPr>
            <a:r>
              <a:rPr lang="en-US" sz="2400" dirty="0"/>
              <a:t>Young people </a:t>
            </a:r>
            <a:r>
              <a:rPr lang="en-US" sz="2400" dirty="0" smtClean="0"/>
              <a:t>in </a:t>
            </a:r>
            <a:r>
              <a:rPr lang="en-US" sz="2400" dirty="0"/>
              <a:t>foster or kinship care at age 16 </a:t>
            </a:r>
            <a:r>
              <a:rPr lang="en-US" sz="2400" dirty="0" smtClean="0"/>
              <a:t>scored higher than </a:t>
            </a:r>
            <a:r>
              <a:rPr lang="en-US" sz="2400" dirty="0"/>
              <a:t>those </a:t>
            </a:r>
            <a:r>
              <a:rPr lang="en-US" sz="2400" dirty="0" smtClean="0"/>
              <a:t>in </a:t>
            </a:r>
            <a:r>
              <a:rPr lang="en-US" sz="2400" b="1" dirty="0"/>
              <a:t>residential or other </a:t>
            </a:r>
            <a:r>
              <a:rPr lang="en-US" sz="2400" b="1" dirty="0" smtClean="0"/>
              <a:t>placement types</a:t>
            </a:r>
            <a:r>
              <a:rPr lang="en-US" sz="2400" dirty="0" smtClean="0"/>
              <a:t>. </a:t>
            </a:r>
          </a:p>
          <a:p>
            <a:pPr lvl="0">
              <a:spcAft>
                <a:spcPts val="1200"/>
              </a:spcAft>
            </a:pPr>
            <a:r>
              <a:rPr lang="en-US" sz="2400" dirty="0" smtClean="0"/>
              <a:t>Young </a:t>
            </a:r>
            <a:r>
              <a:rPr lang="en-US" sz="2400" dirty="0"/>
              <a:t>people who </a:t>
            </a:r>
            <a:r>
              <a:rPr lang="en-US" sz="2400" b="1" dirty="0"/>
              <a:t>changed </a:t>
            </a:r>
            <a:r>
              <a:rPr lang="en-US" sz="2400" b="1" dirty="0" smtClean="0"/>
              <a:t>school during final two years </a:t>
            </a:r>
            <a:r>
              <a:rPr lang="en-US" sz="2400" dirty="0" smtClean="0"/>
              <a:t>scored over </a:t>
            </a:r>
            <a:r>
              <a:rPr lang="en-US" sz="2400" dirty="0"/>
              <a:t>five </a:t>
            </a:r>
            <a:r>
              <a:rPr lang="en-US" sz="2400" dirty="0" smtClean="0"/>
              <a:t>grades </a:t>
            </a:r>
            <a:r>
              <a:rPr lang="en-US" sz="2400" dirty="0"/>
              <a:t>less than those who </a:t>
            </a:r>
            <a:r>
              <a:rPr lang="en-US" sz="2400" dirty="0" smtClean="0"/>
              <a:t>didn’t.</a:t>
            </a:r>
            <a:endParaRPr lang="en-GB" sz="2400" dirty="0"/>
          </a:p>
          <a:p>
            <a:pPr lvl="0">
              <a:spcAft>
                <a:spcPts val="1200"/>
              </a:spcAft>
            </a:pPr>
            <a:r>
              <a:rPr lang="en-US" sz="2400" dirty="0"/>
              <a:t>For every </a:t>
            </a:r>
            <a:r>
              <a:rPr lang="en-US" sz="2400" dirty="0" smtClean="0"/>
              <a:t>5</a:t>
            </a:r>
            <a:r>
              <a:rPr lang="en-US" sz="2400" dirty="0"/>
              <a:t>% of </a:t>
            </a:r>
            <a:r>
              <a:rPr lang="en-US" sz="2400" dirty="0" smtClean="0"/>
              <a:t>school </a:t>
            </a:r>
            <a:r>
              <a:rPr lang="en-US" sz="2400" dirty="0"/>
              <a:t>sessions missed </a:t>
            </a:r>
            <a:r>
              <a:rPr lang="en-US" sz="2400" dirty="0" smtClean="0"/>
              <a:t>- </a:t>
            </a:r>
            <a:r>
              <a:rPr lang="en-US" sz="2400" b="1" dirty="0" err="1" smtClean="0"/>
              <a:t>unauthorised</a:t>
            </a:r>
            <a:r>
              <a:rPr lang="en-US" sz="2400" b="1" dirty="0" smtClean="0"/>
              <a:t> absences</a:t>
            </a:r>
            <a:r>
              <a:rPr lang="en-US" sz="2400" dirty="0"/>
              <a:t>, young people </a:t>
            </a:r>
            <a:r>
              <a:rPr lang="en-US" sz="2400" dirty="0" smtClean="0"/>
              <a:t>scored two grades less.</a:t>
            </a:r>
            <a:endParaRPr lang="en-GB" sz="2400" dirty="0"/>
          </a:p>
          <a:p>
            <a:pPr lvl="0">
              <a:spcAft>
                <a:spcPts val="1200"/>
              </a:spcAft>
            </a:pPr>
            <a:r>
              <a:rPr lang="en-US" sz="2400" dirty="0"/>
              <a:t>For every additional day of school missed due to </a:t>
            </a:r>
            <a:r>
              <a:rPr lang="en-US" sz="2400" b="1" dirty="0"/>
              <a:t>fixed-term exclusions</a:t>
            </a:r>
            <a:r>
              <a:rPr lang="en-US" sz="2400" dirty="0"/>
              <a:t>, young people </a:t>
            </a:r>
            <a:r>
              <a:rPr lang="en-US" sz="2400" dirty="0" smtClean="0"/>
              <a:t>scored one</a:t>
            </a:r>
            <a:r>
              <a:rPr lang="en-US" sz="2400" dirty="0"/>
              <a:t>-sixth of a </a:t>
            </a:r>
            <a:r>
              <a:rPr lang="en-US" sz="2400" dirty="0" smtClean="0"/>
              <a:t>grade less.</a:t>
            </a:r>
            <a:endParaRPr lang="en-GB" sz="2400" dirty="0"/>
          </a:p>
          <a:p>
            <a:pPr marL="0" lvl="0" indent="0">
              <a:spcAft>
                <a:spcPts val="1200"/>
              </a:spcAft>
              <a:buNone/>
            </a:pPr>
            <a:endParaRPr lang="en-GB" sz="2400" dirty="0"/>
          </a:p>
          <a:p>
            <a:endParaRPr lang="en-US" dirty="0"/>
          </a:p>
        </p:txBody>
      </p:sp>
    </p:spTree>
    <p:extLst>
      <p:ext uri="{BB962C8B-B14F-4D97-AF65-F5344CB8AC3E}">
        <p14:creationId xmlns:p14="http://schemas.microsoft.com/office/powerpoint/2010/main" val="13569932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Title 1"/>
          <p:cNvSpPr>
            <a:spLocks noGrp="1"/>
          </p:cNvSpPr>
          <p:nvPr>
            <p:ph type="title"/>
          </p:nvPr>
        </p:nvSpPr>
        <p:spPr>
          <a:xfrm>
            <a:off x="457200" y="139722"/>
            <a:ext cx="8229600" cy="952500"/>
          </a:xfrm>
        </p:spPr>
        <p:txBody>
          <a:bodyPr>
            <a:noAutofit/>
          </a:bodyPr>
          <a:lstStyle/>
          <a:p>
            <a:r>
              <a:rPr lang="en-GB" sz="3200" b="1" dirty="0" smtClean="0">
                <a:solidFill>
                  <a:srgbClr val="17375E"/>
                </a:solidFill>
              </a:rPr>
              <a:t>Interviews with young people in Out-of-Home Care and those supporting their education</a:t>
            </a:r>
            <a:endParaRPr lang="en-US" sz="3200" b="1" dirty="0">
              <a:solidFill>
                <a:srgbClr val="17375E"/>
              </a:solidFill>
              <a:latin typeface="Calibri" charset="0"/>
              <a:cs typeface="Arial" charset="0"/>
            </a:endParaRPr>
          </a:p>
        </p:txBody>
      </p:sp>
      <p:sp>
        <p:nvSpPr>
          <p:cNvPr id="3" name="Content Placeholder 2"/>
          <p:cNvSpPr>
            <a:spLocks noGrp="1"/>
          </p:cNvSpPr>
          <p:nvPr>
            <p:ph idx="1"/>
          </p:nvPr>
        </p:nvSpPr>
        <p:spPr>
          <a:xfrm>
            <a:off x="457200" y="1597472"/>
            <a:ext cx="8229600" cy="4769787"/>
          </a:xfrm>
        </p:spPr>
        <p:txBody>
          <a:bodyPr>
            <a:normAutofit/>
          </a:bodyPr>
          <a:lstStyle/>
          <a:p>
            <a:r>
              <a:rPr lang="en-GB" sz="2800" dirty="0" smtClean="0"/>
              <a:t>Worked in six </a:t>
            </a:r>
            <a:r>
              <a:rPr lang="en-GB" sz="2800" dirty="0"/>
              <a:t>local </a:t>
            </a:r>
            <a:r>
              <a:rPr lang="en-GB" sz="2800" dirty="0" smtClean="0"/>
              <a:t>authorities</a:t>
            </a:r>
            <a:endParaRPr lang="en-GB" sz="2800" dirty="0"/>
          </a:p>
          <a:p>
            <a:pPr lvl="1"/>
            <a:r>
              <a:rPr lang="en-GB" sz="2400" dirty="0" smtClean="0"/>
              <a:t>26 </a:t>
            </a:r>
            <a:r>
              <a:rPr lang="en-GB" sz="2400" dirty="0"/>
              <a:t>young people (‘</a:t>
            </a:r>
            <a:r>
              <a:rPr lang="en-GB" sz="2400" dirty="0" smtClean="0"/>
              <a:t>high-</a:t>
            </a:r>
            <a:r>
              <a:rPr lang="en-GB" sz="2400" dirty="0"/>
              <a:t>’ and ‘lower-</a:t>
            </a:r>
            <a:r>
              <a:rPr lang="en-GB" sz="2400" dirty="0" smtClean="0"/>
              <a:t>progress’ groups)</a:t>
            </a:r>
            <a:endParaRPr lang="en-GB" sz="2400" dirty="0"/>
          </a:p>
          <a:p>
            <a:r>
              <a:rPr lang="en-GB" sz="2800" dirty="0"/>
              <a:t>Interviews with young people, carers, teachers and social </a:t>
            </a:r>
            <a:r>
              <a:rPr lang="en-GB" sz="2800" dirty="0" smtClean="0"/>
              <a:t>workers</a:t>
            </a:r>
          </a:p>
          <a:p>
            <a:pPr marL="57150" indent="0">
              <a:spcAft>
                <a:spcPts val="600"/>
              </a:spcAft>
              <a:buNone/>
              <a:defRPr/>
            </a:pPr>
            <a:endParaRPr lang="en-GB" sz="2400" dirty="0" smtClean="0"/>
          </a:p>
          <a:p>
            <a:pPr marL="0" indent="0" eaLnBrk="1" hangingPunct="1">
              <a:buFont typeface="Arial" charset="0"/>
              <a:buNone/>
              <a:defRPr/>
            </a:pPr>
            <a:endParaRPr lang="en-US" sz="2400" dirty="0">
              <a:cs typeface="Arial"/>
            </a:endParaRPr>
          </a:p>
        </p:txBody>
      </p:sp>
      <p:cxnSp>
        <p:nvCxnSpPr>
          <p:cNvPr id="6" name="Straight Connector 5"/>
          <p:cNvCxnSpPr/>
          <p:nvPr/>
        </p:nvCxnSpPr>
        <p:spPr>
          <a:xfrm flipV="1">
            <a:off x="215900" y="1196975"/>
            <a:ext cx="8712200" cy="30163"/>
          </a:xfrm>
          <a:prstGeom prst="line">
            <a:avLst/>
          </a:prstGeom>
          <a:ln w="38100" cmpd="sng">
            <a:solidFill>
              <a:schemeClr val="accent6">
                <a:lumMod val="75000"/>
              </a:schemeClr>
            </a:solidFill>
          </a:ln>
          <a:effectLst/>
        </p:spPr>
        <p:style>
          <a:lnRef idx="2">
            <a:schemeClr val="accent1"/>
          </a:lnRef>
          <a:fillRef idx="0">
            <a:schemeClr val="accent1"/>
          </a:fillRef>
          <a:effectRef idx="1">
            <a:schemeClr val="accent1"/>
          </a:effectRef>
          <a:fontRef idx="minor">
            <a:schemeClr val="tx1"/>
          </a:fontRef>
        </p:style>
      </p:cxnSp>
      <p:pic>
        <p:nvPicPr>
          <p:cNvPr id="2" name="Picture 1" descr="Carers5.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72645" y="3648468"/>
            <a:ext cx="2998710" cy="2700000"/>
          </a:xfrm>
          <a:prstGeom prst="rect">
            <a:avLst/>
          </a:prstGeom>
        </p:spPr>
      </p:pic>
    </p:spTree>
    <p:extLst>
      <p:ext uri="{BB962C8B-B14F-4D97-AF65-F5344CB8AC3E}">
        <p14:creationId xmlns:p14="http://schemas.microsoft.com/office/powerpoint/2010/main" val="70977624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Title 1"/>
          <p:cNvSpPr>
            <a:spLocks noGrp="1"/>
          </p:cNvSpPr>
          <p:nvPr>
            <p:ph type="title"/>
          </p:nvPr>
        </p:nvSpPr>
        <p:spPr>
          <a:xfrm>
            <a:off x="457200" y="139722"/>
            <a:ext cx="8229600" cy="952500"/>
          </a:xfrm>
        </p:spPr>
        <p:txBody>
          <a:bodyPr>
            <a:noAutofit/>
          </a:bodyPr>
          <a:lstStyle/>
          <a:p>
            <a:r>
              <a:rPr lang="en-GB" sz="3200" b="1" dirty="0">
                <a:solidFill>
                  <a:srgbClr val="17375E"/>
                </a:solidFill>
              </a:rPr>
              <a:t>F</a:t>
            </a:r>
            <a:r>
              <a:rPr lang="en-GB" sz="3200" b="1" dirty="0" smtClean="0">
                <a:solidFill>
                  <a:srgbClr val="17375E"/>
                </a:solidFill>
              </a:rPr>
              <a:t>indings </a:t>
            </a:r>
            <a:r>
              <a:rPr lang="en-GB" sz="3200" b="1" dirty="0">
                <a:solidFill>
                  <a:srgbClr val="17375E"/>
                </a:solidFill>
              </a:rPr>
              <a:t>from qualitative interviews</a:t>
            </a:r>
            <a:endParaRPr lang="en-US" sz="3200" b="1" dirty="0">
              <a:solidFill>
                <a:srgbClr val="17375E"/>
              </a:solidFill>
              <a:latin typeface="Calibri" charset="0"/>
              <a:cs typeface="Arial" charset="0"/>
            </a:endParaRPr>
          </a:p>
        </p:txBody>
      </p:sp>
      <p:sp>
        <p:nvSpPr>
          <p:cNvPr id="3" name="Content Placeholder 2"/>
          <p:cNvSpPr>
            <a:spLocks noGrp="1"/>
          </p:cNvSpPr>
          <p:nvPr>
            <p:ph idx="1"/>
          </p:nvPr>
        </p:nvSpPr>
        <p:spPr>
          <a:xfrm>
            <a:off x="457200" y="1227139"/>
            <a:ext cx="8229600" cy="5402390"/>
          </a:xfrm>
        </p:spPr>
        <p:txBody>
          <a:bodyPr>
            <a:noAutofit/>
          </a:bodyPr>
          <a:lstStyle/>
          <a:p>
            <a:pPr>
              <a:spcAft>
                <a:spcPts val="1200"/>
              </a:spcAft>
            </a:pPr>
            <a:r>
              <a:rPr lang="en-GB" sz="2000" dirty="0" smtClean="0"/>
              <a:t>Continuing </a:t>
            </a:r>
            <a:r>
              <a:rPr lang="en-GB" sz="2000" dirty="0"/>
              <a:t>birth family influence for nearly </a:t>
            </a:r>
            <a:r>
              <a:rPr lang="en-GB" sz="2000" dirty="0" smtClean="0"/>
              <a:t>all</a:t>
            </a:r>
            <a:endParaRPr lang="en-GB" sz="2000" dirty="0"/>
          </a:p>
          <a:p>
            <a:pPr>
              <a:spcAft>
                <a:spcPts val="1200"/>
              </a:spcAft>
            </a:pPr>
            <a:r>
              <a:rPr lang="en-GB" sz="2000" dirty="0"/>
              <a:t>Young people’s </a:t>
            </a:r>
            <a:r>
              <a:rPr lang="en-GB" sz="2000" i="1" dirty="0"/>
              <a:t>agency</a:t>
            </a:r>
            <a:endParaRPr lang="en-GB" sz="2000" dirty="0"/>
          </a:p>
          <a:p>
            <a:pPr lvl="1">
              <a:spcAft>
                <a:spcPts val="1200"/>
              </a:spcAft>
            </a:pPr>
            <a:r>
              <a:rPr lang="en-GB" sz="2000" dirty="0"/>
              <a:t>Choose to engage with education once certain preconditions </a:t>
            </a:r>
            <a:r>
              <a:rPr lang="en-GB" sz="2000" dirty="0" smtClean="0"/>
              <a:t>met</a:t>
            </a:r>
            <a:endParaRPr lang="en-GB" sz="2000" dirty="0"/>
          </a:p>
          <a:p>
            <a:pPr>
              <a:spcAft>
                <a:spcPts val="1200"/>
              </a:spcAft>
            </a:pPr>
            <a:r>
              <a:rPr lang="en-GB" sz="2000" dirty="0"/>
              <a:t>Overwhelming view that </a:t>
            </a:r>
            <a:r>
              <a:rPr lang="en-GB" sz="2000" dirty="0" smtClean="0"/>
              <a:t>coming into </a:t>
            </a:r>
            <a:r>
              <a:rPr lang="en-GB" sz="2000" dirty="0"/>
              <a:t>c</a:t>
            </a:r>
            <a:r>
              <a:rPr lang="en-GB" sz="2000" dirty="0" smtClean="0"/>
              <a:t>are </a:t>
            </a:r>
            <a:r>
              <a:rPr lang="en-GB" sz="2000" dirty="0"/>
              <a:t>had positive effects educationally and overall</a:t>
            </a:r>
          </a:p>
          <a:p>
            <a:pPr>
              <a:spcAft>
                <a:spcPts val="1200"/>
              </a:spcAft>
            </a:pPr>
            <a:r>
              <a:rPr lang="en-GB" sz="2000" dirty="0"/>
              <a:t>Foster carers’ level of educational support seemed more important than their educational qualifications </a:t>
            </a:r>
            <a:r>
              <a:rPr lang="en-GB" sz="2000" i="1" dirty="0"/>
              <a:t>per se</a:t>
            </a:r>
          </a:p>
          <a:p>
            <a:pPr>
              <a:spcAft>
                <a:spcPts val="1200"/>
              </a:spcAft>
            </a:pPr>
            <a:r>
              <a:rPr lang="en-GB" sz="2000" dirty="0" smtClean="0"/>
              <a:t>Teachers </a:t>
            </a:r>
            <a:r>
              <a:rPr lang="en-GB" sz="2000" dirty="0"/>
              <a:t>most important educational </a:t>
            </a:r>
            <a:r>
              <a:rPr lang="en-GB" sz="2000" dirty="0" smtClean="0"/>
              <a:t>influence. </a:t>
            </a:r>
          </a:p>
          <a:p>
            <a:pPr>
              <a:spcAft>
                <a:spcPts val="1200"/>
              </a:spcAft>
            </a:pPr>
            <a:r>
              <a:rPr lang="en-GB" sz="2000" dirty="0" smtClean="0"/>
              <a:t>Young </a:t>
            </a:r>
            <a:r>
              <a:rPr lang="en-GB" sz="2000" dirty="0"/>
              <a:t>people welcomed the additional, individual </a:t>
            </a:r>
            <a:r>
              <a:rPr lang="en-GB" sz="2000" dirty="0" smtClean="0"/>
              <a:t>support – Flynn’s work on one-to-one tuition.</a:t>
            </a:r>
            <a:endParaRPr lang="en-GB" sz="2000" dirty="0"/>
          </a:p>
          <a:p>
            <a:pPr marL="57150" indent="0">
              <a:spcAft>
                <a:spcPts val="600"/>
              </a:spcAft>
              <a:buNone/>
              <a:defRPr/>
            </a:pPr>
            <a:endParaRPr lang="en-GB" sz="2400" dirty="0" smtClean="0"/>
          </a:p>
          <a:p>
            <a:pPr marL="0" indent="0" eaLnBrk="1" hangingPunct="1">
              <a:buFont typeface="Arial" charset="0"/>
              <a:buNone/>
              <a:defRPr/>
            </a:pPr>
            <a:endParaRPr lang="en-US" sz="2400" dirty="0">
              <a:cs typeface="Arial"/>
            </a:endParaRPr>
          </a:p>
        </p:txBody>
      </p:sp>
      <p:cxnSp>
        <p:nvCxnSpPr>
          <p:cNvPr id="6" name="Straight Connector 5"/>
          <p:cNvCxnSpPr/>
          <p:nvPr/>
        </p:nvCxnSpPr>
        <p:spPr>
          <a:xfrm flipV="1">
            <a:off x="215900" y="1196975"/>
            <a:ext cx="8712200" cy="30163"/>
          </a:xfrm>
          <a:prstGeom prst="line">
            <a:avLst/>
          </a:prstGeom>
          <a:ln w="38100" cmpd="sng">
            <a:solidFill>
              <a:schemeClr val="accent6">
                <a:lumMod val="75000"/>
              </a:schemeClr>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5602079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73100" y="508000"/>
            <a:ext cx="7899400" cy="5386089"/>
          </a:xfrm>
          <a:prstGeom prst="rect">
            <a:avLst/>
          </a:prstGeom>
        </p:spPr>
        <p:txBody>
          <a:bodyPr wrap="square">
            <a:spAutoFit/>
          </a:bodyPr>
          <a:lstStyle/>
          <a:p>
            <a:pPr algn="ctr"/>
            <a:r>
              <a:rPr lang="en-GB" sz="3200" b="1" dirty="0" smtClean="0">
                <a:solidFill>
                  <a:schemeClr val="tx2">
                    <a:lumMod val="75000"/>
                  </a:schemeClr>
                </a:solidFill>
              </a:rPr>
              <a:t>Continuing birth family influence</a:t>
            </a:r>
          </a:p>
          <a:p>
            <a:endParaRPr lang="en-GB" sz="2400" i="1" dirty="0" smtClean="0"/>
          </a:p>
          <a:p>
            <a:r>
              <a:rPr lang="en-GB" sz="2400" i="1" dirty="0" smtClean="0"/>
              <a:t>I </a:t>
            </a:r>
            <a:r>
              <a:rPr lang="en-GB" sz="2400" i="1" dirty="0"/>
              <a:t>remember the night before my English GCSE exam, she phoned me up, like, with suicide voicemails and everything, so it just made me lose a lot of focus, so I stopped having contact with her...like, I couldn’t go upstairs and revise English or anything, or do an essay, because I’d get worried that she would be...my mind would be on her and what she would be doing, like if she was going to threaten the people that I lived with, or me, or anything like that. So it made me lose a lot of focus and stuff, and got me quite anxious…so I couldn’t focus on anything else that I wanted to focus on. My mind was set somewhere else, so I wouldn’t have been able to focus very well. </a:t>
            </a:r>
          </a:p>
        </p:txBody>
      </p:sp>
    </p:spTree>
    <p:extLst>
      <p:ext uri="{BB962C8B-B14F-4D97-AF65-F5344CB8AC3E}">
        <p14:creationId xmlns:p14="http://schemas.microsoft.com/office/powerpoint/2010/main" val="12257405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44795" y="666051"/>
            <a:ext cx="7093715" cy="5365571"/>
          </a:xfrm>
          <a:prstGeom prst="rect">
            <a:avLst/>
          </a:prstGeom>
        </p:spPr>
        <p:txBody>
          <a:bodyPr wrap="square">
            <a:spAutoFit/>
          </a:bodyPr>
          <a:lstStyle/>
          <a:p>
            <a:pPr algn="ctr"/>
            <a:endParaRPr lang="en-US" sz="3600" b="1" baseline="30000" dirty="0" smtClean="0">
              <a:solidFill>
                <a:schemeClr val="tx2">
                  <a:lumMod val="75000"/>
                </a:schemeClr>
              </a:solidFill>
            </a:endParaRPr>
          </a:p>
          <a:p>
            <a:pPr algn="ctr"/>
            <a:r>
              <a:rPr lang="en-US" sz="3600" b="1" baseline="30000" dirty="0" smtClean="0">
                <a:solidFill>
                  <a:schemeClr val="tx2">
                    <a:lumMod val="75000"/>
                  </a:schemeClr>
                </a:solidFill>
              </a:rPr>
              <a:t>Identity in school</a:t>
            </a:r>
            <a:endParaRPr lang="en-US" sz="3600" b="1" i="1" baseline="30000" dirty="0" smtClean="0">
              <a:solidFill>
                <a:schemeClr val="tx2">
                  <a:lumMod val="75000"/>
                </a:schemeClr>
              </a:solidFill>
            </a:endParaRPr>
          </a:p>
          <a:p>
            <a:endParaRPr lang="en-US" sz="3600" i="1" baseline="30000" dirty="0" smtClean="0"/>
          </a:p>
          <a:p>
            <a:r>
              <a:rPr lang="en-US" sz="3200" i="1" baseline="30000" dirty="0" smtClean="0"/>
              <a:t>Like </a:t>
            </a:r>
            <a:r>
              <a:rPr lang="en-US" sz="3200" i="1" baseline="30000" dirty="0"/>
              <a:t>I said, no one barely, at school knows I’m in care, so they would never, ever, ever... I think, if they knew, it would be harder for me to just act like I weren’t. Like, it would be harder for me to focus on my education and stuff, because I’d constantly be thinking, ‘Oh...’ Like, you’d conform, I think. I think if people knew, like, what you were like as being a foster kid, and what everyone else is like as a foster kid, you’d conform, not even </a:t>
            </a:r>
            <a:r>
              <a:rPr lang="en-US" sz="3200" i="1" baseline="30000" dirty="0" err="1"/>
              <a:t>realising</a:t>
            </a:r>
            <a:r>
              <a:rPr lang="en-US" sz="3200" i="1" baseline="30000" dirty="0"/>
              <a:t> you were. But, I think where no one really knows, I actually see myself as not in care. Do you know what I mean? I actually see myself as normal, as the </a:t>
            </a:r>
            <a:r>
              <a:rPr lang="en-US" sz="3200" i="1" baseline="30000" dirty="0" smtClean="0"/>
              <a:t>rest of my friends are, with parents, and stuff like that.</a:t>
            </a:r>
            <a:r>
              <a:rPr lang="en-US" sz="3200" baseline="30000" dirty="0" smtClean="0"/>
              <a:t> </a:t>
            </a:r>
          </a:p>
          <a:p>
            <a:r>
              <a:rPr lang="en-US" sz="3600" baseline="30000" dirty="0" smtClean="0"/>
              <a:t> </a:t>
            </a:r>
            <a:endParaRPr lang="en-US" sz="3600" dirty="0"/>
          </a:p>
        </p:txBody>
      </p:sp>
    </p:spTree>
    <p:extLst>
      <p:ext uri="{BB962C8B-B14F-4D97-AF65-F5344CB8AC3E}">
        <p14:creationId xmlns:p14="http://schemas.microsoft.com/office/powerpoint/2010/main" val="4388824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Title 1"/>
          <p:cNvSpPr>
            <a:spLocks noGrp="1"/>
          </p:cNvSpPr>
          <p:nvPr>
            <p:ph type="title"/>
          </p:nvPr>
        </p:nvSpPr>
        <p:spPr>
          <a:xfrm>
            <a:off x="457200" y="139722"/>
            <a:ext cx="8229600" cy="952500"/>
          </a:xfrm>
        </p:spPr>
        <p:txBody>
          <a:bodyPr>
            <a:noAutofit/>
          </a:bodyPr>
          <a:lstStyle/>
          <a:p>
            <a:r>
              <a:rPr lang="en-GB" sz="3200" b="1" dirty="0" smtClean="0">
                <a:solidFill>
                  <a:srgbClr val="17375E"/>
                </a:solidFill>
              </a:rPr>
              <a:t>Implications</a:t>
            </a:r>
            <a:endParaRPr lang="en-US" sz="3200" b="1" dirty="0">
              <a:solidFill>
                <a:srgbClr val="17375E"/>
              </a:solidFill>
              <a:latin typeface="Calibri" charset="0"/>
              <a:cs typeface="Arial" charset="0"/>
            </a:endParaRPr>
          </a:p>
        </p:txBody>
      </p:sp>
      <p:sp>
        <p:nvSpPr>
          <p:cNvPr id="3" name="Content Placeholder 2"/>
          <p:cNvSpPr>
            <a:spLocks noGrp="1"/>
          </p:cNvSpPr>
          <p:nvPr>
            <p:ph idx="1"/>
          </p:nvPr>
        </p:nvSpPr>
        <p:spPr>
          <a:xfrm>
            <a:off x="457200" y="1092222"/>
            <a:ext cx="8229600" cy="5545716"/>
          </a:xfrm>
        </p:spPr>
        <p:txBody>
          <a:bodyPr>
            <a:normAutofit lnSpcReduction="10000"/>
          </a:bodyPr>
          <a:lstStyle/>
          <a:p>
            <a:pPr marL="514350" indent="-457200">
              <a:lnSpc>
                <a:spcPct val="110000"/>
              </a:lnSpc>
              <a:spcAft>
                <a:spcPts val="600"/>
              </a:spcAft>
            </a:pPr>
            <a:r>
              <a:rPr lang="en-US" sz="2400" dirty="0"/>
              <a:t>Greater focus on </a:t>
            </a:r>
            <a:r>
              <a:rPr lang="en-US" sz="2400" i="1" dirty="0">
                <a:solidFill>
                  <a:srgbClr val="000000"/>
                </a:solidFill>
              </a:rPr>
              <a:t>progress</a:t>
            </a:r>
            <a:r>
              <a:rPr lang="en-US" sz="2400" dirty="0">
                <a:solidFill>
                  <a:srgbClr val="FFC000"/>
                </a:solidFill>
              </a:rPr>
              <a:t> </a:t>
            </a:r>
            <a:r>
              <a:rPr lang="en-US" sz="2400" dirty="0" smtClean="0"/>
              <a:t>needed</a:t>
            </a:r>
            <a:endParaRPr lang="en-US" sz="2400" dirty="0"/>
          </a:p>
          <a:p>
            <a:pPr marL="514350" indent="-457200">
              <a:lnSpc>
                <a:spcPct val="110000"/>
              </a:lnSpc>
              <a:spcAft>
                <a:spcPts val="600"/>
              </a:spcAft>
            </a:pPr>
            <a:r>
              <a:rPr lang="en-US" sz="2400" dirty="0" smtClean="0"/>
              <a:t>Are young people ‘in need’ a </a:t>
            </a:r>
            <a:r>
              <a:rPr lang="en-US" sz="2400" dirty="0"/>
              <a:t>more helpful comparison for </a:t>
            </a:r>
            <a:r>
              <a:rPr lang="en-US" sz="2400" dirty="0" smtClean="0"/>
              <a:t>those in care </a:t>
            </a:r>
            <a:r>
              <a:rPr lang="en-US" sz="2400" dirty="0"/>
              <a:t>than </a:t>
            </a:r>
            <a:r>
              <a:rPr lang="en-US" sz="2400" dirty="0" smtClean="0"/>
              <a:t>the whole </a:t>
            </a:r>
            <a:r>
              <a:rPr lang="en-US" sz="2400" dirty="0"/>
              <a:t>school </a:t>
            </a:r>
            <a:r>
              <a:rPr lang="en-US" sz="2400" dirty="0" smtClean="0"/>
              <a:t>population (but need to remain aspirational) – see </a:t>
            </a:r>
            <a:r>
              <a:rPr lang="en-US" sz="2400" dirty="0" err="1" smtClean="0"/>
              <a:t>DfE</a:t>
            </a:r>
            <a:r>
              <a:rPr lang="en-US" sz="2400" dirty="0" smtClean="0"/>
              <a:t> Statistical First Release March 2016</a:t>
            </a:r>
          </a:p>
          <a:p>
            <a:pPr marL="514350" indent="-457200">
              <a:lnSpc>
                <a:spcPct val="110000"/>
              </a:lnSpc>
              <a:spcAft>
                <a:spcPts val="600"/>
              </a:spcAft>
            </a:pPr>
            <a:r>
              <a:rPr lang="en-US" sz="2400" dirty="0" smtClean="0"/>
              <a:t>When placement moves are essential, school moves should be avoided especially in the final years of schooling</a:t>
            </a:r>
          </a:p>
          <a:p>
            <a:pPr marL="514350" indent="-457200">
              <a:lnSpc>
                <a:spcPct val="110000"/>
              </a:lnSpc>
              <a:spcAft>
                <a:spcPts val="600"/>
              </a:spcAft>
            </a:pPr>
            <a:r>
              <a:rPr lang="en-US" sz="2400" dirty="0"/>
              <a:t>School choice not a matter of ‘</a:t>
            </a:r>
            <a:r>
              <a:rPr lang="en-US" sz="2400" dirty="0" smtClean="0"/>
              <a:t>academic’ </a:t>
            </a:r>
            <a:r>
              <a:rPr lang="en-US" sz="2400" dirty="0"/>
              <a:t>OR </a:t>
            </a:r>
            <a:r>
              <a:rPr lang="en-US" sz="2400" dirty="0" smtClean="0"/>
              <a:t>‘nurturing</a:t>
            </a:r>
            <a:r>
              <a:rPr lang="en-US" sz="2400" dirty="0"/>
              <a:t>’</a:t>
            </a:r>
          </a:p>
          <a:p>
            <a:pPr marL="514350" indent="-457200">
              <a:lnSpc>
                <a:spcPct val="110000"/>
              </a:lnSpc>
              <a:spcAft>
                <a:spcPts val="600"/>
              </a:spcAft>
            </a:pPr>
            <a:r>
              <a:rPr lang="en-US" sz="2400" dirty="0" smtClean="0"/>
              <a:t>Importance of involving young person in decisions</a:t>
            </a:r>
          </a:p>
          <a:p>
            <a:pPr marL="514350" indent="-457200">
              <a:lnSpc>
                <a:spcPct val="110000"/>
              </a:lnSpc>
              <a:spcAft>
                <a:spcPts val="600"/>
              </a:spcAft>
            </a:pPr>
            <a:r>
              <a:rPr lang="en-US" sz="2400" dirty="0" smtClean="0"/>
              <a:t>Teacher development in social, emotional and mental health issues; social worker development in education system</a:t>
            </a:r>
          </a:p>
          <a:p>
            <a:pPr marL="514350" indent="-457200">
              <a:lnSpc>
                <a:spcPct val="110000"/>
              </a:lnSpc>
              <a:spcAft>
                <a:spcPts val="600"/>
              </a:spcAft>
            </a:pPr>
            <a:r>
              <a:rPr lang="en-US" sz="2400" dirty="0" smtClean="0"/>
              <a:t>Schools reaching out to foster </a:t>
            </a:r>
            <a:r>
              <a:rPr lang="en-US" sz="2400" dirty="0" err="1" smtClean="0"/>
              <a:t>carers</a:t>
            </a:r>
            <a:endParaRPr lang="en-US" sz="2400" dirty="0" smtClean="0"/>
          </a:p>
          <a:p>
            <a:pPr marL="514350" indent="-457200">
              <a:lnSpc>
                <a:spcPct val="110000"/>
              </a:lnSpc>
              <a:spcAft>
                <a:spcPts val="600"/>
              </a:spcAft>
            </a:pPr>
            <a:endParaRPr lang="en-US" sz="2400" dirty="0"/>
          </a:p>
          <a:p>
            <a:pPr marL="0" indent="0" eaLnBrk="1" hangingPunct="1">
              <a:buFont typeface="Arial" charset="0"/>
              <a:buNone/>
              <a:defRPr/>
            </a:pPr>
            <a:endParaRPr lang="en-US" sz="2400" dirty="0">
              <a:cs typeface="Arial"/>
            </a:endParaRPr>
          </a:p>
        </p:txBody>
      </p:sp>
      <p:cxnSp>
        <p:nvCxnSpPr>
          <p:cNvPr id="6" name="Straight Connector 5"/>
          <p:cNvCxnSpPr/>
          <p:nvPr/>
        </p:nvCxnSpPr>
        <p:spPr>
          <a:xfrm flipV="1">
            <a:off x="215900" y="1196975"/>
            <a:ext cx="8712200" cy="30163"/>
          </a:xfrm>
          <a:prstGeom prst="line">
            <a:avLst/>
          </a:prstGeom>
          <a:ln w="38100" cmpd="sng">
            <a:solidFill>
              <a:schemeClr val="accent6">
                <a:lumMod val="75000"/>
              </a:schemeClr>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0336783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68508" cy="1260142"/>
          </a:xfrm>
        </p:spPr>
        <p:txBody>
          <a:bodyPr>
            <a:noAutofit/>
          </a:bodyPr>
          <a:lstStyle/>
          <a:p>
            <a:r>
              <a:rPr lang="en-GB" sz="3200" b="1" dirty="0">
                <a:solidFill>
                  <a:srgbClr val="17375E"/>
                </a:solidFill>
              </a:rPr>
              <a:t>‘London Fostering Achievement</a:t>
            </a:r>
            <a:r>
              <a:rPr lang="en-GB" sz="3200" b="1" dirty="0" smtClean="0">
                <a:solidFill>
                  <a:srgbClr val="17375E"/>
                </a:solidFill>
              </a:rPr>
              <a:t>’ - programme to raise standards of children in care across London</a:t>
            </a:r>
            <a:endParaRPr lang="en-US" sz="3200" b="1" dirty="0">
              <a:solidFill>
                <a:srgbClr val="17375E"/>
              </a:solidFill>
            </a:endParaRPr>
          </a:p>
        </p:txBody>
      </p:sp>
      <p:sp>
        <p:nvSpPr>
          <p:cNvPr id="3" name="Content Placeholder 2"/>
          <p:cNvSpPr>
            <a:spLocks noGrp="1"/>
          </p:cNvSpPr>
          <p:nvPr>
            <p:ph idx="1"/>
          </p:nvPr>
        </p:nvSpPr>
        <p:spPr>
          <a:xfrm>
            <a:off x="457200" y="1534780"/>
            <a:ext cx="8229600" cy="4868959"/>
          </a:xfrm>
        </p:spPr>
        <p:txBody>
          <a:bodyPr>
            <a:normAutofit fontScale="77500" lnSpcReduction="20000"/>
          </a:bodyPr>
          <a:lstStyle/>
          <a:p>
            <a:pPr marL="0" indent="0">
              <a:buNone/>
            </a:pPr>
            <a:endParaRPr lang="en-GB" dirty="0" smtClean="0"/>
          </a:p>
          <a:p>
            <a:pPr marL="0" indent="0">
              <a:buNone/>
            </a:pPr>
            <a:r>
              <a:rPr lang="en-GB" dirty="0" smtClean="0"/>
              <a:t>Four </a:t>
            </a:r>
            <a:r>
              <a:rPr lang="en-GB" dirty="0"/>
              <a:t>components:</a:t>
            </a:r>
          </a:p>
          <a:p>
            <a:pPr lvl="0"/>
            <a:r>
              <a:rPr lang="en-GB" b="1" dirty="0"/>
              <a:t>Generic Foster Carer Training</a:t>
            </a:r>
            <a:r>
              <a:rPr lang="en-GB" dirty="0"/>
              <a:t>: Nov 2014 - March 2015 a one-day session - 1265 foster carers, social workers, teachers, </a:t>
            </a:r>
            <a:r>
              <a:rPr lang="en-GB" dirty="0" smtClean="0"/>
              <a:t>etc. attended working </a:t>
            </a:r>
            <a:r>
              <a:rPr lang="en-GB" dirty="0"/>
              <a:t>across London. </a:t>
            </a:r>
          </a:p>
          <a:p>
            <a:pPr lvl="0"/>
            <a:r>
              <a:rPr lang="en-GB" b="1" dirty="0" err="1"/>
              <a:t>Masterclasses</a:t>
            </a:r>
            <a:r>
              <a:rPr lang="en-GB" dirty="0"/>
              <a:t>: Over 400 people attended </a:t>
            </a:r>
            <a:r>
              <a:rPr lang="en-GB" dirty="0" smtClean="0"/>
              <a:t>one of four </a:t>
            </a:r>
            <a:r>
              <a:rPr lang="en-GB" dirty="0"/>
              <a:t>half-day training exploring one area e.g. attachment, in more depth. </a:t>
            </a:r>
          </a:p>
          <a:p>
            <a:pPr lvl="0"/>
            <a:r>
              <a:rPr lang="en-GB" b="1" dirty="0"/>
              <a:t>Direct work with schools</a:t>
            </a:r>
            <a:r>
              <a:rPr lang="en-GB" dirty="0"/>
              <a:t>: Children in care in 25 schools were targeted for raising achievement. Schools supported by coach for one year. </a:t>
            </a:r>
          </a:p>
          <a:p>
            <a:pPr lvl="0"/>
            <a:r>
              <a:rPr lang="en-GB" b="1" dirty="0"/>
              <a:t>Education Champions</a:t>
            </a:r>
            <a:r>
              <a:rPr lang="en-GB" dirty="0"/>
              <a:t>: Ten experienced foster carers employed part-time to work with foster carers on supporting educational needs. </a:t>
            </a:r>
          </a:p>
        </p:txBody>
      </p:sp>
    </p:spTree>
    <p:extLst>
      <p:ext uri="{BB962C8B-B14F-4D97-AF65-F5344CB8AC3E}">
        <p14:creationId xmlns:p14="http://schemas.microsoft.com/office/powerpoint/2010/main" val="3656837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95362"/>
          </a:xfrm>
        </p:spPr>
        <p:txBody>
          <a:bodyPr>
            <a:noAutofit/>
          </a:bodyPr>
          <a:lstStyle/>
          <a:p>
            <a:r>
              <a:rPr lang="en-US" sz="3200" b="1" dirty="0" smtClean="0">
                <a:solidFill>
                  <a:srgbClr val="17375E"/>
                </a:solidFill>
              </a:rPr>
              <a:t>Outcomes of London Fostering Achievement </a:t>
            </a:r>
            <a:r>
              <a:rPr lang="en-US" sz="3200" b="1" dirty="0" err="1" smtClean="0">
                <a:solidFill>
                  <a:srgbClr val="17375E"/>
                </a:solidFill>
              </a:rPr>
              <a:t>Programme</a:t>
            </a:r>
            <a:endParaRPr lang="en-US" sz="3200" dirty="0"/>
          </a:p>
        </p:txBody>
      </p:sp>
      <p:sp>
        <p:nvSpPr>
          <p:cNvPr id="3" name="Content Placeholder 2"/>
          <p:cNvSpPr>
            <a:spLocks noGrp="1"/>
          </p:cNvSpPr>
          <p:nvPr>
            <p:ph idx="1"/>
          </p:nvPr>
        </p:nvSpPr>
        <p:spPr>
          <a:xfrm>
            <a:off x="457200" y="1270000"/>
            <a:ext cx="8229600" cy="5232400"/>
          </a:xfrm>
        </p:spPr>
        <p:txBody>
          <a:bodyPr>
            <a:normAutofit lnSpcReduction="10000"/>
          </a:bodyPr>
          <a:lstStyle/>
          <a:p>
            <a:pPr lvl="0"/>
            <a:r>
              <a:rPr lang="en-GB" sz="2800" dirty="0"/>
              <a:t>G</a:t>
            </a:r>
            <a:r>
              <a:rPr lang="en-GB" sz="2800" dirty="0" smtClean="0"/>
              <a:t>eneric </a:t>
            </a:r>
            <a:r>
              <a:rPr lang="en-GB" sz="2800" dirty="0"/>
              <a:t>training well received - mix of people (e.g. foster carers, teachers, social workers) enabled them to better understand each other’s roles. </a:t>
            </a:r>
          </a:p>
          <a:p>
            <a:pPr lvl="0"/>
            <a:r>
              <a:rPr lang="en-GB" sz="2800" dirty="0"/>
              <a:t>Some carers challenged the </a:t>
            </a:r>
            <a:r>
              <a:rPr lang="en-GB" sz="2800" dirty="0" smtClean="0"/>
              <a:t>schools’ allocation </a:t>
            </a:r>
            <a:r>
              <a:rPr lang="en-GB" sz="2800" dirty="0"/>
              <a:t>of ‘Pupil Premium Plus’ as a direct impact of the Programme.</a:t>
            </a:r>
          </a:p>
          <a:p>
            <a:pPr lvl="0"/>
            <a:r>
              <a:rPr lang="en-GB" sz="2800" dirty="0"/>
              <a:t>The impact of the direct work with schools was limited. Attainment of 45 pupils showed no greater progress than those in other schools. </a:t>
            </a:r>
          </a:p>
          <a:p>
            <a:pPr lvl="0"/>
            <a:r>
              <a:rPr lang="en-GB" sz="2800" dirty="0"/>
              <a:t>The Education Champions had most impact providing foster carers with information, direct support and increased confidence. </a:t>
            </a:r>
          </a:p>
          <a:p>
            <a:endParaRPr lang="en-GB" sz="2800" dirty="0" smtClean="0"/>
          </a:p>
          <a:p>
            <a:endParaRPr lang="en-GB" sz="2800" dirty="0" smtClean="0"/>
          </a:p>
          <a:p>
            <a:endParaRPr lang="en-GB" dirty="0"/>
          </a:p>
          <a:p>
            <a:endParaRPr lang="en-US" dirty="0" smtClean="0"/>
          </a:p>
          <a:p>
            <a:endParaRPr lang="en-US" dirty="0"/>
          </a:p>
        </p:txBody>
      </p:sp>
    </p:spTree>
    <p:extLst>
      <p:ext uri="{BB962C8B-B14F-4D97-AF65-F5344CB8AC3E}">
        <p14:creationId xmlns:p14="http://schemas.microsoft.com/office/powerpoint/2010/main" val="20968957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tx2">
                    <a:lumMod val="75000"/>
                  </a:schemeClr>
                </a:solidFill>
              </a:rPr>
              <a:t>There must be a better way….</a:t>
            </a:r>
            <a:endParaRPr lang="en-US" sz="3200" b="1" dirty="0">
              <a:solidFill>
                <a:schemeClr val="tx2">
                  <a:lumMod val="75000"/>
                </a:schemeClr>
              </a:solidFill>
            </a:endParaRPr>
          </a:p>
        </p:txBody>
      </p:sp>
      <p:sp>
        <p:nvSpPr>
          <p:cNvPr id="3" name="Content Placeholder 2"/>
          <p:cNvSpPr>
            <a:spLocks noGrp="1"/>
          </p:cNvSpPr>
          <p:nvPr>
            <p:ph idx="1"/>
          </p:nvPr>
        </p:nvSpPr>
        <p:spPr>
          <a:xfrm>
            <a:off x="457200" y="1417638"/>
            <a:ext cx="8229600" cy="4708525"/>
          </a:xfrm>
        </p:spPr>
        <p:txBody>
          <a:bodyPr>
            <a:normAutofit lnSpcReduction="10000"/>
          </a:bodyPr>
          <a:lstStyle/>
          <a:p>
            <a:pPr marL="0" indent="0">
              <a:buNone/>
            </a:pPr>
            <a:r>
              <a:rPr lang="en-GB" sz="2400" i="1" dirty="0"/>
              <a:t>…being in care and having problems got in the way [of my education] because every single time I moved a placement it was during a school day… slap bang like 12:00 for example I will be in </a:t>
            </a:r>
            <a:r>
              <a:rPr lang="en-GB" sz="2400" i="1" dirty="0" smtClean="0"/>
              <a:t>English, </a:t>
            </a:r>
            <a:r>
              <a:rPr lang="en-GB" sz="2400" i="1" dirty="0"/>
              <a:t>I am getting called out of the lesson, my social worker will suddenly be outside, I will be like ‘What is going on?’  She is like ‘Oh you can’t stay in your placement anymore’…Everyone else is in their English class like ‘Oh what is going on with [name]…I am there telling them to F off, you know, just trying to focus?  Hearing bad news, trying not to cry, because there is like a window through the door and they will see me crying… Every single time I move to a placement it just disrupted my school life</a:t>
            </a:r>
            <a:r>
              <a:rPr lang="en-GB" sz="2400" i="1" dirty="0" smtClean="0"/>
              <a:t>.</a:t>
            </a:r>
          </a:p>
          <a:p>
            <a:pPr marL="0" indent="0">
              <a:buNone/>
            </a:pPr>
            <a:endParaRPr lang="en-GB" sz="2400" i="1" dirty="0"/>
          </a:p>
          <a:p>
            <a:pPr marL="0" indent="0">
              <a:buNone/>
            </a:pPr>
            <a:r>
              <a:rPr lang="en-GB" sz="2400" i="1" dirty="0" smtClean="0"/>
              <a:t> </a:t>
            </a:r>
            <a:r>
              <a:rPr lang="en-GB" sz="2400" dirty="0"/>
              <a:t>(YP, </a:t>
            </a:r>
            <a:r>
              <a:rPr lang="en-GB" sz="2400" dirty="0" smtClean="0"/>
              <a:t>aged 17, GLA London Fostering Achievement Evaluation)</a:t>
            </a:r>
            <a:endParaRPr lang="en-GB" sz="2400" dirty="0"/>
          </a:p>
          <a:p>
            <a:endParaRPr lang="en-US" sz="2400" dirty="0"/>
          </a:p>
        </p:txBody>
      </p:sp>
    </p:spTree>
    <p:extLst>
      <p:ext uri="{BB962C8B-B14F-4D97-AF65-F5344CB8AC3E}">
        <p14:creationId xmlns:p14="http://schemas.microsoft.com/office/powerpoint/2010/main" val="16426075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01473"/>
          </a:xfrm>
        </p:spPr>
        <p:txBody>
          <a:bodyPr>
            <a:normAutofit/>
          </a:bodyPr>
          <a:lstStyle/>
          <a:p>
            <a:r>
              <a:rPr lang="en-US" sz="3600" b="1" dirty="0" smtClean="0">
                <a:solidFill>
                  <a:schemeClr val="tx2">
                    <a:lumMod val="75000"/>
                  </a:schemeClr>
                </a:solidFill>
              </a:rPr>
              <a:t>Impact of the research</a:t>
            </a:r>
            <a:endParaRPr lang="en-US" sz="3600" b="1" dirty="0">
              <a:solidFill>
                <a:schemeClr val="tx2">
                  <a:lumMod val="75000"/>
                </a:schemeClr>
              </a:solidFill>
            </a:endParaRPr>
          </a:p>
        </p:txBody>
      </p:sp>
      <p:sp>
        <p:nvSpPr>
          <p:cNvPr id="3" name="Content Placeholder 2"/>
          <p:cNvSpPr>
            <a:spLocks noGrp="1"/>
          </p:cNvSpPr>
          <p:nvPr>
            <p:ph idx="1"/>
          </p:nvPr>
        </p:nvSpPr>
        <p:spPr>
          <a:xfrm>
            <a:off x="457200" y="1076112"/>
            <a:ext cx="8229600" cy="5642188"/>
          </a:xfrm>
        </p:spPr>
        <p:txBody>
          <a:bodyPr>
            <a:noAutofit/>
          </a:bodyPr>
          <a:lstStyle/>
          <a:p>
            <a:pPr>
              <a:lnSpc>
                <a:spcPts val="2080"/>
              </a:lnSpc>
              <a:spcAft>
                <a:spcPts val="1200"/>
              </a:spcAft>
            </a:pPr>
            <a:r>
              <a:rPr lang="en-US" sz="2400" dirty="0" smtClean="0"/>
              <a:t>Government statistics now compares educational outcomes of children in care to children ‘in need’ and the general population.</a:t>
            </a:r>
          </a:p>
          <a:p>
            <a:pPr>
              <a:lnSpc>
                <a:spcPts val="2080"/>
              </a:lnSpc>
              <a:spcAft>
                <a:spcPts val="1200"/>
              </a:spcAft>
            </a:pPr>
            <a:r>
              <a:rPr lang="en-US" sz="2400" dirty="0" smtClean="0"/>
              <a:t>ADCS/NAVSH – new monitoring system</a:t>
            </a:r>
          </a:p>
          <a:p>
            <a:pPr>
              <a:lnSpc>
                <a:spcPts val="2080"/>
              </a:lnSpc>
              <a:spcAft>
                <a:spcPts val="1200"/>
              </a:spcAft>
            </a:pPr>
            <a:r>
              <a:rPr lang="en-US" sz="2400" dirty="0" smtClean="0"/>
              <a:t>‘Virtual School Heads’ (responsible for education of out-of-home children):</a:t>
            </a:r>
          </a:p>
          <a:p>
            <a:pPr>
              <a:lnSpc>
                <a:spcPts val="2080"/>
              </a:lnSpc>
              <a:spcAft>
                <a:spcPts val="1200"/>
              </a:spcAft>
              <a:buFont typeface="Wingdings" charset="2"/>
              <a:buChar char="Ø"/>
            </a:pPr>
            <a:r>
              <a:rPr lang="en-US" sz="2400" dirty="0" smtClean="0"/>
              <a:t>stopping children moving school in last two years;</a:t>
            </a:r>
          </a:p>
          <a:p>
            <a:pPr>
              <a:lnSpc>
                <a:spcPts val="2080"/>
              </a:lnSpc>
              <a:spcAft>
                <a:spcPts val="1200"/>
              </a:spcAft>
              <a:buFont typeface="Wingdings" charset="2"/>
              <a:buChar char="Ø"/>
            </a:pPr>
            <a:r>
              <a:rPr lang="en-US" sz="2400" dirty="0"/>
              <a:t>e</a:t>
            </a:r>
            <a:r>
              <a:rPr lang="en-US" sz="2400" dirty="0" smtClean="0"/>
              <a:t>nsuring placed in higher performing, mainstream schools where possible;</a:t>
            </a:r>
          </a:p>
          <a:p>
            <a:pPr>
              <a:lnSpc>
                <a:spcPts val="2080"/>
              </a:lnSpc>
              <a:spcAft>
                <a:spcPts val="1200"/>
              </a:spcAft>
              <a:buFont typeface="Wingdings" charset="2"/>
              <a:buChar char="Ø"/>
            </a:pPr>
            <a:r>
              <a:rPr lang="en-US" sz="2400" dirty="0"/>
              <a:t>p</a:t>
            </a:r>
            <a:r>
              <a:rPr lang="en-US" sz="2400" dirty="0" smtClean="0"/>
              <a:t>roviding better support to those in residential care;</a:t>
            </a:r>
          </a:p>
          <a:p>
            <a:pPr>
              <a:lnSpc>
                <a:spcPts val="2080"/>
              </a:lnSpc>
              <a:spcAft>
                <a:spcPts val="1200"/>
              </a:spcAft>
              <a:buFont typeface="Wingdings" charset="2"/>
              <a:buChar char="Ø"/>
            </a:pPr>
            <a:r>
              <a:rPr lang="en-US" sz="2400" dirty="0" smtClean="0"/>
              <a:t>Extending ‘attachment awareness’ training for schools.</a:t>
            </a:r>
          </a:p>
          <a:p>
            <a:pPr>
              <a:lnSpc>
                <a:spcPts val="2080"/>
              </a:lnSpc>
              <a:spcAft>
                <a:spcPts val="1200"/>
              </a:spcAft>
            </a:pPr>
            <a:r>
              <a:rPr lang="en-US" sz="2400" dirty="0" smtClean="0"/>
              <a:t>Education Champions being introduced in other areas.</a:t>
            </a:r>
          </a:p>
          <a:p>
            <a:pPr>
              <a:lnSpc>
                <a:spcPts val="2080"/>
              </a:lnSpc>
              <a:spcAft>
                <a:spcPts val="1200"/>
              </a:spcAft>
            </a:pPr>
            <a:r>
              <a:rPr lang="en-US" sz="2400" dirty="0" smtClean="0"/>
              <a:t>‘</a:t>
            </a:r>
            <a:r>
              <a:rPr lang="en-US" sz="2400" dirty="0" err="1" smtClean="0"/>
              <a:t>Ofsted</a:t>
            </a:r>
            <a:r>
              <a:rPr lang="en-US" sz="2400" dirty="0" smtClean="0"/>
              <a:t>’ inspection teams crossing care/education and greater focus on progress.</a:t>
            </a:r>
            <a:endParaRPr lang="en-US" sz="2400" dirty="0"/>
          </a:p>
        </p:txBody>
      </p:sp>
    </p:spTree>
    <p:extLst>
      <p:ext uri="{BB962C8B-B14F-4D97-AF65-F5344CB8AC3E}">
        <p14:creationId xmlns:p14="http://schemas.microsoft.com/office/powerpoint/2010/main" val="7722715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274638"/>
            <a:ext cx="8229600" cy="783694"/>
          </a:xfrm>
        </p:spPr>
        <p:txBody>
          <a:bodyPr>
            <a:noAutofit/>
          </a:bodyPr>
          <a:lstStyle/>
          <a:p>
            <a:pPr>
              <a:lnSpc>
                <a:spcPct val="80000"/>
              </a:lnSpc>
            </a:pPr>
            <a:r>
              <a:rPr lang="en-US" sz="3200" b="1" dirty="0" smtClean="0">
                <a:solidFill>
                  <a:schemeClr val="tx2">
                    <a:lumMod val="75000"/>
                  </a:schemeClr>
                </a:solidFill>
              </a:rPr>
              <a:t>What can schools and do to improve outcomes?</a:t>
            </a:r>
            <a:endParaRPr lang="en-US" sz="3200" b="1" dirty="0">
              <a:solidFill>
                <a:schemeClr val="tx2">
                  <a:lumMod val="75000"/>
                </a:schemeClr>
              </a:solidFill>
            </a:endParaRPr>
          </a:p>
        </p:txBody>
      </p:sp>
      <p:sp>
        <p:nvSpPr>
          <p:cNvPr id="6" name="Content Placeholder 5"/>
          <p:cNvSpPr>
            <a:spLocks noGrp="1"/>
          </p:cNvSpPr>
          <p:nvPr>
            <p:ph idx="1"/>
          </p:nvPr>
        </p:nvSpPr>
        <p:spPr>
          <a:xfrm>
            <a:off x="457200" y="1058332"/>
            <a:ext cx="8229600" cy="5571067"/>
          </a:xfrm>
        </p:spPr>
        <p:txBody>
          <a:bodyPr>
            <a:normAutofit lnSpcReduction="10000"/>
          </a:bodyPr>
          <a:lstStyle/>
          <a:p>
            <a:endParaRPr lang="en-GB" sz="2400" dirty="0" smtClean="0"/>
          </a:p>
          <a:p>
            <a:pPr>
              <a:spcBef>
                <a:spcPts val="0"/>
              </a:spcBef>
              <a:spcAft>
                <a:spcPts val="600"/>
              </a:spcAft>
            </a:pPr>
            <a:r>
              <a:rPr lang="en-GB" sz="2400" dirty="0" smtClean="0"/>
              <a:t>School can provide stability, a safe place in a turbulent world, an opportunity to excel, and a route out of their difficulties into a more positive future; </a:t>
            </a:r>
          </a:p>
          <a:p>
            <a:pPr marL="0" indent="0">
              <a:spcBef>
                <a:spcPts val="0"/>
              </a:spcBef>
              <a:spcAft>
                <a:spcPts val="600"/>
              </a:spcAft>
              <a:buNone/>
            </a:pPr>
            <a:r>
              <a:rPr lang="en-US" sz="2400" dirty="0">
                <a:hlinkClick r:id="rId2"/>
              </a:rPr>
              <a:t>http:www.youtube.comwatchv=DNlZt_6zsEU&amp;feature=youtu.be</a:t>
            </a:r>
            <a:r>
              <a:rPr lang="en-US" sz="2400" dirty="0"/>
              <a:t> </a:t>
            </a:r>
            <a:endParaRPr lang="en-GB" sz="2400" dirty="0" smtClean="0"/>
          </a:p>
          <a:p>
            <a:pPr>
              <a:spcBef>
                <a:spcPts val="0"/>
              </a:spcBef>
              <a:spcAft>
                <a:spcPts val="600"/>
              </a:spcAft>
            </a:pPr>
            <a:r>
              <a:rPr lang="en-US" sz="2400" dirty="0"/>
              <a:t>S</a:t>
            </a:r>
            <a:r>
              <a:rPr lang="en-US" sz="2400" dirty="0" smtClean="0"/>
              <a:t>chool success can </a:t>
            </a:r>
            <a:r>
              <a:rPr lang="en-US" sz="2400" dirty="0"/>
              <a:t>affect placement stability &amp; vice versa (Sinclair et al, 2005)</a:t>
            </a:r>
            <a:r>
              <a:rPr lang="en-US" sz="2400" dirty="0" smtClean="0"/>
              <a:t>. Do </a:t>
            </a:r>
            <a:r>
              <a:rPr lang="en-US" sz="2400" dirty="0"/>
              <a:t>schools </a:t>
            </a:r>
            <a:r>
              <a:rPr lang="en-US" sz="2400" dirty="0" smtClean="0"/>
              <a:t>reach </a:t>
            </a:r>
            <a:r>
              <a:rPr lang="en-US" sz="2400" dirty="0"/>
              <a:t>out to foster </a:t>
            </a:r>
            <a:r>
              <a:rPr lang="en-US" sz="2400" dirty="0" err="1" smtClean="0"/>
              <a:t>carers</a:t>
            </a:r>
            <a:r>
              <a:rPr lang="en-US" sz="2400" dirty="0" smtClean="0"/>
              <a:t>/residential workers? 40% </a:t>
            </a:r>
            <a:r>
              <a:rPr lang="en-US" sz="2400" dirty="0" smtClean="0"/>
              <a:t>of foster </a:t>
            </a:r>
            <a:r>
              <a:rPr lang="en-US" sz="2400" dirty="0" err="1" smtClean="0"/>
              <a:t>carers</a:t>
            </a:r>
            <a:r>
              <a:rPr lang="en-US" sz="2400" dirty="0" smtClean="0"/>
              <a:t> do </a:t>
            </a:r>
            <a:r>
              <a:rPr lang="en-US" sz="2400" dirty="0" smtClean="0"/>
              <a:t>not attend parents’ evenings;</a:t>
            </a:r>
            <a:endParaRPr lang="en-GB" sz="2400" dirty="0" smtClean="0"/>
          </a:p>
          <a:p>
            <a:pPr>
              <a:spcBef>
                <a:spcPts val="0"/>
              </a:spcBef>
              <a:spcAft>
                <a:spcPts val="600"/>
              </a:spcAft>
            </a:pPr>
            <a:r>
              <a:rPr lang="en-GB" sz="2400" dirty="0" smtClean="0"/>
              <a:t>Positive </a:t>
            </a:r>
            <a:r>
              <a:rPr lang="en-GB" sz="2400" dirty="0"/>
              <a:t>aspects of ordinary care predisposes LAC to benefit from interventions targeted at improving mental </a:t>
            </a:r>
            <a:r>
              <a:rPr lang="en-GB" sz="2400" dirty="0" smtClean="0"/>
              <a:t>health;</a:t>
            </a:r>
          </a:p>
          <a:p>
            <a:pPr>
              <a:spcBef>
                <a:spcPts val="0"/>
              </a:spcBef>
              <a:spcAft>
                <a:spcPts val="600"/>
              </a:spcAft>
            </a:pPr>
            <a:r>
              <a:rPr lang="en-US" sz="2400" dirty="0"/>
              <a:t>High quality teaching benefits most pupils, those receiving PP(P) especially so. Every teacher has a responsibility </a:t>
            </a:r>
          </a:p>
          <a:p>
            <a:pPr marL="0" indent="0">
              <a:spcBef>
                <a:spcPts val="0"/>
              </a:spcBef>
              <a:spcAft>
                <a:spcPts val="600"/>
              </a:spcAft>
              <a:buNone/>
            </a:pPr>
            <a:r>
              <a:rPr lang="en-US" sz="2400" dirty="0">
                <a:hlinkClick r:id="rId3"/>
              </a:rPr>
              <a:t>http://educationendowmentfoundation.org.uk/toolkit/</a:t>
            </a:r>
            <a:endParaRPr lang="en-US" sz="2400" dirty="0"/>
          </a:p>
          <a:p>
            <a:pPr marL="0" indent="0">
              <a:buNone/>
            </a:pPr>
            <a:r>
              <a:rPr lang="en-GB" sz="2400" dirty="0" smtClean="0"/>
              <a:t> </a:t>
            </a:r>
            <a:endParaRPr lang="en-GB" sz="2400" dirty="0"/>
          </a:p>
          <a:p>
            <a:endParaRPr lang="en-US" sz="2400" dirty="0" smtClean="0"/>
          </a:p>
          <a:p>
            <a:endParaRPr lang="en-US" sz="2400" dirty="0" smtClean="0"/>
          </a:p>
          <a:p>
            <a:endParaRPr lang="en-US" sz="3100" dirty="0" smtClean="0"/>
          </a:p>
          <a:p>
            <a:pPr marL="0" indent="0">
              <a:buNone/>
            </a:pPr>
            <a:endParaRPr lang="en-US" sz="3100" dirty="0"/>
          </a:p>
          <a:p>
            <a:pPr marL="400050" lvl="1" indent="0">
              <a:buNone/>
            </a:pPr>
            <a:endParaRPr lang="en-GB" sz="2600" dirty="0"/>
          </a:p>
          <a:p>
            <a:endParaRPr lang="en-US" sz="2400" dirty="0"/>
          </a:p>
        </p:txBody>
      </p:sp>
    </p:spTree>
    <p:extLst>
      <p:ext uri="{BB962C8B-B14F-4D97-AF65-F5344CB8AC3E}">
        <p14:creationId xmlns:p14="http://schemas.microsoft.com/office/powerpoint/2010/main" val="32531605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28662"/>
          </a:xfrm>
        </p:spPr>
        <p:txBody>
          <a:bodyPr>
            <a:normAutofit/>
          </a:bodyPr>
          <a:lstStyle/>
          <a:p>
            <a:r>
              <a:rPr lang="en-US" sz="3600" b="1" dirty="0" smtClean="0">
                <a:solidFill>
                  <a:schemeClr val="tx2">
                    <a:lumMod val="75000"/>
                  </a:schemeClr>
                </a:solidFill>
              </a:rPr>
              <a:t>Further Research 1</a:t>
            </a:r>
            <a:endParaRPr lang="en-US" sz="3600" b="1" dirty="0">
              <a:solidFill>
                <a:schemeClr val="tx2">
                  <a:lumMod val="75000"/>
                </a:schemeClr>
              </a:solidFill>
            </a:endParaRPr>
          </a:p>
        </p:txBody>
      </p:sp>
      <p:sp>
        <p:nvSpPr>
          <p:cNvPr id="3" name="Content Placeholder 2"/>
          <p:cNvSpPr>
            <a:spLocks noGrp="1"/>
          </p:cNvSpPr>
          <p:nvPr>
            <p:ph idx="1"/>
          </p:nvPr>
        </p:nvSpPr>
        <p:spPr>
          <a:xfrm>
            <a:off x="457200" y="1117600"/>
            <a:ext cx="8229600" cy="5008563"/>
          </a:xfrm>
        </p:spPr>
        <p:txBody>
          <a:bodyPr>
            <a:normAutofit/>
          </a:bodyPr>
          <a:lstStyle/>
          <a:p>
            <a:r>
              <a:rPr lang="en-US" sz="2400" dirty="0" smtClean="0"/>
              <a:t>Nuffield Foundation Sept 2017 – April 2019</a:t>
            </a:r>
          </a:p>
          <a:p>
            <a:r>
              <a:rPr lang="en-GB" sz="2400" dirty="0" smtClean="0"/>
              <a:t>LAC </a:t>
            </a:r>
            <a:r>
              <a:rPr lang="en-GB" sz="2400" dirty="0"/>
              <a:t>and Children in Need (CIN; those receiving social work support while living at home</a:t>
            </a:r>
            <a:r>
              <a:rPr lang="en-GB" sz="2400" dirty="0" smtClean="0"/>
              <a:t>) </a:t>
            </a:r>
          </a:p>
          <a:p>
            <a:r>
              <a:rPr lang="en-GB" sz="2400" dirty="0" smtClean="0"/>
              <a:t>Prospective rather than retrospective - all </a:t>
            </a:r>
            <a:r>
              <a:rPr lang="en-GB" sz="2400" dirty="0"/>
              <a:t>children in England who </a:t>
            </a:r>
            <a:r>
              <a:rPr lang="en-GB" sz="2400" dirty="0" smtClean="0"/>
              <a:t>were KS1 </a:t>
            </a:r>
            <a:r>
              <a:rPr lang="en-GB" sz="2400" dirty="0"/>
              <a:t>in </a:t>
            </a:r>
            <a:r>
              <a:rPr lang="en-GB" sz="2400" dirty="0" smtClean="0"/>
              <a:t>2006-2007, track </a:t>
            </a:r>
            <a:r>
              <a:rPr lang="en-GB" sz="2400" dirty="0"/>
              <a:t>their care and </a:t>
            </a:r>
            <a:r>
              <a:rPr lang="en-GB" sz="2400" dirty="0" smtClean="0"/>
              <a:t>educational</a:t>
            </a:r>
          </a:p>
          <a:p>
            <a:r>
              <a:rPr lang="en-GB" sz="2400" dirty="0"/>
              <a:t>periods as CIN or CIC at any stage of their schooling</a:t>
            </a:r>
            <a:r>
              <a:rPr lang="en-US" sz="2400" dirty="0"/>
              <a:t> </a:t>
            </a:r>
            <a:r>
              <a:rPr lang="en-US" sz="2400" dirty="0" smtClean="0"/>
              <a:t>h</a:t>
            </a:r>
            <a:r>
              <a:rPr lang="en-GB" sz="2400" dirty="0" err="1" smtClean="0"/>
              <a:t>istories</a:t>
            </a:r>
            <a:r>
              <a:rPr lang="en-GB" sz="2400" dirty="0" smtClean="0"/>
              <a:t> </a:t>
            </a:r>
            <a:r>
              <a:rPr lang="en-GB" sz="2400" dirty="0"/>
              <a:t>through to GCSEs in 2016-2017 (KS4</a:t>
            </a:r>
            <a:r>
              <a:rPr lang="en-GB" sz="2400" dirty="0" smtClean="0"/>
              <a:t>) i.e. educational </a:t>
            </a:r>
            <a:r>
              <a:rPr lang="en-GB" sz="2400" dirty="0"/>
              <a:t>trajectories of </a:t>
            </a:r>
            <a:r>
              <a:rPr lang="en-GB" sz="2400" dirty="0" smtClean="0"/>
              <a:t>YP in </a:t>
            </a:r>
            <a:r>
              <a:rPr lang="en-GB" sz="2400" dirty="0"/>
              <a:t>distinct </a:t>
            </a:r>
            <a:r>
              <a:rPr lang="en-GB" sz="2400" dirty="0" smtClean="0"/>
              <a:t>groups - those </a:t>
            </a:r>
            <a:r>
              <a:rPr lang="en-GB" sz="2400" dirty="0"/>
              <a:t>whose early difficulties are successfully resolved, those who remain </a:t>
            </a:r>
            <a:r>
              <a:rPr lang="en-GB" sz="2400" dirty="0" smtClean="0"/>
              <a:t>‘</a:t>
            </a:r>
            <a:r>
              <a:rPr lang="en-GB" sz="2400" dirty="0"/>
              <a:t>edge of care’, and </a:t>
            </a:r>
            <a:r>
              <a:rPr lang="en-GB" sz="2400" dirty="0" smtClean="0"/>
              <a:t>those who go in and out of care</a:t>
            </a:r>
          </a:p>
          <a:p>
            <a:r>
              <a:rPr lang="en-GB" sz="2400" dirty="0"/>
              <a:t>Interviews will be conducted with </a:t>
            </a:r>
            <a:r>
              <a:rPr lang="en-GB" sz="2400" dirty="0" smtClean="0"/>
              <a:t>30 LAC </a:t>
            </a:r>
            <a:r>
              <a:rPr lang="en-GB" sz="2400" dirty="0"/>
              <a:t>and </a:t>
            </a:r>
            <a:r>
              <a:rPr lang="en-GB" sz="2400" dirty="0" smtClean="0"/>
              <a:t>30 </a:t>
            </a:r>
            <a:r>
              <a:rPr lang="en-GB" sz="2400" dirty="0"/>
              <a:t>CIN and their parents/carers, social workers and teachers, and </a:t>
            </a:r>
            <a:r>
              <a:rPr lang="en-GB" sz="2400" dirty="0" smtClean="0"/>
              <a:t>VSHs</a:t>
            </a:r>
            <a:endParaRPr lang="en-US" sz="2400" dirty="0"/>
          </a:p>
        </p:txBody>
      </p:sp>
    </p:spTree>
    <p:extLst>
      <p:ext uri="{BB962C8B-B14F-4D97-AF65-F5344CB8AC3E}">
        <p14:creationId xmlns:p14="http://schemas.microsoft.com/office/powerpoint/2010/main" val="18207154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52462"/>
          </a:xfrm>
        </p:spPr>
        <p:txBody>
          <a:bodyPr>
            <a:noAutofit/>
          </a:bodyPr>
          <a:lstStyle/>
          <a:p>
            <a:r>
              <a:rPr lang="en-US" sz="2800" dirty="0" smtClean="0">
                <a:solidFill>
                  <a:schemeClr val="tx2">
                    <a:lumMod val="75000"/>
                  </a:schemeClr>
                </a:solidFill>
              </a:rPr>
              <a:t/>
            </a:r>
            <a:br>
              <a:rPr lang="en-US" sz="2800" dirty="0" smtClean="0">
                <a:solidFill>
                  <a:schemeClr val="tx2">
                    <a:lumMod val="75000"/>
                  </a:schemeClr>
                </a:solidFill>
              </a:rPr>
            </a:br>
            <a:r>
              <a:rPr lang="en-US" sz="2800" b="1" dirty="0" smtClean="0">
                <a:solidFill>
                  <a:schemeClr val="tx2">
                    <a:lumMod val="75000"/>
                  </a:schemeClr>
                </a:solidFill>
              </a:rPr>
              <a:t>Further Research 2: </a:t>
            </a:r>
            <a:r>
              <a:rPr lang="en-US" sz="2800" b="1" dirty="0">
                <a:solidFill>
                  <a:schemeClr val="tx2">
                    <a:lumMod val="75000"/>
                  </a:schemeClr>
                </a:solidFill>
              </a:rPr>
              <a:t>Letterbox/Paired Reading RCT</a:t>
            </a:r>
            <a:br>
              <a:rPr lang="en-US" sz="2800" b="1" dirty="0">
                <a:solidFill>
                  <a:schemeClr val="tx2">
                    <a:lumMod val="75000"/>
                  </a:schemeClr>
                </a:solidFill>
              </a:rPr>
            </a:br>
            <a:endParaRPr lang="en-US" sz="2800" b="1" dirty="0">
              <a:solidFill>
                <a:schemeClr val="tx2">
                  <a:lumMod val="75000"/>
                </a:schemeClr>
              </a:solidFill>
            </a:endParaRPr>
          </a:p>
        </p:txBody>
      </p:sp>
      <p:sp>
        <p:nvSpPr>
          <p:cNvPr id="3" name="Content Placeholder 2"/>
          <p:cNvSpPr>
            <a:spLocks noGrp="1"/>
          </p:cNvSpPr>
          <p:nvPr>
            <p:ph idx="1"/>
          </p:nvPr>
        </p:nvSpPr>
        <p:spPr>
          <a:xfrm>
            <a:off x="457200" y="1016000"/>
            <a:ext cx="8229600" cy="5110163"/>
          </a:xfrm>
        </p:spPr>
        <p:txBody>
          <a:bodyPr>
            <a:normAutofit fontScale="77500" lnSpcReduction="20000"/>
          </a:bodyPr>
          <a:lstStyle/>
          <a:p>
            <a:pPr>
              <a:lnSpc>
                <a:spcPts val="2380"/>
              </a:lnSpc>
            </a:pPr>
            <a:r>
              <a:rPr lang="en-US" sz="2400" dirty="0" smtClean="0"/>
              <a:t>ESRC  Jan 2018 – June 2020</a:t>
            </a:r>
          </a:p>
          <a:p>
            <a:pPr>
              <a:lnSpc>
                <a:spcPts val="2380"/>
              </a:lnSpc>
            </a:pPr>
            <a:r>
              <a:rPr lang="en-US" sz="2400" dirty="0" smtClean="0"/>
              <a:t>Main RQ: </a:t>
            </a:r>
            <a:r>
              <a:rPr lang="en-US" sz="2400" dirty="0"/>
              <a:t> effectiveness of the two </a:t>
            </a:r>
            <a:r>
              <a:rPr lang="en-US" sz="2400" dirty="0" smtClean="0"/>
              <a:t>modes </a:t>
            </a:r>
            <a:r>
              <a:rPr lang="en-US" sz="2400" dirty="0"/>
              <a:t>of delivery in improving reading outcomes and attitudes </a:t>
            </a:r>
            <a:r>
              <a:rPr lang="en-US" sz="2400" dirty="0" smtClean="0"/>
              <a:t>towards reading </a:t>
            </a:r>
            <a:r>
              <a:rPr lang="en-US" sz="2400" dirty="0"/>
              <a:t>among </a:t>
            </a:r>
            <a:r>
              <a:rPr lang="en-US" sz="2400" dirty="0" smtClean="0"/>
              <a:t>fostered </a:t>
            </a:r>
            <a:r>
              <a:rPr lang="en-US" sz="2400" dirty="0"/>
              <a:t>children aged 7-9 years </a:t>
            </a:r>
            <a:r>
              <a:rPr lang="en-US" sz="2400" dirty="0" smtClean="0"/>
              <a:t>old in England and NI</a:t>
            </a:r>
            <a:endParaRPr lang="en-US" sz="2400" dirty="0"/>
          </a:p>
          <a:p>
            <a:pPr>
              <a:lnSpc>
                <a:spcPts val="2380"/>
              </a:lnSpc>
            </a:pPr>
            <a:r>
              <a:rPr lang="en-US" sz="2400" dirty="0" smtClean="0"/>
              <a:t>Letterbox - </a:t>
            </a:r>
            <a:r>
              <a:rPr lang="en-US" sz="2400" dirty="0"/>
              <a:t> </a:t>
            </a:r>
            <a:r>
              <a:rPr lang="en-US" sz="2400" dirty="0" smtClean="0"/>
              <a:t>run </a:t>
            </a:r>
            <a:r>
              <a:rPr lang="en-US" sz="2400" dirty="0"/>
              <a:t>by </a:t>
            </a:r>
            <a:r>
              <a:rPr lang="en-US" sz="2400" dirty="0" err="1" smtClean="0"/>
              <a:t>Booktrust</a:t>
            </a:r>
            <a:r>
              <a:rPr lang="en-US" sz="2400" dirty="0" smtClean="0"/>
              <a:t>, 6 </a:t>
            </a:r>
            <a:r>
              <a:rPr lang="en-US" sz="2400" dirty="0" err="1"/>
              <a:t>personalised</a:t>
            </a:r>
            <a:r>
              <a:rPr lang="en-US" sz="2400" dirty="0"/>
              <a:t> packs </a:t>
            </a:r>
            <a:r>
              <a:rPr lang="en-US" sz="2400" dirty="0" smtClean="0"/>
              <a:t>of books posted </a:t>
            </a:r>
            <a:r>
              <a:rPr lang="en-US" sz="2400" dirty="0"/>
              <a:t>to the children once a month from May to October</a:t>
            </a:r>
            <a:r>
              <a:rPr lang="en-US" sz="2400" dirty="0" smtClean="0"/>
              <a:t>. Pre/post reading scores positive, but RCT found no differences</a:t>
            </a:r>
            <a:endParaRPr lang="en-US" sz="2400" dirty="0"/>
          </a:p>
          <a:p>
            <a:pPr>
              <a:lnSpc>
                <a:spcPts val="2380"/>
              </a:lnSpc>
            </a:pPr>
            <a:r>
              <a:rPr lang="en-US" sz="2400" dirty="0" smtClean="0"/>
              <a:t>Paired reading – foster </a:t>
            </a:r>
            <a:r>
              <a:rPr lang="en-US" sz="2400" dirty="0" err="1" smtClean="0"/>
              <a:t>carer</a:t>
            </a:r>
            <a:r>
              <a:rPr lang="en-US" sz="2400" dirty="0" smtClean="0"/>
              <a:t> trained to undertake &gt; 3 x 20 min sessions/</a:t>
            </a:r>
            <a:r>
              <a:rPr lang="en-US" sz="2400" dirty="0" err="1" smtClean="0"/>
              <a:t>wk</a:t>
            </a:r>
            <a:r>
              <a:rPr lang="en-US" sz="2400" dirty="0" smtClean="0"/>
              <a:t> </a:t>
            </a:r>
            <a:r>
              <a:rPr lang="en-US" sz="2400" dirty="0"/>
              <a:t> </a:t>
            </a:r>
            <a:r>
              <a:rPr lang="en-US" sz="2400" dirty="0" smtClean="0"/>
              <a:t>effective </a:t>
            </a:r>
            <a:r>
              <a:rPr lang="en-US" sz="2400" dirty="0"/>
              <a:t>in accelerating </a:t>
            </a:r>
            <a:r>
              <a:rPr lang="en-US" sz="2400" dirty="0" smtClean="0"/>
              <a:t>learning but pre/post.</a:t>
            </a:r>
          </a:p>
          <a:p>
            <a:pPr marL="400050" lvl="1" indent="0">
              <a:lnSpc>
                <a:spcPts val="2380"/>
              </a:lnSpc>
              <a:buNone/>
            </a:pPr>
            <a:r>
              <a:rPr lang="en-US" sz="2000" dirty="0" smtClean="0"/>
              <a:t>Group 1 - Letterbox and reading manual</a:t>
            </a:r>
          </a:p>
          <a:p>
            <a:pPr marL="400050" lvl="1" indent="0">
              <a:lnSpc>
                <a:spcPts val="2380"/>
              </a:lnSpc>
              <a:buNone/>
            </a:pPr>
            <a:r>
              <a:rPr lang="en-US" sz="2000" dirty="0" smtClean="0"/>
              <a:t>Group 2 - Letterbox, manual and training in paired reading</a:t>
            </a:r>
          </a:p>
          <a:p>
            <a:pPr marL="400050" lvl="1" indent="0">
              <a:lnSpc>
                <a:spcPts val="2380"/>
              </a:lnSpc>
              <a:buNone/>
            </a:pPr>
            <a:r>
              <a:rPr lang="en-US" sz="2000" dirty="0" smtClean="0"/>
              <a:t>Group 3 – Control, nothing in </a:t>
            </a:r>
            <a:r>
              <a:rPr lang="en-US" sz="2000" dirty="0" err="1" smtClean="0"/>
              <a:t>Yr</a:t>
            </a:r>
            <a:r>
              <a:rPr lang="en-US" sz="2000" dirty="0" smtClean="0"/>
              <a:t> 1 but Letterbox afterwards</a:t>
            </a:r>
          </a:p>
          <a:p>
            <a:pPr>
              <a:lnSpc>
                <a:spcPts val="2380"/>
              </a:lnSpc>
            </a:pPr>
            <a:r>
              <a:rPr lang="en-US" sz="2400" dirty="0" smtClean="0"/>
              <a:t>500 children in foster care across England and NI</a:t>
            </a:r>
          </a:p>
          <a:p>
            <a:pPr>
              <a:lnSpc>
                <a:spcPts val="2380"/>
              </a:lnSpc>
            </a:pPr>
            <a:r>
              <a:rPr lang="en-US" sz="2400" dirty="0" smtClean="0"/>
              <a:t>Measures of reading rate &amp; accuracy and attitudes, interviews with 30 children, their foster </a:t>
            </a:r>
            <a:r>
              <a:rPr lang="en-US" sz="2400" dirty="0" err="1" smtClean="0"/>
              <a:t>carers</a:t>
            </a:r>
            <a:r>
              <a:rPr lang="en-US" sz="2400" dirty="0" smtClean="0"/>
              <a:t> and social workers.</a:t>
            </a:r>
            <a:endParaRPr lang="en-US" sz="2400" dirty="0"/>
          </a:p>
        </p:txBody>
      </p:sp>
    </p:spTree>
    <p:extLst>
      <p:ext uri="{BB962C8B-B14F-4D97-AF65-F5344CB8AC3E}">
        <p14:creationId xmlns:p14="http://schemas.microsoft.com/office/powerpoint/2010/main" val="15983238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Title 1"/>
          <p:cNvSpPr>
            <a:spLocks noGrp="1"/>
          </p:cNvSpPr>
          <p:nvPr>
            <p:ph type="title"/>
          </p:nvPr>
        </p:nvSpPr>
        <p:spPr>
          <a:xfrm>
            <a:off x="1497013" y="276225"/>
            <a:ext cx="6149975" cy="1163638"/>
          </a:xfrm>
        </p:spPr>
        <p:txBody>
          <a:bodyPr>
            <a:normAutofit/>
          </a:bodyPr>
          <a:lstStyle/>
          <a:p>
            <a:pPr eaLnBrk="1" hangingPunct="1"/>
            <a:r>
              <a:rPr lang="en-US" sz="3600" b="1" dirty="0" smtClean="0">
                <a:solidFill>
                  <a:srgbClr val="17375E"/>
                </a:solidFill>
                <a:cs typeface="Arial" charset="0"/>
              </a:rPr>
              <a:t>How you can be involved</a:t>
            </a:r>
            <a:endParaRPr lang="en-US" sz="3600" b="1" dirty="0">
              <a:solidFill>
                <a:srgbClr val="17375E"/>
              </a:solidFill>
              <a:cs typeface="Arial" charset="0"/>
            </a:endParaRPr>
          </a:p>
        </p:txBody>
      </p:sp>
      <p:sp>
        <p:nvSpPr>
          <p:cNvPr id="77826" name="Content Placeholder 2"/>
          <p:cNvSpPr>
            <a:spLocks noGrp="1"/>
          </p:cNvSpPr>
          <p:nvPr>
            <p:ph idx="1"/>
          </p:nvPr>
        </p:nvSpPr>
        <p:spPr>
          <a:xfrm>
            <a:off x="635000" y="1439862"/>
            <a:ext cx="7894638" cy="5303837"/>
          </a:xfrm>
        </p:spPr>
        <p:txBody>
          <a:bodyPr>
            <a:normAutofit/>
          </a:bodyPr>
          <a:lstStyle/>
          <a:p>
            <a:pPr>
              <a:spcBef>
                <a:spcPts val="1363"/>
              </a:spcBef>
              <a:spcAft>
                <a:spcPts val="600"/>
              </a:spcAft>
            </a:pPr>
            <a:r>
              <a:rPr lang="en-US" sz="2800" dirty="0" smtClean="0"/>
              <a:t>Express interest </a:t>
            </a:r>
            <a:r>
              <a:rPr lang="en-US" sz="2800" dirty="0"/>
              <a:t>in being involved in </a:t>
            </a:r>
            <a:r>
              <a:rPr lang="en-US" sz="2800" dirty="0" smtClean="0"/>
              <a:t>future possible research projects; </a:t>
            </a:r>
          </a:p>
          <a:p>
            <a:pPr>
              <a:spcBef>
                <a:spcPts val="1363"/>
              </a:spcBef>
              <a:spcAft>
                <a:spcPts val="600"/>
              </a:spcAft>
            </a:pPr>
            <a:r>
              <a:rPr lang="en-US" sz="2800" dirty="0" smtClean="0">
                <a:cs typeface="Arial" charset="0"/>
              </a:rPr>
              <a:t>Come along to lectures &amp; seminars and log into webinars;</a:t>
            </a:r>
          </a:p>
          <a:p>
            <a:pPr>
              <a:spcBef>
                <a:spcPts val="1363"/>
              </a:spcBef>
              <a:spcAft>
                <a:spcPts val="600"/>
              </a:spcAft>
            </a:pPr>
            <a:r>
              <a:rPr lang="en-US" sz="2800" dirty="0" smtClean="0">
                <a:cs typeface="Arial" charset="0"/>
              </a:rPr>
              <a:t>Join our mailing </a:t>
            </a:r>
            <a:r>
              <a:rPr lang="en-US" sz="2800" dirty="0">
                <a:cs typeface="Arial" charset="0"/>
              </a:rPr>
              <a:t>l</a:t>
            </a:r>
            <a:r>
              <a:rPr lang="en-US" sz="2800" dirty="0" smtClean="0">
                <a:cs typeface="Arial" charset="0"/>
              </a:rPr>
              <a:t>ist and receive newsletters 5 times/year </a:t>
            </a:r>
            <a:r>
              <a:rPr lang="en-US" sz="2800" dirty="0" err="1" smtClean="0">
                <a:cs typeface="Arial" charset="0"/>
              </a:rPr>
              <a:t>rees.centre</a:t>
            </a:r>
            <a:r>
              <a:rPr lang="en-US" sz="2800" dirty="0" err="1">
                <a:cs typeface="Arial" charset="0"/>
              </a:rPr>
              <a:t>@</a:t>
            </a:r>
            <a:r>
              <a:rPr lang="en-US" sz="2800" dirty="0" err="1" smtClean="0">
                <a:cs typeface="Arial" charset="0"/>
              </a:rPr>
              <a:t>education.ox.ac.uk</a:t>
            </a:r>
            <a:r>
              <a:rPr lang="en-US" sz="2800" dirty="0" smtClean="0">
                <a:cs typeface="Arial" charset="0"/>
              </a:rPr>
              <a:t>;</a:t>
            </a:r>
            <a:endParaRPr lang="en-US" sz="2800" dirty="0">
              <a:cs typeface="Arial" charset="0"/>
            </a:endParaRPr>
          </a:p>
          <a:p>
            <a:pPr eaLnBrk="1" hangingPunct="1">
              <a:spcBef>
                <a:spcPts val="1363"/>
              </a:spcBef>
              <a:spcAft>
                <a:spcPts val="600"/>
              </a:spcAft>
            </a:pPr>
            <a:r>
              <a:rPr lang="en-US" sz="2800" dirty="0">
                <a:cs typeface="Arial" charset="0"/>
              </a:rPr>
              <a:t>Web - </a:t>
            </a:r>
            <a:r>
              <a:rPr lang="en-US" sz="2800" dirty="0">
                <a:cs typeface="Arial" charset="0"/>
                <a:hlinkClick r:id="rId2"/>
              </a:rPr>
              <a:t>http://reescentre.education.ox.ac.uk</a:t>
            </a:r>
            <a:r>
              <a:rPr lang="en-US" sz="2800" dirty="0" smtClean="0">
                <a:cs typeface="Arial" charset="0"/>
                <a:hlinkClick r:id="rId2"/>
              </a:rPr>
              <a:t>/</a:t>
            </a:r>
            <a:r>
              <a:rPr lang="en-US" sz="2800" dirty="0" smtClean="0">
                <a:cs typeface="Arial" charset="0"/>
              </a:rPr>
              <a:t>;</a:t>
            </a:r>
            <a:endParaRPr lang="en-US" sz="2800" dirty="0">
              <a:cs typeface="Arial" charset="0"/>
            </a:endParaRPr>
          </a:p>
          <a:p>
            <a:pPr eaLnBrk="1" hangingPunct="1">
              <a:spcBef>
                <a:spcPts val="1363"/>
              </a:spcBef>
              <a:spcAft>
                <a:spcPts val="600"/>
              </a:spcAft>
            </a:pPr>
            <a:r>
              <a:rPr lang="en-US" sz="2800" dirty="0">
                <a:cs typeface="Arial" charset="0"/>
              </a:rPr>
              <a:t>Comment on our blog – or write for </a:t>
            </a:r>
            <a:r>
              <a:rPr lang="en-US" sz="2800" dirty="0" smtClean="0">
                <a:cs typeface="Arial" charset="0"/>
              </a:rPr>
              <a:t>us;</a:t>
            </a:r>
            <a:endParaRPr lang="en-US" sz="2800" dirty="0">
              <a:cs typeface="Arial" charset="0"/>
            </a:endParaRPr>
          </a:p>
          <a:p>
            <a:pPr eaLnBrk="1" hangingPunct="1">
              <a:spcBef>
                <a:spcPts val="1363"/>
              </a:spcBef>
              <a:spcAft>
                <a:spcPts val="600"/>
              </a:spcAft>
            </a:pPr>
            <a:r>
              <a:rPr lang="en-US" sz="2800" dirty="0" smtClean="0">
                <a:cs typeface="Arial" charset="0"/>
              </a:rPr>
              <a:t>Follow us on Twitter </a:t>
            </a:r>
            <a:r>
              <a:rPr lang="en-US" sz="2800" dirty="0">
                <a:cs typeface="Arial" charset="0"/>
              </a:rPr>
              <a:t>- @</a:t>
            </a:r>
            <a:r>
              <a:rPr lang="en-US" sz="2800" dirty="0" err="1">
                <a:cs typeface="Arial" charset="0"/>
              </a:rPr>
              <a:t>ReesCentre</a:t>
            </a:r>
            <a:endParaRPr lang="en-US" sz="2800" dirty="0">
              <a:cs typeface="Arial" charset="0"/>
            </a:endParaRPr>
          </a:p>
        </p:txBody>
      </p:sp>
      <p:pic>
        <p:nvPicPr>
          <p:cNvPr id="77827" name="Picture 3"/>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6863639" y="6280764"/>
            <a:ext cx="1861261" cy="2609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991739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a:bodyPr>
          <a:lstStyle/>
          <a:p>
            <a:pPr algn="l"/>
            <a:r>
              <a:rPr lang="en-US" sz="2400" b="1" dirty="0" smtClean="0">
                <a:solidFill>
                  <a:srgbClr val="17375E"/>
                </a:solidFill>
              </a:rPr>
              <a:t>References</a:t>
            </a:r>
            <a:endParaRPr lang="en-US" sz="2400" b="1" dirty="0">
              <a:solidFill>
                <a:srgbClr val="17375E"/>
              </a:solidFill>
            </a:endParaRPr>
          </a:p>
        </p:txBody>
      </p:sp>
      <p:sp>
        <p:nvSpPr>
          <p:cNvPr id="3" name="Content Placeholder 2"/>
          <p:cNvSpPr>
            <a:spLocks noGrp="1"/>
          </p:cNvSpPr>
          <p:nvPr>
            <p:ph idx="1"/>
          </p:nvPr>
        </p:nvSpPr>
        <p:spPr>
          <a:xfrm>
            <a:off x="457200" y="838200"/>
            <a:ext cx="8229600" cy="5287963"/>
          </a:xfrm>
        </p:spPr>
        <p:txBody>
          <a:bodyPr>
            <a:normAutofit lnSpcReduction="10000"/>
          </a:bodyPr>
          <a:lstStyle/>
          <a:p>
            <a:r>
              <a:rPr lang="en-US" sz="1800" dirty="0"/>
              <a:t>Mooney, J., Winter, K. and Connolly, P. (2016) Effects of a book gifting </a:t>
            </a:r>
            <a:r>
              <a:rPr lang="en-US" sz="1800" dirty="0" err="1"/>
              <a:t>programme</a:t>
            </a:r>
            <a:r>
              <a:rPr lang="en-US" sz="1800" dirty="0"/>
              <a:t> on </a:t>
            </a:r>
            <a:r>
              <a:rPr lang="en-US" sz="1800" dirty="0" smtClean="0"/>
              <a:t>literacy outcomes </a:t>
            </a:r>
            <a:r>
              <a:rPr lang="en-US" sz="1800" dirty="0"/>
              <a:t>for foster children: A </a:t>
            </a:r>
            <a:r>
              <a:rPr lang="en-US" sz="1800" dirty="0" err="1"/>
              <a:t>randomised</a:t>
            </a:r>
            <a:r>
              <a:rPr lang="en-US" sz="1800" dirty="0"/>
              <a:t> controlled trial evaluation of the Letterbox Club </a:t>
            </a:r>
            <a:r>
              <a:rPr lang="en-US" sz="1800" dirty="0" smtClean="0"/>
              <a:t>in Northern </a:t>
            </a:r>
            <a:r>
              <a:rPr lang="en-US" sz="1800" dirty="0"/>
              <a:t>Ireland. </a:t>
            </a:r>
            <a:r>
              <a:rPr lang="en-US" sz="1800" i="1" dirty="0"/>
              <a:t>Children and Youth Services Review</a:t>
            </a:r>
            <a:r>
              <a:rPr lang="en-US" sz="1800" dirty="0"/>
              <a:t>, 65, pp.1-8</a:t>
            </a:r>
            <a:r>
              <a:rPr lang="en-US" sz="1800" dirty="0" smtClean="0"/>
              <a:t>.</a:t>
            </a:r>
            <a:endParaRPr lang="en-GB" sz="1800" dirty="0" smtClean="0"/>
          </a:p>
          <a:p>
            <a:pPr lvl="0"/>
            <a:r>
              <a:rPr lang="en-GB" sz="1800" dirty="0" smtClean="0"/>
              <a:t>O’Higgins</a:t>
            </a:r>
            <a:r>
              <a:rPr lang="en-GB" sz="1800" dirty="0"/>
              <a:t>, A., </a:t>
            </a:r>
            <a:r>
              <a:rPr lang="en-GB" sz="1800" dirty="0" err="1"/>
              <a:t>Sebba</a:t>
            </a:r>
            <a:r>
              <a:rPr lang="en-GB" sz="1800" dirty="0"/>
              <a:t>, J. &amp; Luke, N. (2015) </a:t>
            </a:r>
            <a:r>
              <a:rPr lang="en-GB" sz="1800" i="1" dirty="0"/>
              <a:t>What is the relationship between being in care and the educational outcomes of children? An international systematic review</a:t>
            </a:r>
            <a:r>
              <a:rPr lang="en-GB" sz="1800" dirty="0"/>
              <a:t>. Oxford: Rees Centre</a:t>
            </a:r>
            <a:endParaRPr lang="en-US" sz="1800" dirty="0"/>
          </a:p>
          <a:p>
            <a:r>
              <a:rPr lang="en-US" sz="1800" dirty="0" smtClean="0"/>
              <a:t>Osborne, C., </a:t>
            </a:r>
            <a:r>
              <a:rPr lang="en-US" sz="1800" dirty="0" err="1" smtClean="0"/>
              <a:t>Alfano</a:t>
            </a:r>
            <a:r>
              <a:rPr lang="en-US" sz="1800" dirty="0" smtClean="0"/>
              <a:t>, J. </a:t>
            </a:r>
            <a:r>
              <a:rPr lang="en-US" sz="1800" dirty="0"/>
              <a:t>and </a:t>
            </a:r>
            <a:r>
              <a:rPr lang="en-US" sz="1800" dirty="0" smtClean="0"/>
              <a:t>Winn, T (2010)  Paired reading as a literacy intervention for foster children. </a:t>
            </a:r>
            <a:r>
              <a:rPr lang="en-US" sz="1800" i="1" dirty="0" smtClean="0"/>
              <a:t>Adoption and Fostering, </a:t>
            </a:r>
            <a:r>
              <a:rPr lang="en-US" sz="1800" dirty="0" smtClean="0"/>
              <a:t>34, 4, 17-26</a:t>
            </a:r>
          </a:p>
          <a:p>
            <a:pPr lvl="0"/>
            <a:r>
              <a:rPr lang="en-GB" sz="1800" dirty="0" err="1"/>
              <a:t>Sebba</a:t>
            </a:r>
            <a:r>
              <a:rPr lang="en-GB" sz="1800" dirty="0"/>
              <a:t>, J. &amp; </a:t>
            </a:r>
            <a:r>
              <a:rPr lang="en-GB" sz="1800" dirty="0" err="1"/>
              <a:t>Dingwall</a:t>
            </a:r>
            <a:r>
              <a:rPr lang="en-GB" sz="1800" dirty="0"/>
              <a:t>, N. (2017) Evaluation of the Attachment Aware Schools' Programme in Bath and NE Somerset. Oxford: The Rees Centre</a:t>
            </a:r>
            <a:endParaRPr lang="en-US" sz="1800" dirty="0"/>
          </a:p>
          <a:p>
            <a:pPr lvl="0"/>
            <a:r>
              <a:rPr lang="en-GB" sz="1800" dirty="0" err="1" smtClean="0"/>
              <a:t>Sebba</a:t>
            </a:r>
            <a:r>
              <a:rPr lang="en-GB" sz="1800" dirty="0"/>
              <a:t>, J., Luke, N., Rees, A., </a:t>
            </a:r>
            <a:r>
              <a:rPr lang="en-GB" sz="1800" dirty="0" err="1"/>
              <a:t>Plumridge</a:t>
            </a:r>
            <a:r>
              <a:rPr lang="en-GB" sz="1800" dirty="0"/>
              <a:t>, G., Rodgers, L., </a:t>
            </a:r>
            <a:r>
              <a:rPr lang="en-GB" sz="1800" dirty="0" err="1"/>
              <a:t>Hafesji</a:t>
            </a:r>
            <a:r>
              <a:rPr lang="en-GB" sz="1800" dirty="0"/>
              <a:t>, K. and Clare </a:t>
            </a:r>
            <a:r>
              <a:rPr lang="en-GB" sz="1800" dirty="0" err="1"/>
              <a:t>Rowsome</a:t>
            </a:r>
            <a:r>
              <a:rPr lang="en-GB" sz="1800" dirty="0"/>
              <a:t>-Smith (2016) </a:t>
            </a:r>
            <a:r>
              <a:rPr lang="en-GB" sz="1800" i="1" dirty="0"/>
              <a:t>Evaluation of the London Fostering Achievement Programme.</a:t>
            </a:r>
            <a:r>
              <a:rPr lang="en-GB" sz="1800" dirty="0"/>
              <a:t> Oxford: The Rees Centre.</a:t>
            </a:r>
            <a:endParaRPr lang="en-US" sz="1800" dirty="0"/>
          </a:p>
          <a:p>
            <a:pPr lvl="0"/>
            <a:r>
              <a:rPr lang="en-GB" sz="1800" dirty="0" err="1" smtClean="0"/>
              <a:t>Sebba</a:t>
            </a:r>
            <a:r>
              <a:rPr lang="en-GB" sz="1800" dirty="0"/>
              <a:t>, J., </a:t>
            </a:r>
            <a:r>
              <a:rPr lang="en-GB" sz="1800" dirty="0" err="1"/>
              <a:t>Berridge</a:t>
            </a:r>
            <a:r>
              <a:rPr lang="en-GB" sz="1800" dirty="0"/>
              <a:t>, D., Luke, N., Fletcher, J., Bell, K., Strand, S., Thomas, S., Sinclair, I., O’Higgins, A., (2015) </a:t>
            </a:r>
            <a:r>
              <a:rPr lang="en-GB" sz="1800" i="1" dirty="0"/>
              <a:t>The Educational Progress of Looked After Children in England</a:t>
            </a:r>
            <a:r>
              <a:rPr lang="en-GB" sz="1800" dirty="0"/>
              <a:t>, The Rees Centre and the University of Bristol.</a:t>
            </a:r>
            <a:endParaRPr lang="en-US" sz="1800" dirty="0"/>
          </a:p>
          <a:p>
            <a:r>
              <a:rPr lang="en-US" sz="1800" dirty="0" smtClean="0"/>
              <a:t>Sinclair</a:t>
            </a:r>
            <a:r>
              <a:rPr lang="en-US" sz="1800" dirty="0"/>
              <a:t>, I., Wilson, K. &amp; Gibbs, I. (2005) </a:t>
            </a:r>
            <a:r>
              <a:rPr lang="en-US" sz="1800" i="1" dirty="0" smtClean="0"/>
              <a:t>Foster Placements: Why they succeed and why they fail.  </a:t>
            </a:r>
            <a:r>
              <a:rPr lang="en-US" sz="1800" dirty="0"/>
              <a:t>London: Jessica Kingsley Publications</a:t>
            </a:r>
          </a:p>
          <a:p>
            <a:endParaRPr lang="en-US" sz="1800" dirty="0"/>
          </a:p>
        </p:txBody>
      </p:sp>
    </p:spTree>
    <p:extLst>
      <p:ext uri="{BB962C8B-B14F-4D97-AF65-F5344CB8AC3E}">
        <p14:creationId xmlns:p14="http://schemas.microsoft.com/office/powerpoint/2010/main" val="3296532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3149</TotalTime>
  <Words>2980</Words>
  <Application>Microsoft Macintosh PowerPoint</Application>
  <PresentationFormat>On-screen Show (4:3)</PresentationFormat>
  <Paragraphs>308</Paragraphs>
  <Slides>29</Slides>
  <Notes>16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29</vt:i4>
      </vt:variant>
    </vt:vector>
  </HeadingPairs>
  <TitlesOfParts>
    <vt:vector size="36" baseType="lpstr">
      <vt:lpstr>Calibri</vt:lpstr>
      <vt:lpstr>MS Mincho</vt:lpstr>
      <vt:lpstr>ＭＳ Ｐゴシック</vt:lpstr>
      <vt:lpstr>Times New Roman</vt:lpstr>
      <vt:lpstr>Wingdings</vt:lpstr>
      <vt:lpstr>Arial</vt:lpstr>
      <vt:lpstr>Office Theme</vt:lpstr>
      <vt:lpstr>     </vt:lpstr>
      <vt:lpstr>Rees Centre for Research in Fostering and Education</vt:lpstr>
      <vt:lpstr>Some outcomes of children in care in England </vt:lpstr>
      <vt:lpstr>PowerPoint Presentation</vt:lpstr>
      <vt:lpstr>Main findings from the review</vt:lpstr>
      <vt:lpstr>Research design </vt:lpstr>
      <vt:lpstr>Research design </vt:lpstr>
      <vt:lpstr>Database analyses</vt:lpstr>
      <vt:lpstr>Description of our cohort </vt:lpstr>
      <vt:lpstr>Comparing CLA and peers </vt:lpstr>
      <vt:lpstr>Predicting Educational Outcomes</vt:lpstr>
      <vt:lpstr>Significant predictors (unstandardised betas)</vt:lpstr>
      <vt:lpstr>Findings from quantitative analyses 1</vt:lpstr>
      <vt:lpstr>Findings from quantitative analyses 2</vt:lpstr>
      <vt:lpstr>What does this mean for young people?</vt:lpstr>
      <vt:lpstr>Interviews with young people in Out-of-Home Care and those supporting their education</vt:lpstr>
      <vt:lpstr>Findings from qualitative interviews</vt:lpstr>
      <vt:lpstr>PowerPoint Presentation</vt:lpstr>
      <vt:lpstr>PowerPoint Presentation</vt:lpstr>
      <vt:lpstr>Implications</vt:lpstr>
      <vt:lpstr>‘London Fostering Achievement’ - programme to raise standards of children in care across London</vt:lpstr>
      <vt:lpstr>Outcomes of London Fostering Achievement Programme</vt:lpstr>
      <vt:lpstr>There must be a better way….</vt:lpstr>
      <vt:lpstr>Impact of the research</vt:lpstr>
      <vt:lpstr>What can schools and do to improve outcomes?</vt:lpstr>
      <vt:lpstr>Further Research 1</vt:lpstr>
      <vt:lpstr> Further Research 2: Letterbox/Paired Reading RCT </vt:lpstr>
      <vt:lpstr>How you can be involved</vt:lpstr>
      <vt:lpstr>References</vt:lpstr>
    </vt:vector>
  </TitlesOfParts>
  <Company/>
  <LinksUpToDate>false</LinksUpToDate>
  <SharedDoc>false</SharedDoc>
  <HyperlinksChanged>false</HyperlinksChanged>
  <AppVersion>15.0033</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Judy Sebba</dc:creator>
  <cp:lastModifiedBy>Judy Sebba</cp:lastModifiedBy>
  <cp:revision>57</cp:revision>
  <cp:lastPrinted>2017-06-10T13:07:38Z</cp:lastPrinted>
  <dcterms:created xsi:type="dcterms:W3CDTF">2014-12-05T07:46:19Z</dcterms:created>
  <dcterms:modified xsi:type="dcterms:W3CDTF">2017-06-10T13:16:23Z</dcterms:modified>
</cp:coreProperties>
</file>