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9" r:id="rId3"/>
    <p:sldId id="261" r:id="rId4"/>
    <p:sldId id="262"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038"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CE44FA93-6B93-4A5D-9F08-0DEE5B9B5461}" type="datetimeFigureOut">
              <a:rPr lang="en-GB" smtClean="0"/>
              <a:t>14/11/2015</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A9544D41-EB22-4F62-9FF5-95D76378E004}"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E44FA93-6B93-4A5D-9F08-0DEE5B9B5461}" type="datetimeFigureOut">
              <a:rPr lang="en-GB" smtClean="0"/>
              <a:t>14/11/2015</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A9544D41-EB22-4F62-9FF5-95D76378E004}" type="slidenum">
              <a:rPr lang="en-GB" smtClean="0"/>
              <a:t>‹#›</a:t>
            </a:fld>
            <a:endParaRPr lang="en-GB"/>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CE44FA93-6B93-4A5D-9F08-0DEE5B9B5461}" type="datetimeFigureOut">
              <a:rPr lang="en-GB" smtClean="0"/>
              <a:t>14/11/2015</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A9544D41-EB22-4F62-9FF5-95D76378E004}" type="slidenum">
              <a:rPr lang="en-GB" smtClean="0"/>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E44FA93-6B93-4A5D-9F08-0DEE5B9B5461}" type="datetimeFigureOut">
              <a:rPr lang="en-GB" smtClean="0"/>
              <a:t>14/11/2015</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A9544D41-EB22-4F62-9FF5-95D76378E004}" type="slidenum">
              <a:rPr lang="en-GB" smtClean="0"/>
              <a:t>‹#›</a:t>
            </a:fld>
            <a:endParaRPr lang="en-GB"/>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CE44FA93-6B93-4A5D-9F08-0DEE5B9B5461}" type="datetimeFigureOut">
              <a:rPr lang="en-GB" smtClean="0"/>
              <a:t>14/11/2015</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A9544D41-EB22-4F62-9FF5-95D76378E004}"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CE44FA93-6B93-4A5D-9F08-0DEE5B9B5461}" type="datetimeFigureOut">
              <a:rPr lang="en-GB" smtClean="0"/>
              <a:t>14/11/2015</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A9544D41-EB22-4F62-9FF5-95D76378E004}" type="slidenum">
              <a:rPr lang="en-GB" smtClean="0"/>
              <a:t>‹#›</a:t>
            </a:fld>
            <a:endParaRPr lang="en-GB"/>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CE44FA93-6B93-4A5D-9F08-0DEE5B9B5461}" type="datetimeFigureOut">
              <a:rPr lang="en-GB" smtClean="0"/>
              <a:t>14/11/2015</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A9544D41-EB22-4F62-9FF5-95D76378E004}"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CE44FA93-6B93-4A5D-9F08-0DEE5B9B5461}" type="datetimeFigureOut">
              <a:rPr lang="en-GB" smtClean="0"/>
              <a:t>14/11/2015</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A9544D41-EB22-4F62-9FF5-95D76378E004}"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CE44FA93-6B93-4A5D-9F08-0DEE5B9B5461}" type="datetimeFigureOut">
              <a:rPr lang="en-GB" smtClean="0"/>
              <a:t>14/11/2015</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A9544D41-EB22-4F62-9FF5-95D76378E004}" type="slidenum">
              <a:rPr lang="en-GB" smtClean="0"/>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E44FA93-6B93-4A5D-9F08-0DEE5B9B5461}" type="datetimeFigureOut">
              <a:rPr lang="en-GB" smtClean="0"/>
              <a:t>14/11/2015</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A9544D41-EB22-4F62-9FF5-95D76378E004}"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E44FA93-6B93-4A5D-9F08-0DEE5B9B5461}" type="datetimeFigureOut">
              <a:rPr lang="en-GB" smtClean="0"/>
              <a:t>14/11/2015</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A9544D41-EB22-4F62-9FF5-95D76378E004}"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CE44FA93-6B93-4A5D-9F08-0DEE5B9B5461}" type="datetimeFigureOut">
              <a:rPr lang="en-GB" smtClean="0"/>
              <a:t>14/11/2015</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A9544D41-EB22-4F62-9FF5-95D76378E004}"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smtClean="0"/>
              <a:t>Young People’s Attitudes to Religious Diversity</a:t>
            </a:r>
            <a:endParaRPr lang="en-GB" dirty="0"/>
          </a:p>
        </p:txBody>
      </p:sp>
      <p:sp>
        <p:nvSpPr>
          <p:cNvPr id="3" name="Subtitle 2"/>
          <p:cNvSpPr>
            <a:spLocks noGrp="1"/>
          </p:cNvSpPr>
          <p:nvPr>
            <p:ph type="subTitle" idx="1"/>
          </p:nvPr>
        </p:nvSpPr>
        <p:spPr/>
        <p:txBody>
          <a:bodyPr>
            <a:normAutofit fontScale="92500" lnSpcReduction="20000"/>
          </a:bodyPr>
          <a:lstStyle/>
          <a:p>
            <a:r>
              <a:rPr lang="en-GB" dirty="0" smtClean="0">
                <a:solidFill>
                  <a:schemeClr val="tx1"/>
                </a:solidFill>
              </a:rPr>
              <a:t>Dr Julia Ipgrave</a:t>
            </a:r>
          </a:p>
          <a:p>
            <a:r>
              <a:rPr lang="en-GB" dirty="0" smtClean="0">
                <a:solidFill>
                  <a:schemeClr val="tx1"/>
                </a:solidFill>
              </a:rPr>
              <a:t>University of Warwick</a:t>
            </a:r>
          </a:p>
          <a:p>
            <a:r>
              <a:rPr lang="en-GB" dirty="0" smtClean="0">
                <a:solidFill>
                  <a:schemeClr val="tx1"/>
                </a:solidFill>
              </a:rPr>
              <a:t>University of </a:t>
            </a:r>
            <a:r>
              <a:rPr lang="en-GB" dirty="0" err="1" smtClean="0">
                <a:solidFill>
                  <a:schemeClr val="tx1"/>
                </a:solidFill>
              </a:rPr>
              <a:t>Roehampton</a:t>
            </a:r>
            <a:endParaRPr lang="en-GB"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43608" y="1556792"/>
            <a:ext cx="8363272" cy="4929411"/>
          </a:xfrm>
        </p:spPr>
        <p:txBody>
          <a:bodyPr>
            <a:normAutofit fontScale="77500" lnSpcReduction="20000"/>
          </a:bodyPr>
          <a:lstStyle/>
          <a:p>
            <a:pPr>
              <a:spcAft>
                <a:spcPts val="1200"/>
              </a:spcAft>
            </a:pPr>
            <a:r>
              <a:rPr lang="en-GB" dirty="0" smtClean="0"/>
              <a:t>Young People and Religion</a:t>
            </a:r>
          </a:p>
          <a:p>
            <a:pPr>
              <a:spcAft>
                <a:spcPts val="1200"/>
              </a:spcAft>
            </a:pPr>
            <a:r>
              <a:rPr lang="en-GB" dirty="0" smtClean="0"/>
              <a:t>Young People and Diversity Project </a:t>
            </a:r>
            <a:r>
              <a:rPr lang="en-GB" sz="2600" dirty="0" smtClean="0"/>
              <a:t>(qualitative strand)</a:t>
            </a:r>
          </a:p>
          <a:p>
            <a:pPr>
              <a:spcAft>
                <a:spcPts val="1200"/>
              </a:spcAft>
            </a:pPr>
            <a:r>
              <a:rPr lang="en-GB" dirty="0" smtClean="0"/>
              <a:t>Young people’s perspectives on key themes</a:t>
            </a:r>
          </a:p>
          <a:p>
            <a:pPr lvl="2">
              <a:spcAft>
                <a:spcPts val="1200"/>
              </a:spcAft>
              <a:buNone/>
            </a:pPr>
            <a:r>
              <a:rPr lang="en-GB" dirty="0" smtClean="0"/>
              <a:t>Criticality</a:t>
            </a:r>
          </a:p>
          <a:p>
            <a:pPr lvl="2">
              <a:spcAft>
                <a:spcPts val="1200"/>
              </a:spcAft>
              <a:buNone/>
            </a:pPr>
            <a:r>
              <a:rPr lang="en-GB" dirty="0" smtClean="0"/>
              <a:t>Tolerance and respect</a:t>
            </a:r>
          </a:p>
          <a:p>
            <a:pPr lvl="2">
              <a:spcAft>
                <a:spcPts val="1200"/>
              </a:spcAft>
              <a:buNone/>
            </a:pPr>
            <a:r>
              <a:rPr lang="en-GB" dirty="0" smtClean="0"/>
              <a:t>Diversity</a:t>
            </a:r>
          </a:p>
          <a:p>
            <a:pPr lvl="2">
              <a:spcAft>
                <a:spcPts val="1200"/>
              </a:spcAft>
              <a:buNone/>
            </a:pPr>
            <a:r>
              <a:rPr lang="en-GB" dirty="0" smtClean="0"/>
              <a:t>Religiosity</a:t>
            </a:r>
          </a:p>
          <a:p>
            <a:pPr lvl="2">
              <a:spcAft>
                <a:spcPts val="1200"/>
              </a:spcAft>
              <a:buNone/>
            </a:pPr>
            <a:r>
              <a:rPr lang="en-GB" dirty="0" smtClean="0"/>
              <a:t>Truth claims </a:t>
            </a:r>
          </a:p>
          <a:p>
            <a:pPr>
              <a:spcAft>
                <a:spcPts val="1200"/>
              </a:spcAft>
            </a:pPr>
            <a:r>
              <a:rPr lang="en-GB" dirty="0" smtClean="0"/>
              <a:t>Implications for education</a:t>
            </a:r>
          </a:p>
          <a:p>
            <a:pPr lvl="2">
              <a:spcAft>
                <a:spcPts val="1200"/>
              </a:spcAft>
              <a:buNone/>
            </a:pPr>
            <a:r>
              <a:rPr lang="en-GB" dirty="0" smtClean="0"/>
              <a:t>For policy makers and school managers</a:t>
            </a:r>
          </a:p>
          <a:p>
            <a:pPr lvl="2">
              <a:spcAft>
                <a:spcPts val="1200"/>
              </a:spcAft>
              <a:buNone/>
            </a:pPr>
            <a:r>
              <a:rPr lang="en-GB" dirty="0" smtClean="0"/>
              <a:t>For religious education teachers and departments</a:t>
            </a:r>
          </a:p>
          <a:p>
            <a:pPr lvl="1">
              <a:buNone/>
            </a:pPr>
            <a:endParaRPr lang="en-GB" dirty="0" smtClean="0"/>
          </a:p>
          <a:p>
            <a:endParaRPr lang="en-GB" dirty="0"/>
          </a:p>
        </p:txBody>
      </p:sp>
      <p:sp>
        <p:nvSpPr>
          <p:cNvPr id="2" name="Title 1"/>
          <p:cNvSpPr>
            <a:spLocks noGrp="1"/>
          </p:cNvSpPr>
          <p:nvPr>
            <p:ph type="title"/>
          </p:nvPr>
        </p:nvSpPr>
        <p:spPr>
          <a:xfrm>
            <a:off x="395536" y="188640"/>
            <a:ext cx="8229600" cy="1143000"/>
          </a:xfrm>
        </p:spPr>
        <p:txBody>
          <a:bodyPr>
            <a:normAutofit/>
          </a:bodyPr>
          <a:lstStyle/>
          <a:p>
            <a:r>
              <a:rPr lang="en-GB" sz="3200" b="1" dirty="0" smtClean="0"/>
              <a:t>Young People’s Attitudes to Diversity</a:t>
            </a:r>
            <a:endParaRPr lang="en-GB" sz="3200" b="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124744"/>
            <a:ext cx="8229600" cy="5589240"/>
          </a:xfrm>
        </p:spPr>
        <p:txBody>
          <a:bodyPr>
            <a:normAutofit/>
          </a:bodyPr>
          <a:lstStyle/>
          <a:p>
            <a:pPr lvl="0">
              <a:spcAft>
                <a:spcPts val="1800"/>
              </a:spcAft>
            </a:pPr>
            <a:r>
              <a:rPr lang="en-GB" sz="2000" dirty="0"/>
              <a:t>‘mono-religious’ local culture, levels of religious activity high </a:t>
            </a:r>
            <a:r>
              <a:rPr lang="en-GB" sz="1800" dirty="0"/>
              <a:t>(</a:t>
            </a:r>
            <a:r>
              <a:rPr lang="en-GB" sz="1800" dirty="0" err="1"/>
              <a:t>eg</a:t>
            </a:r>
            <a:r>
              <a:rPr lang="en-GB" sz="1800" dirty="0"/>
              <a:t> </a:t>
            </a:r>
            <a:r>
              <a:rPr lang="en-GB" sz="1800" dirty="0" smtClean="0"/>
              <a:t>on </a:t>
            </a:r>
            <a:r>
              <a:rPr lang="en-GB" sz="1800" dirty="0"/>
              <a:t>Scottish island, in Co. Tyrone, inner city Birmingham)</a:t>
            </a:r>
          </a:p>
          <a:p>
            <a:pPr lvl="0">
              <a:spcAft>
                <a:spcPts val="1800"/>
              </a:spcAft>
            </a:pPr>
            <a:r>
              <a:rPr lang="en-GB" sz="2000" dirty="0"/>
              <a:t>religiously active and religiously plural </a:t>
            </a:r>
            <a:r>
              <a:rPr lang="en-GB" sz="1800" dirty="0"/>
              <a:t>(</a:t>
            </a:r>
            <a:r>
              <a:rPr lang="en-GB" sz="1800" dirty="0" err="1"/>
              <a:t>eg</a:t>
            </a:r>
            <a:r>
              <a:rPr lang="en-GB" sz="1800" dirty="0"/>
              <a:t> </a:t>
            </a:r>
            <a:r>
              <a:rPr lang="en-GB" sz="1800" dirty="0" smtClean="0"/>
              <a:t>South </a:t>
            </a:r>
            <a:r>
              <a:rPr lang="en-GB" sz="1800" dirty="0"/>
              <a:t>London, Belfast)</a:t>
            </a:r>
          </a:p>
          <a:p>
            <a:pPr lvl="0">
              <a:spcAft>
                <a:spcPts val="1800"/>
              </a:spcAft>
            </a:pPr>
            <a:r>
              <a:rPr lang="en-GB" sz="2000" dirty="0"/>
              <a:t>religiously plural, including a sizeable non-religious element </a:t>
            </a:r>
            <a:r>
              <a:rPr lang="en-GB" sz="1800" dirty="0" smtClean="0"/>
              <a:t>(</a:t>
            </a:r>
            <a:r>
              <a:rPr lang="en-GB" sz="1800" dirty="0" err="1" smtClean="0"/>
              <a:t>eg</a:t>
            </a:r>
            <a:r>
              <a:rPr lang="en-GB" sz="1800" dirty="0" smtClean="0"/>
              <a:t> Glasgow</a:t>
            </a:r>
            <a:r>
              <a:rPr lang="en-GB" sz="1800" dirty="0"/>
              <a:t>, Leicester)</a:t>
            </a:r>
          </a:p>
          <a:p>
            <a:pPr lvl="0">
              <a:spcAft>
                <a:spcPts val="1800"/>
              </a:spcAft>
            </a:pPr>
            <a:r>
              <a:rPr lang="en-GB" sz="2000" dirty="0"/>
              <a:t>low levels of religious activity</a:t>
            </a:r>
            <a:r>
              <a:rPr lang="en-GB" sz="1800" dirty="0"/>
              <a:t> (</a:t>
            </a:r>
            <a:r>
              <a:rPr lang="en-GB" sz="1800" dirty="0" err="1"/>
              <a:t>eg</a:t>
            </a:r>
            <a:r>
              <a:rPr lang="en-GB" sz="1800" dirty="0"/>
              <a:t> </a:t>
            </a:r>
            <a:r>
              <a:rPr lang="en-GB" sz="1800" dirty="0" smtClean="0"/>
              <a:t>Sussex</a:t>
            </a:r>
            <a:r>
              <a:rPr lang="en-GB" sz="1800" dirty="0"/>
              <a:t>, rural Wales)</a:t>
            </a:r>
          </a:p>
          <a:p>
            <a:pPr lvl="0">
              <a:spcAft>
                <a:spcPts val="1800"/>
              </a:spcAft>
            </a:pPr>
            <a:r>
              <a:rPr lang="en-GB" sz="2000" dirty="0"/>
              <a:t>low levels of religious activity but separate, clearly defined religious group in close proximity </a:t>
            </a:r>
            <a:r>
              <a:rPr lang="en-GB" sz="1800" dirty="0"/>
              <a:t>(</a:t>
            </a:r>
            <a:r>
              <a:rPr lang="en-GB" sz="1800" dirty="0" err="1"/>
              <a:t>eg</a:t>
            </a:r>
            <a:r>
              <a:rPr lang="en-GB" sz="1800" dirty="0"/>
              <a:t> </a:t>
            </a:r>
            <a:r>
              <a:rPr lang="en-GB" sz="1800" dirty="0" smtClean="0"/>
              <a:t>Moray</a:t>
            </a:r>
            <a:r>
              <a:rPr lang="en-GB" sz="1800" dirty="0"/>
              <a:t>, </a:t>
            </a:r>
            <a:r>
              <a:rPr lang="en-GB" sz="1800" dirty="0" smtClean="0"/>
              <a:t>North East England)</a:t>
            </a:r>
            <a:endParaRPr lang="en-GB" sz="1800" dirty="0"/>
          </a:p>
          <a:p>
            <a:pPr lvl="0">
              <a:spcAft>
                <a:spcPts val="1800"/>
              </a:spcAft>
            </a:pPr>
            <a:r>
              <a:rPr lang="en-US" sz="2000" dirty="0"/>
              <a:t>some religious diversity/activity and a sizeable non-religious/not religiously active element </a:t>
            </a:r>
            <a:r>
              <a:rPr lang="en-US" sz="1800" dirty="0"/>
              <a:t>(</a:t>
            </a:r>
            <a:r>
              <a:rPr lang="en-US" sz="1800" dirty="0" err="1" smtClean="0"/>
              <a:t>eg</a:t>
            </a:r>
            <a:r>
              <a:rPr lang="en-US" sz="1800" dirty="0" smtClean="0"/>
              <a:t> Edinburgh</a:t>
            </a:r>
            <a:r>
              <a:rPr lang="en-US" sz="1800" dirty="0"/>
              <a:t>, Cardiff)</a:t>
            </a:r>
            <a:endParaRPr lang="en-GB" sz="1800" dirty="0"/>
          </a:p>
        </p:txBody>
      </p:sp>
      <p:sp>
        <p:nvSpPr>
          <p:cNvPr id="2" name="Title 1"/>
          <p:cNvSpPr>
            <a:spLocks noGrp="1"/>
          </p:cNvSpPr>
          <p:nvPr>
            <p:ph type="title"/>
          </p:nvPr>
        </p:nvSpPr>
        <p:spPr>
          <a:xfrm>
            <a:off x="179512" y="0"/>
            <a:ext cx="8964488" cy="1143000"/>
          </a:xfrm>
        </p:spPr>
        <p:txBody>
          <a:bodyPr>
            <a:normAutofit/>
          </a:bodyPr>
          <a:lstStyle/>
          <a:p>
            <a:r>
              <a:rPr lang="en-GB" sz="2800" b="1" dirty="0"/>
              <a:t>t</a:t>
            </a:r>
            <a:r>
              <a:rPr lang="en-GB" sz="2800" b="1" dirty="0" smtClean="0"/>
              <a:t>he diversity project: religious context of schools</a:t>
            </a:r>
            <a:endParaRPr lang="en-GB" sz="2800"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916832"/>
            <a:ext cx="8229600" cy="4669979"/>
          </a:xfrm>
        </p:spPr>
        <p:txBody>
          <a:bodyPr/>
          <a:lstStyle/>
          <a:p>
            <a:pPr>
              <a:spcAft>
                <a:spcPts val="2400"/>
              </a:spcAft>
            </a:pPr>
            <a:r>
              <a:rPr lang="en-GB" dirty="0" smtClean="0"/>
              <a:t>Values: </a:t>
            </a:r>
            <a:r>
              <a:rPr lang="en-GB" sz="2400" dirty="0" smtClean="0"/>
              <a:t>the values network within which attitudes towards religious diversity are situated</a:t>
            </a:r>
          </a:p>
          <a:p>
            <a:pPr>
              <a:spcAft>
                <a:spcPts val="2400"/>
              </a:spcAft>
            </a:pPr>
            <a:r>
              <a:rPr lang="en-GB" dirty="0" smtClean="0"/>
              <a:t>Social context: </a:t>
            </a:r>
            <a:r>
              <a:rPr lang="en-GB" sz="2400" dirty="0" smtClean="0"/>
              <a:t>religious environment of family, media, school, local community</a:t>
            </a:r>
          </a:p>
          <a:p>
            <a:pPr>
              <a:spcAft>
                <a:spcPts val="2400"/>
              </a:spcAft>
            </a:pPr>
            <a:r>
              <a:rPr lang="en-GB" dirty="0" smtClean="0"/>
              <a:t>Religious beliefs, frameworks and assumptions</a:t>
            </a:r>
            <a:endParaRPr lang="en-GB" dirty="0"/>
          </a:p>
        </p:txBody>
      </p:sp>
      <p:sp>
        <p:nvSpPr>
          <p:cNvPr id="2" name="Title 1"/>
          <p:cNvSpPr>
            <a:spLocks noGrp="1"/>
          </p:cNvSpPr>
          <p:nvPr>
            <p:ph type="title"/>
          </p:nvPr>
        </p:nvSpPr>
        <p:spPr>
          <a:xfrm>
            <a:off x="395536" y="332656"/>
            <a:ext cx="8748464" cy="1143000"/>
          </a:xfrm>
        </p:spPr>
        <p:txBody>
          <a:bodyPr>
            <a:noAutofit/>
          </a:bodyPr>
          <a:lstStyle/>
          <a:p>
            <a:r>
              <a:rPr lang="en-GB" sz="3600" b="1" dirty="0" smtClean="0"/>
              <a:t>diversity project: </a:t>
            </a:r>
            <a:br>
              <a:rPr lang="en-GB" sz="3600" b="1" dirty="0" smtClean="0"/>
            </a:br>
            <a:r>
              <a:rPr lang="en-GB" sz="3600" dirty="0" err="1" smtClean="0"/>
              <a:t>c</a:t>
            </a:r>
            <a:r>
              <a:rPr lang="en-GB" sz="3600" b="1" dirty="0" err="1" smtClean="0"/>
              <a:t>ontextualisations</a:t>
            </a:r>
            <a:r>
              <a:rPr lang="en-GB" sz="3600" b="1" dirty="0" smtClean="0"/>
              <a:t> of research</a:t>
            </a:r>
            <a:endParaRPr lang="en-GB" sz="3600" b="1"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556792"/>
            <a:ext cx="8229600" cy="5112568"/>
          </a:xfrm>
        </p:spPr>
        <p:txBody>
          <a:bodyPr>
            <a:normAutofit fontScale="85000" lnSpcReduction="20000"/>
          </a:bodyPr>
          <a:lstStyle/>
          <a:p>
            <a:pPr>
              <a:spcAft>
                <a:spcPts val="600"/>
              </a:spcAft>
            </a:pPr>
            <a:r>
              <a:rPr lang="en-GB" dirty="0"/>
              <a:t>D: Like </a:t>
            </a:r>
            <a:r>
              <a:rPr lang="en-GB" dirty="0" smtClean="0"/>
              <a:t>media, </a:t>
            </a:r>
            <a:r>
              <a:rPr lang="en-GB" dirty="0"/>
              <a:t>I think personally the media just ...</a:t>
            </a:r>
          </a:p>
          <a:p>
            <a:pPr>
              <a:spcAft>
                <a:spcPts val="600"/>
              </a:spcAft>
            </a:pPr>
            <a:r>
              <a:rPr lang="en-GB" dirty="0"/>
              <a:t>M: takes the bad side ...</a:t>
            </a:r>
          </a:p>
          <a:p>
            <a:pPr>
              <a:spcAft>
                <a:spcPts val="600"/>
              </a:spcAft>
            </a:pPr>
            <a:r>
              <a:rPr lang="en-GB" dirty="0"/>
              <a:t>D: Makes Islam look so bad</a:t>
            </a:r>
          </a:p>
          <a:p>
            <a:pPr>
              <a:spcAft>
                <a:spcPts val="600"/>
              </a:spcAft>
            </a:pPr>
            <a:r>
              <a:rPr lang="en-GB" dirty="0"/>
              <a:t>M: terrorism</a:t>
            </a:r>
          </a:p>
          <a:p>
            <a:pPr>
              <a:spcAft>
                <a:spcPts val="600"/>
              </a:spcAft>
            </a:pPr>
            <a:r>
              <a:rPr lang="en-GB" dirty="0"/>
              <a:t>E: It makes them evil and </a:t>
            </a:r>
            <a:r>
              <a:rPr lang="en-GB" dirty="0" smtClean="0"/>
              <a:t>things</a:t>
            </a:r>
            <a:endParaRPr lang="en-GB" dirty="0"/>
          </a:p>
          <a:p>
            <a:pPr>
              <a:spcAft>
                <a:spcPts val="600"/>
              </a:spcAft>
            </a:pPr>
            <a:r>
              <a:rPr lang="en-GB" dirty="0"/>
              <a:t>JI: Which is the greatest influence on you in terms of message about Islam? Is it what you see in the media is it what you learn at </a:t>
            </a:r>
            <a:r>
              <a:rPr lang="en-GB" dirty="0" smtClean="0"/>
              <a:t>school?</a:t>
            </a:r>
            <a:endParaRPr lang="en-GB" dirty="0"/>
          </a:p>
          <a:p>
            <a:pPr>
              <a:spcAft>
                <a:spcPts val="600"/>
              </a:spcAft>
            </a:pPr>
            <a:r>
              <a:rPr lang="en-GB" dirty="0"/>
              <a:t>E: to be honest I think the media</a:t>
            </a:r>
          </a:p>
          <a:p>
            <a:pPr>
              <a:spcAft>
                <a:spcPts val="600"/>
              </a:spcAft>
            </a:pPr>
            <a:r>
              <a:rPr lang="en-GB" dirty="0"/>
              <a:t>M: the media- because you just watch it it’s everywhere</a:t>
            </a:r>
          </a:p>
          <a:p>
            <a:pPr>
              <a:spcAft>
                <a:spcPts val="600"/>
              </a:spcAft>
            </a:pPr>
            <a:r>
              <a:rPr lang="en-GB" dirty="0"/>
              <a:t>D: it’s just contagious like you just can’t – it just sticks it in your head like you can’t fight </a:t>
            </a:r>
            <a:r>
              <a:rPr lang="en-GB" dirty="0" smtClean="0"/>
              <a:t>it (A)</a:t>
            </a:r>
            <a:endParaRPr lang="en-GB" dirty="0"/>
          </a:p>
          <a:p>
            <a:pPr>
              <a:buNone/>
            </a:pPr>
            <a:endParaRPr lang="en-GB" dirty="0"/>
          </a:p>
        </p:txBody>
      </p:sp>
      <p:sp>
        <p:nvSpPr>
          <p:cNvPr id="2" name="Title 1"/>
          <p:cNvSpPr>
            <a:spLocks noGrp="1"/>
          </p:cNvSpPr>
          <p:nvPr>
            <p:ph type="title"/>
          </p:nvPr>
        </p:nvSpPr>
        <p:spPr/>
        <p:txBody>
          <a:bodyPr>
            <a:noAutofit/>
          </a:bodyPr>
          <a:lstStyle/>
          <a:p>
            <a:r>
              <a:rPr lang="en-GB" sz="3600" b="1" dirty="0"/>
              <a:t>y</a:t>
            </a:r>
            <a:r>
              <a:rPr lang="en-GB" sz="3600" b="1" dirty="0" smtClean="0"/>
              <a:t>oung </a:t>
            </a:r>
            <a:r>
              <a:rPr lang="en-GB" sz="3600" b="1" dirty="0"/>
              <a:t>p</a:t>
            </a:r>
            <a:r>
              <a:rPr lang="en-GB" sz="3600" b="1" dirty="0" smtClean="0"/>
              <a:t>eople’s perspectives: </a:t>
            </a:r>
            <a:br>
              <a:rPr lang="en-GB" sz="3600" b="1" dirty="0" smtClean="0"/>
            </a:br>
            <a:r>
              <a:rPr lang="en-GB" sz="3600" b="1" smtClean="0"/>
              <a:t> criticality </a:t>
            </a:r>
            <a:r>
              <a:rPr lang="en-GB" sz="3600" b="1" dirty="0" smtClean="0"/>
              <a:t>and media</a:t>
            </a:r>
            <a:endParaRPr lang="en-GB" sz="3600" b="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925144"/>
          </a:xfrm>
        </p:spPr>
        <p:txBody>
          <a:bodyPr>
            <a:normAutofit fontScale="92500" lnSpcReduction="20000"/>
          </a:bodyPr>
          <a:lstStyle/>
          <a:p>
            <a:r>
              <a:rPr lang="en-GB" dirty="0"/>
              <a:t> I think it would be better [learning about] different religions because if you stick with one religion when you go with people of different religions you wouldn’t understand when they were talking about their religion and you would know how to act and what you must say or do. (B</a:t>
            </a:r>
            <a:r>
              <a:rPr lang="en-GB" dirty="0" smtClean="0"/>
              <a:t>)</a:t>
            </a:r>
          </a:p>
          <a:p>
            <a:endParaRPr lang="en-GB" dirty="0"/>
          </a:p>
          <a:p>
            <a:r>
              <a:rPr lang="en-GB" dirty="0"/>
              <a:t>I think when you learn about other religions it kind of unifies us, that’s what I think. When you learn about other religions and you look at your own you think there are some kind of similarities – the basic values that you shouldn’t kill people, the 10 Commandments and so on are quite similar to Islam’s values (A)</a:t>
            </a:r>
          </a:p>
          <a:p>
            <a:endParaRPr lang="en-GB" dirty="0"/>
          </a:p>
        </p:txBody>
      </p:sp>
      <p:sp>
        <p:nvSpPr>
          <p:cNvPr id="2" name="Title 1"/>
          <p:cNvSpPr>
            <a:spLocks noGrp="1"/>
          </p:cNvSpPr>
          <p:nvPr>
            <p:ph type="title"/>
          </p:nvPr>
        </p:nvSpPr>
        <p:spPr>
          <a:xfrm>
            <a:off x="467544" y="548680"/>
            <a:ext cx="8229600" cy="1143000"/>
          </a:xfrm>
        </p:spPr>
        <p:txBody>
          <a:bodyPr>
            <a:normAutofit fontScale="90000"/>
          </a:bodyPr>
          <a:lstStyle/>
          <a:p>
            <a:r>
              <a:rPr lang="en-GB" sz="4000" b="1" dirty="0"/>
              <a:t>y</a:t>
            </a:r>
            <a:r>
              <a:rPr lang="en-GB" sz="4000" b="1" dirty="0" smtClean="0"/>
              <a:t>oung people’s perspectives: </a:t>
            </a:r>
            <a:br>
              <a:rPr lang="en-GB" sz="4000" b="1" dirty="0" smtClean="0"/>
            </a:br>
            <a:r>
              <a:rPr lang="en-GB" sz="4000" b="1" dirty="0" smtClean="0"/>
              <a:t>RE tolerance and respect</a:t>
            </a:r>
            <a:r>
              <a:rPr lang="en-GB" dirty="0" smtClean="0"/>
              <a:t/>
            </a:r>
            <a:br>
              <a:rPr lang="en-GB" dirty="0" smtClean="0"/>
            </a:br>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568" y="1412776"/>
            <a:ext cx="8229600" cy="5184576"/>
          </a:xfrm>
        </p:spPr>
        <p:txBody>
          <a:bodyPr>
            <a:normAutofit/>
          </a:bodyPr>
          <a:lstStyle/>
          <a:p>
            <a:pPr>
              <a:spcAft>
                <a:spcPts val="1200"/>
              </a:spcAft>
            </a:pPr>
            <a:r>
              <a:rPr lang="en-GB" sz="2400" dirty="0" smtClean="0"/>
              <a:t>I </a:t>
            </a:r>
            <a:r>
              <a:rPr lang="en-GB" sz="2400" dirty="0"/>
              <a:t>think they just make [RE] compulsory to try and break down the ethnic barriers between Christians and Muslims and Hindus and trying to stop racism, which as far as I’ve seen doesn’t seem to work - the more they seem to learn about it the more jokes they can make. </a:t>
            </a:r>
            <a:endParaRPr lang="en-GB" sz="2400" dirty="0" smtClean="0"/>
          </a:p>
          <a:p>
            <a:pPr>
              <a:spcAft>
                <a:spcPts val="1200"/>
              </a:spcAft>
              <a:buNone/>
            </a:pPr>
            <a:endParaRPr lang="en-GB" sz="2400" dirty="0"/>
          </a:p>
          <a:p>
            <a:pPr>
              <a:spcAft>
                <a:spcPts val="1200"/>
              </a:spcAft>
            </a:pPr>
            <a:r>
              <a:rPr lang="en-GB" sz="2400" dirty="0" smtClean="0"/>
              <a:t>I </a:t>
            </a:r>
            <a:r>
              <a:rPr lang="en-GB" sz="2400" dirty="0"/>
              <a:t>think it’s like a problem like racism and I think RE plays a part in that like some people would find RE a way to give racism to people to be abusive. </a:t>
            </a:r>
          </a:p>
          <a:p>
            <a:endParaRPr lang="en-GB" dirty="0"/>
          </a:p>
        </p:txBody>
      </p:sp>
      <p:sp>
        <p:nvSpPr>
          <p:cNvPr id="2" name="Title 1"/>
          <p:cNvSpPr>
            <a:spLocks noGrp="1"/>
          </p:cNvSpPr>
          <p:nvPr>
            <p:ph type="title"/>
          </p:nvPr>
        </p:nvSpPr>
        <p:spPr>
          <a:xfrm>
            <a:off x="467544" y="0"/>
            <a:ext cx="8229600" cy="1143000"/>
          </a:xfrm>
        </p:spPr>
        <p:txBody>
          <a:bodyPr>
            <a:normAutofit fontScale="90000"/>
          </a:bodyPr>
          <a:lstStyle/>
          <a:p>
            <a:r>
              <a:rPr lang="en-GB" b="1" dirty="0" smtClean="0"/>
              <a:t/>
            </a:r>
            <a:br>
              <a:rPr lang="en-GB" b="1" dirty="0" smtClean="0"/>
            </a:br>
            <a:r>
              <a:rPr lang="en-GB" b="1" dirty="0" smtClean="0"/>
              <a:t>RE: intolerance</a:t>
            </a: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spcAft>
                <a:spcPts val="1200"/>
              </a:spcAft>
              <a:buNone/>
            </a:pPr>
            <a:r>
              <a:rPr lang="en-GB" dirty="0" smtClean="0"/>
              <a:t>C</a:t>
            </a:r>
            <a:r>
              <a:rPr lang="en-GB" dirty="0"/>
              <a:t>: [RE classes make relationships] worse because people start taking the </a:t>
            </a:r>
            <a:r>
              <a:rPr lang="en-GB" dirty="0" err="1"/>
              <a:t>mick</a:t>
            </a:r>
            <a:r>
              <a:rPr lang="en-GB" dirty="0"/>
              <a:t> saying that for example ‘oh you can’t eat that meat’ and stuff</a:t>
            </a:r>
          </a:p>
          <a:p>
            <a:pPr>
              <a:spcAft>
                <a:spcPts val="1200"/>
              </a:spcAft>
              <a:buNone/>
            </a:pPr>
            <a:r>
              <a:rPr lang="en-GB" dirty="0" smtClean="0"/>
              <a:t>D</a:t>
            </a:r>
            <a:r>
              <a:rPr lang="en-GB" dirty="0"/>
              <a:t>: Or they’ll get that meat and they’ll shove it like on your face and get you to smell it and stuff</a:t>
            </a:r>
          </a:p>
          <a:p>
            <a:pPr>
              <a:spcAft>
                <a:spcPts val="1200"/>
              </a:spcAft>
              <a:buNone/>
            </a:pPr>
            <a:r>
              <a:rPr lang="en-GB" dirty="0" smtClean="0"/>
              <a:t>E</a:t>
            </a:r>
            <a:r>
              <a:rPr lang="en-GB" dirty="0"/>
              <a:t>:  I don’t think they would do it [if it wasn’t for RE] because they wouldn’t know about it – because they don’t know many things. </a:t>
            </a:r>
          </a:p>
        </p:txBody>
      </p:sp>
      <p:sp>
        <p:nvSpPr>
          <p:cNvPr id="2" name="Title 1"/>
          <p:cNvSpPr>
            <a:spLocks noGrp="1"/>
          </p:cNvSpPr>
          <p:nvPr>
            <p:ph type="title"/>
          </p:nvPr>
        </p:nvSpPr>
        <p:spPr/>
        <p:txBody>
          <a:bodyPr/>
          <a:lstStyle/>
          <a:p>
            <a:r>
              <a:rPr lang="en-GB" b="1" dirty="0" smtClean="0"/>
              <a:t>RE: disrespect</a:t>
            </a:r>
            <a:endParaRPr lang="en-GB"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1700808"/>
            <a:ext cx="8229600" cy="4525963"/>
          </a:xfrm>
        </p:spPr>
        <p:txBody>
          <a:bodyPr>
            <a:normAutofit fontScale="85000" lnSpcReduction="10000"/>
          </a:bodyPr>
          <a:lstStyle/>
          <a:p>
            <a:pPr>
              <a:spcAft>
                <a:spcPts val="1200"/>
              </a:spcAft>
            </a:pPr>
            <a:r>
              <a:rPr lang="en-GB" dirty="0" smtClean="0"/>
              <a:t> Before </a:t>
            </a:r>
            <a:r>
              <a:rPr lang="en-GB" dirty="0"/>
              <a:t>a form of racism was your religion because of Rangers and Celtic and all that and they were Catholic and Protestant but after that stopped I don’t think there’s been much bother... there’s like </a:t>
            </a:r>
            <a:r>
              <a:rPr lang="en-GB" dirty="0" err="1"/>
              <a:t>Hibs</a:t>
            </a:r>
            <a:r>
              <a:rPr lang="en-GB" dirty="0"/>
              <a:t> and Hearts as well. I go to the </a:t>
            </a:r>
            <a:r>
              <a:rPr lang="en-GB" dirty="0" err="1"/>
              <a:t>Hibs</a:t>
            </a:r>
            <a:r>
              <a:rPr lang="en-GB" dirty="0"/>
              <a:t> game sometimes and they’re like not bad like it’s not focused around religion it’s more about the game</a:t>
            </a:r>
            <a:r>
              <a:rPr lang="en-GB" dirty="0" smtClean="0"/>
              <a:t>.</a:t>
            </a:r>
          </a:p>
          <a:p>
            <a:pPr>
              <a:spcAft>
                <a:spcPts val="1200"/>
              </a:spcAft>
            </a:pPr>
            <a:endParaRPr lang="en-GB" dirty="0"/>
          </a:p>
          <a:p>
            <a:pPr>
              <a:spcAft>
                <a:spcPts val="1200"/>
              </a:spcAft>
            </a:pPr>
            <a:r>
              <a:rPr lang="en-GB" dirty="0" smtClean="0"/>
              <a:t> I </a:t>
            </a:r>
            <a:r>
              <a:rPr lang="en-GB" dirty="0"/>
              <a:t>think [it’s] racism - it crosses over between racism and religious beliefs because it can be like you’re being racist because you hate their belief or you could be hating their belief because of their race. </a:t>
            </a:r>
            <a:r>
              <a:rPr lang="en-GB" dirty="0" smtClean="0"/>
              <a:t>(G)</a:t>
            </a:r>
            <a:endParaRPr lang="en-GB" dirty="0"/>
          </a:p>
          <a:p>
            <a:pPr>
              <a:buNone/>
            </a:pPr>
            <a:endParaRPr lang="en-GB" dirty="0"/>
          </a:p>
        </p:txBody>
      </p:sp>
      <p:sp>
        <p:nvSpPr>
          <p:cNvPr id="2" name="Title 1"/>
          <p:cNvSpPr>
            <a:spLocks noGrp="1"/>
          </p:cNvSpPr>
          <p:nvPr>
            <p:ph type="title"/>
          </p:nvPr>
        </p:nvSpPr>
        <p:spPr/>
        <p:txBody>
          <a:bodyPr>
            <a:normAutofit fontScale="90000"/>
          </a:bodyPr>
          <a:lstStyle/>
          <a:p>
            <a:r>
              <a:rPr lang="en-GB" b="1" dirty="0"/>
              <a:t>y</a:t>
            </a:r>
            <a:r>
              <a:rPr lang="en-GB" b="1" dirty="0" smtClean="0"/>
              <a:t>oung people’s perspectives: </a:t>
            </a:r>
            <a:br>
              <a:rPr lang="en-GB" b="1" dirty="0" smtClean="0"/>
            </a:br>
            <a:r>
              <a:rPr lang="en-GB" b="1" dirty="0" smtClean="0"/>
              <a:t>diversity</a:t>
            </a:r>
            <a:endParaRPr lang="en-GB" b="1"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GB" dirty="0" smtClean="0"/>
              <a:t>I </a:t>
            </a:r>
            <a:r>
              <a:rPr lang="en-GB" dirty="0"/>
              <a:t>would say just now I think a lot of the aggression is more towards Polish than it is towards Muslims because we’ve kind of adapted to Muslims and people from Pakistan. And that kind of religion coming here because it’s happened over a gradual period of time but all of a sudden it was just like heaps of Polish people landed here and I think it was because it was so sudden that people were really happy about it. And with the Muslims now we’ve really accepted it</a:t>
            </a:r>
            <a:r>
              <a:rPr lang="en-GB" dirty="0" smtClean="0"/>
              <a:t>. (F)</a:t>
            </a:r>
            <a:endParaRPr lang="en-GB" dirty="0"/>
          </a:p>
          <a:p>
            <a:endParaRPr lang="en-GB" dirty="0"/>
          </a:p>
        </p:txBody>
      </p:sp>
      <p:sp>
        <p:nvSpPr>
          <p:cNvPr id="2" name="Title 1"/>
          <p:cNvSpPr>
            <a:spLocks noGrp="1"/>
          </p:cNvSpPr>
          <p:nvPr>
            <p:ph type="title"/>
          </p:nvPr>
        </p:nvSpPr>
        <p:spPr/>
        <p:txBody>
          <a:bodyPr/>
          <a:lstStyle/>
          <a:p>
            <a:r>
              <a:rPr lang="en-GB" b="1" dirty="0" smtClean="0"/>
              <a:t>diversity</a:t>
            </a:r>
            <a:endParaRPr lang="en-GB" b="1"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n-GB" dirty="0"/>
              <a:t>I’d walk through X [predominantly Muslim district] because they keep themselves to themselves, they wouldn’t say anything when you walk by, but the Polish would stare at you and say things. </a:t>
            </a:r>
            <a:r>
              <a:rPr lang="en-GB" dirty="0" smtClean="0"/>
              <a:t>(G)</a:t>
            </a:r>
          </a:p>
          <a:p>
            <a:endParaRPr lang="en-GB" dirty="0"/>
          </a:p>
          <a:p>
            <a:r>
              <a:rPr lang="en-GB" dirty="0" smtClean="0"/>
              <a:t>When </a:t>
            </a:r>
            <a:r>
              <a:rPr lang="en-GB" dirty="0"/>
              <a:t>they’re talking together their dialect is a very aggressive language and something you don’t know what they’re saying and like the way they’re speaking is sometimes ... I don’t like to stand beside them and I think ‘Oh, my word, what are they arguing about? What are they saying? That sounds awful</a:t>
            </a:r>
            <a:r>
              <a:rPr lang="en-GB" dirty="0" smtClean="0"/>
              <a:t>. (E) </a:t>
            </a:r>
            <a:endParaRPr lang="en-GB" dirty="0"/>
          </a:p>
          <a:p>
            <a:endParaRPr lang="en-GB" dirty="0"/>
          </a:p>
        </p:txBody>
      </p:sp>
      <p:sp>
        <p:nvSpPr>
          <p:cNvPr id="2" name="Title 1"/>
          <p:cNvSpPr>
            <a:spLocks noGrp="1"/>
          </p:cNvSpPr>
          <p:nvPr>
            <p:ph type="title"/>
          </p:nvPr>
        </p:nvSpPr>
        <p:spPr/>
        <p:txBody>
          <a:bodyPr>
            <a:normAutofit/>
          </a:bodyPr>
          <a:lstStyle/>
          <a:p>
            <a:r>
              <a:rPr lang="en-GB" b="1" dirty="0" smtClean="0"/>
              <a:t>diversity</a:t>
            </a:r>
            <a:endParaRPr lang="en-GB" b="1"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700808"/>
            <a:ext cx="8229600" cy="4525963"/>
          </a:xfrm>
        </p:spPr>
        <p:txBody>
          <a:bodyPr>
            <a:normAutofit fontScale="92500"/>
          </a:bodyPr>
          <a:lstStyle/>
          <a:p>
            <a:r>
              <a:rPr lang="en-GB" dirty="0"/>
              <a:t>My friends don’t understand </a:t>
            </a:r>
            <a:r>
              <a:rPr lang="en-GB" dirty="0" smtClean="0"/>
              <a:t>anything </a:t>
            </a:r>
            <a:r>
              <a:rPr lang="en-GB" dirty="0"/>
              <a:t>… It’s when they’re doing something and you can’t and they’re like, ‘why can’t you?’ and then you have to explain everything …I go over it again and again and they still don’t understand</a:t>
            </a:r>
            <a:r>
              <a:rPr lang="en-GB" dirty="0" smtClean="0"/>
              <a:t>’(B)</a:t>
            </a:r>
            <a:endParaRPr lang="en-GB" dirty="0"/>
          </a:p>
          <a:p>
            <a:endParaRPr lang="en-GB" dirty="0" smtClean="0"/>
          </a:p>
          <a:p>
            <a:r>
              <a:rPr lang="en-GB" dirty="0" smtClean="0"/>
              <a:t>It’s </a:t>
            </a:r>
            <a:r>
              <a:rPr lang="en-GB" dirty="0"/>
              <a:t>Christianity’s stupid and are you religious rather than do you believe in God is the question and religious people do such and such and there are people and there are religious people – the stupid ones’(A)</a:t>
            </a:r>
          </a:p>
          <a:p>
            <a:endParaRPr lang="en-GB" dirty="0"/>
          </a:p>
        </p:txBody>
      </p:sp>
      <p:sp>
        <p:nvSpPr>
          <p:cNvPr id="2" name="Title 1"/>
          <p:cNvSpPr>
            <a:spLocks noGrp="1"/>
          </p:cNvSpPr>
          <p:nvPr>
            <p:ph type="title"/>
          </p:nvPr>
        </p:nvSpPr>
        <p:spPr/>
        <p:txBody>
          <a:bodyPr>
            <a:normAutofit fontScale="90000"/>
          </a:bodyPr>
          <a:lstStyle/>
          <a:p>
            <a:r>
              <a:rPr lang="en-GB" b="1" dirty="0" smtClean="0"/>
              <a:t>Young people’s perspectives: religiosity</a:t>
            </a:r>
            <a:endParaRPr lang="en-GB" b="1"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84784"/>
            <a:ext cx="8229600" cy="5112568"/>
          </a:xfrm>
        </p:spPr>
        <p:txBody>
          <a:bodyPr>
            <a:normAutofit/>
          </a:bodyPr>
          <a:lstStyle/>
          <a:p>
            <a:pPr>
              <a:spcAft>
                <a:spcPts val="1800"/>
              </a:spcAft>
            </a:pPr>
            <a:r>
              <a:rPr lang="en-GB" dirty="0"/>
              <a:t>Many people feel it’s not cool to be religious but you don’t have to express your views; you can just keep them very quiet and not tell anybody about it (A)</a:t>
            </a:r>
          </a:p>
          <a:p>
            <a:pPr>
              <a:spcAft>
                <a:spcPts val="1800"/>
              </a:spcAft>
            </a:pPr>
            <a:r>
              <a:rPr lang="en-GB" dirty="0"/>
              <a:t>We don’t generally speak about </a:t>
            </a:r>
            <a:r>
              <a:rPr lang="en-GB" dirty="0" smtClean="0"/>
              <a:t>[religion] </a:t>
            </a:r>
            <a:r>
              <a:rPr lang="en-GB" dirty="0"/>
              <a:t>much because we’re outnumbered … when I speak about it, I’m afraid that people will look at me a lot differently. (F)</a:t>
            </a:r>
          </a:p>
          <a:p>
            <a:pPr>
              <a:spcAft>
                <a:spcPts val="1800"/>
              </a:spcAft>
            </a:pPr>
            <a:r>
              <a:rPr lang="en-GB" dirty="0" smtClean="0"/>
              <a:t>You </a:t>
            </a:r>
            <a:r>
              <a:rPr lang="en-GB" dirty="0"/>
              <a:t>don’t want to be friends with so and so because they go to </a:t>
            </a:r>
            <a:r>
              <a:rPr lang="en-GB" dirty="0" smtClean="0"/>
              <a:t>church (B)</a:t>
            </a:r>
            <a:endParaRPr lang="en-GB" dirty="0"/>
          </a:p>
        </p:txBody>
      </p:sp>
      <p:sp>
        <p:nvSpPr>
          <p:cNvPr id="2" name="Title 1"/>
          <p:cNvSpPr>
            <a:spLocks noGrp="1"/>
          </p:cNvSpPr>
          <p:nvPr>
            <p:ph type="title"/>
          </p:nvPr>
        </p:nvSpPr>
        <p:spPr/>
        <p:txBody>
          <a:bodyPr/>
          <a:lstStyle/>
          <a:p>
            <a:r>
              <a:rPr lang="en-GB" b="1" dirty="0" smtClean="0"/>
              <a:t>religiosity</a:t>
            </a:r>
            <a:endParaRPr lang="en-GB" b="1"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r>
              <a:rPr lang="en-GB" dirty="0"/>
              <a:t>You probably get on better with people who aren’t really tied down with their religion, like where the Muslims pray five times a day – it’s just easier to hang around with someone who doesn’t have to do that all the time. (B</a:t>
            </a:r>
            <a:r>
              <a:rPr lang="en-GB" dirty="0" smtClean="0"/>
              <a:t>)</a:t>
            </a:r>
          </a:p>
          <a:p>
            <a:endParaRPr lang="en-GB" dirty="0"/>
          </a:p>
          <a:p>
            <a:r>
              <a:rPr lang="en-GB" dirty="0"/>
              <a:t>I think that my Sikh friends they have a really relaxed attitude ... they’re relaxed and we’re relaxed and it makes it easier – we’re not uptight about it and they’re not uptight about it and it doesn’t create an awkward atmosphere. </a:t>
            </a:r>
            <a:r>
              <a:rPr lang="en-GB" dirty="0" smtClean="0"/>
              <a:t>(A)</a:t>
            </a:r>
            <a:endParaRPr lang="en-GB" dirty="0"/>
          </a:p>
          <a:p>
            <a:endParaRPr lang="en-GB" dirty="0"/>
          </a:p>
        </p:txBody>
      </p:sp>
      <p:sp>
        <p:nvSpPr>
          <p:cNvPr id="2" name="Title 1"/>
          <p:cNvSpPr>
            <a:spLocks noGrp="1"/>
          </p:cNvSpPr>
          <p:nvPr>
            <p:ph type="title"/>
          </p:nvPr>
        </p:nvSpPr>
        <p:spPr/>
        <p:txBody>
          <a:bodyPr/>
          <a:lstStyle/>
          <a:p>
            <a:r>
              <a:rPr lang="en-GB" b="1" dirty="0" smtClean="0"/>
              <a:t>religiosity</a:t>
            </a:r>
            <a:endParaRPr lang="en-GB" b="1"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628800"/>
            <a:ext cx="8229600" cy="4785395"/>
          </a:xfrm>
        </p:spPr>
        <p:txBody>
          <a:bodyPr/>
          <a:lstStyle/>
          <a:p>
            <a:r>
              <a:rPr lang="en-GB" dirty="0"/>
              <a:t>L: There’s never really a problem with the religious and non-religious people, nothing like ‘Oh, I don’t like him because he’s religious’ or whatever, I’ve never known that ... we [non-religious] people are from a sort of religious background so there’s always someone like your Gran or your Granddad who’s religious so it’s always been kind of there</a:t>
            </a:r>
            <a:r>
              <a:rPr lang="en-GB" dirty="0" smtClean="0"/>
              <a:t>.</a:t>
            </a:r>
          </a:p>
          <a:p>
            <a:endParaRPr lang="en-GB" i="1" dirty="0"/>
          </a:p>
          <a:p>
            <a:endParaRPr lang="en-GB" dirty="0"/>
          </a:p>
          <a:p>
            <a:endParaRPr lang="en-GB" dirty="0"/>
          </a:p>
        </p:txBody>
      </p:sp>
      <p:sp>
        <p:nvSpPr>
          <p:cNvPr id="2" name="Title 1"/>
          <p:cNvSpPr>
            <a:spLocks noGrp="1"/>
          </p:cNvSpPr>
          <p:nvPr>
            <p:ph type="title"/>
          </p:nvPr>
        </p:nvSpPr>
        <p:spPr/>
        <p:txBody>
          <a:bodyPr/>
          <a:lstStyle/>
          <a:p>
            <a:r>
              <a:rPr lang="en-GB" b="1" dirty="0" smtClean="0"/>
              <a:t>religiosity</a:t>
            </a:r>
            <a:endParaRPr lang="en-GB" b="1"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GB" dirty="0"/>
              <a:t>As you get older your religion also brings more responsibilities, so as you get older, you’re going to take on responsibilities into your home; so if you do, it’ll make you more religious’ (I</a:t>
            </a:r>
            <a:r>
              <a:rPr lang="en-GB" dirty="0" smtClean="0"/>
              <a:t>)</a:t>
            </a:r>
          </a:p>
          <a:p>
            <a:endParaRPr lang="en-GB" dirty="0"/>
          </a:p>
          <a:p>
            <a:r>
              <a:rPr lang="en-GB" dirty="0"/>
              <a:t>When you grow up – like I want to christen my children and be a good teacher to them – so you’re going to feel stronger [in your religion], so you’re going to pass on what your beliefs are’ (K)</a:t>
            </a:r>
          </a:p>
          <a:p>
            <a:endParaRPr lang="en-GB" dirty="0"/>
          </a:p>
        </p:txBody>
      </p:sp>
      <p:sp>
        <p:nvSpPr>
          <p:cNvPr id="2" name="Title 1"/>
          <p:cNvSpPr>
            <a:spLocks noGrp="1"/>
          </p:cNvSpPr>
          <p:nvPr>
            <p:ph type="title"/>
          </p:nvPr>
        </p:nvSpPr>
        <p:spPr/>
        <p:txBody>
          <a:bodyPr/>
          <a:lstStyle/>
          <a:p>
            <a:r>
              <a:rPr lang="en-GB" b="1" dirty="0" smtClean="0"/>
              <a:t>religiosity</a:t>
            </a:r>
            <a:endParaRPr lang="en-GB" b="1"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spcAft>
                <a:spcPts val="1200"/>
              </a:spcAft>
            </a:pPr>
            <a:r>
              <a:rPr lang="en-GB" dirty="0"/>
              <a:t>I think people don’t really express their religious beliefs because they won’t fit in – if their friends don’t believe then they’re not really going to talk about it are they, because nobody’s going to understand or follow what they’re saying</a:t>
            </a:r>
            <a:r>
              <a:rPr lang="en-GB" dirty="0" smtClean="0"/>
              <a:t>. (F)</a:t>
            </a:r>
          </a:p>
          <a:p>
            <a:pPr>
              <a:spcAft>
                <a:spcPts val="1200"/>
              </a:spcAft>
            </a:pPr>
            <a:r>
              <a:rPr lang="en-GB" dirty="0"/>
              <a:t>I talk with my Muslim friends about religion … it’s just sort of things that’s interesting to talk about because it’s like finding out about their religion and our religion and how it kind of links. (L)</a:t>
            </a:r>
          </a:p>
          <a:p>
            <a:endParaRPr lang="en-GB" dirty="0"/>
          </a:p>
        </p:txBody>
      </p:sp>
      <p:sp>
        <p:nvSpPr>
          <p:cNvPr id="2" name="Title 1"/>
          <p:cNvSpPr>
            <a:spLocks noGrp="1"/>
          </p:cNvSpPr>
          <p:nvPr>
            <p:ph type="title"/>
          </p:nvPr>
        </p:nvSpPr>
        <p:spPr/>
        <p:txBody>
          <a:bodyPr>
            <a:normAutofit fontScale="90000"/>
          </a:bodyPr>
          <a:lstStyle/>
          <a:p>
            <a:r>
              <a:rPr lang="en-GB" b="1" dirty="0" smtClean="0"/>
              <a:t>young people’s perspectives:</a:t>
            </a:r>
            <a:br>
              <a:rPr lang="en-GB" b="1" dirty="0" smtClean="0"/>
            </a:br>
            <a:r>
              <a:rPr lang="en-GB" b="1" dirty="0" smtClean="0"/>
              <a:t>own beliefs</a:t>
            </a:r>
            <a:endParaRPr lang="en-GB" b="1"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568" y="1268760"/>
            <a:ext cx="8003232" cy="5400600"/>
          </a:xfrm>
        </p:spPr>
        <p:txBody>
          <a:bodyPr>
            <a:noAutofit/>
          </a:bodyPr>
          <a:lstStyle/>
          <a:p>
            <a:pPr marL="360000">
              <a:spcBef>
                <a:spcPts val="1800"/>
              </a:spcBef>
            </a:pPr>
            <a:r>
              <a:rPr lang="en-GB" sz="2000" dirty="0"/>
              <a:t>I’d say atheist [is hardest to relate to] because atheist doesn’t have anything spiritual – anything to worship/ M: they mostly think you’re just born and die (B)</a:t>
            </a:r>
          </a:p>
          <a:p>
            <a:pPr marL="360000">
              <a:spcBef>
                <a:spcPts val="1800"/>
              </a:spcBef>
            </a:pPr>
            <a:r>
              <a:rPr lang="en-GB" sz="2000" dirty="0"/>
              <a:t>Because I know a boy and he’s a complete non-believer and I try to convince him that there is something after life that there is God there is something that God is always with you and that he just doesn’t believe that I’m not sure why and he tries to convince me that there isn’t anything but I think but I know that there is something I just believe that. (T)</a:t>
            </a:r>
          </a:p>
          <a:p>
            <a:pPr marL="360000">
              <a:spcBef>
                <a:spcPts val="1800"/>
              </a:spcBef>
            </a:pPr>
            <a:r>
              <a:rPr lang="en-GB" sz="2000" dirty="0"/>
              <a:t>I’ve got also friends that are not Christian like Muslim and different faiths and I’ve got some that don’t believe in anything.  And the people that don’t believe I kind of try to convert them so they start to believe in something because it always helps in life. (T</a:t>
            </a:r>
            <a:r>
              <a:rPr lang="en-GB" sz="2000" dirty="0" smtClean="0"/>
              <a:t>)</a:t>
            </a:r>
            <a:endParaRPr lang="en-GB" sz="2000" dirty="0"/>
          </a:p>
        </p:txBody>
      </p:sp>
      <p:sp>
        <p:nvSpPr>
          <p:cNvPr id="2" name="Title 1"/>
          <p:cNvSpPr>
            <a:spLocks noGrp="1"/>
          </p:cNvSpPr>
          <p:nvPr>
            <p:ph type="title"/>
          </p:nvPr>
        </p:nvSpPr>
        <p:spPr/>
        <p:txBody>
          <a:bodyPr/>
          <a:lstStyle/>
          <a:p>
            <a:r>
              <a:rPr lang="en-GB" b="1" dirty="0"/>
              <a:t>o</a:t>
            </a:r>
            <a:r>
              <a:rPr lang="en-GB" b="1" dirty="0" smtClean="0"/>
              <a:t>wn beliefs</a:t>
            </a:r>
            <a:endParaRPr lang="en-GB" b="1"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1988840"/>
            <a:ext cx="8229600" cy="4525963"/>
          </a:xfrm>
        </p:spPr>
        <p:txBody>
          <a:bodyPr/>
          <a:lstStyle/>
          <a:p>
            <a:r>
              <a:rPr lang="en-GB" dirty="0"/>
              <a:t>A lot of Muslims are searching for God in their religion and God has revealed himself to a lot of Muslims as well, so really someone who’s seeking to find God they will – and God will reveal himself. (E)</a:t>
            </a:r>
          </a:p>
        </p:txBody>
      </p:sp>
      <p:sp>
        <p:nvSpPr>
          <p:cNvPr id="2" name="Title 1"/>
          <p:cNvSpPr>
            <a:spLocks noGrp="1"/>
          </p:cNvSpPr>
          <p:nvPr>
            <p:ph type="title"/>
          </p:nvPr>
        </p:nvSpPr>
        <p:spPr/>
        <p:txBody>
          <a:bodyPr/>
          <a:lstStyle/>
          <a:p>
            <a:r>
              <a:rPr lang="en-GB" b="1" dirty="0"/>
              <a:t>o</a:t>
            </a:r>
            <a:r>
              <a:rPr lang="en-GB" b="1" dirty="0" smtClean="0"/>
              <a:t>wn beliefs</a:t>
            </a:r>
            <a:endParaRPr lang="en-GB" b="1"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1556792"/>
            <a:ext cx="8229600" cy="4925144"/>
          </a:xfrm>
        </p:spPr>
        <p:txBody>
          <a:bodyPr>
            <a:normAutofit fontScale="77500" lnSpcReduction="20000"/>
          </a:bodyPr>
          <a:lstStyle/>
          <a:p>
            <a:pPr marL="514350" indent="-514350">
              <a:spcAft>
                <a:spcPts val="1200"/>
              </a:spcAft>
              <a:buAutoNum type="arabicPeriod"/>
            </a:pPr>
            <a:r>
              <a:rPr lang="en-GB" dirty="0" smtClean="0"/>
              <a:t>value of nurture in own faith (as in schools of religious character) to attitudes to other religions</a:t>
            </a:r>
          </a:p>
          <a:p>
            <a:pPr marL="514350" indent="-514350">
              <a:spcAft>
                <a:spcPts val="1200"/>
              </a:spcAft>
              <a:buAutoNum type="arabicPeriod"/>
            </a:pPr>
            <a:r>
              <a:rPr lang="en-GB" dirty="0"/>
              <a:t>differentiation in the content and delivery of religious education according to the local context of the </a:t>
            </a:r>
            <a:r>
              <a:rPr lang="en-GB" dirty="0" smtClean="0"/>
              <a:t>schools</a:t>
            </a:r>
          </a:p>
          <a:p>
            <a:pPr marL="514350" indent="-514350">
              <a:spcAft>
                <a:spcPts val="1200"/>
              </a:spcAft>
              <a:buAutoNum type="arabicPeriod"/>
            </a:pPr>
            <a:r>
              <a:rPr lang="en-GB" dirty="0" smtClean="0"/>
              <a:t>RE an </a:t>
            </a:r>
            <a:r>
              <a:rPr lang="en-GB" dirty="0"/>
              <a:t>important part to play in developing young people’s understanding of </a:t>
            </a:r>
            <a:r>
              <a:rPr lang="en-GB" dirty="0" smtClean="0"/>
              <a:t>others </a:t>
            </a:r>
            <a:r>
              <a:rPr lang="en-GB" dirty="0"/>
              <a:t>in a religiously plural </a:t>
            </a:r>
            <a:r>
              <a:rPr lang="en-GB" dirty="0" smtClean="0"/>
              <a:t>society</a:t>
            </a:r>
          </a:p>
          <a:p>
            <a:pPr marL="514350" indent="-514350">
              <a:spcAft>
                <a:spcPts val="1200"/>
              </a:spcAft>
              <a:buAutoNum type="arabicPeriod"/>
            </a:pPr>
            <a:r>
              <a:rPr lang="en-GB" dirty="0"/>
              <a:t>education for diversity needs to be more widely spread than the religious education curriculum and other important and potentially problematic areas of difference tackled through educational </a:t>
            </a:r>
            <a:r>
              <a:rPr lang="en-GB" dirty="0" smtClean="0"/>
              <a:t>programmes</a:t>
            </a:r>
          </a:p>
          <a:p>
            <a:pPr marL="514350" indent="-514350">
              <a:spcAft>
                <a:spcPts val="1200"/>
              </a:spcAft>
              <a:buAutoNum type="arabicPeriod"/>
            </a:pPr>
            <a:r>
              <a:rPr lang="en-GB" dirty="0"/>
              <a:t>policies designed to protect pupils’ well-being and to prevent discrimination against minorities in schools need to take into account the likelihood of religious discrimination</a:t>
            </a:r>
          </a:p>
        </p:txBody>
      </p:sp>
      <p:sp>
        <p:nvSpPr>
          <p:cNvPr id="2" name="Title 1"/>
          <p:cNvSpPr>
            <a:spLocks noGrp="1"/>
          </p:cNvSpPr>
          <p:nvPr>
            <p:ph type="title"/>
          </p:nvPr>
        </p:nvSpPr>
        <p:spPr/>
        <p:txBody>
          <a:bodyPr>
            <a:normAutofit/>
          </a:bodyPr>
          <a:lstStyle/>
          <a:p>
            <a:r>
              <a:rPr lang="en-GB" sz="3200" b="1" dirty="0" smtClean="0"/>
              <a:t>Implications: policy makers and school managers</a:t>
            </a:r>
            <a:endParaRPr lang="en-GB" sz="3200" b="1"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340768"/>
            <a:ext cx="8229600" cy="5257800"/>
          </a:xfrm>
        </p:spPr>
        <p:txBody>
          <a:bodyPr>
            <a:normAutofit fontScale="70000" lnSpcReduction="20000"/>
          </a:bodyPr>
          <a:lstStyle/>
          <a:p>
            <a:pPr marL="514350" indent="-514350">
              <a:spcAft>
                <a:spcPts val="1800"/>
              </a:spcAft>
              <a:buAutoNum type="arabicPeriod"/>
            </a:pPr>
            <a:r>
              <a:rPr lang="en-GB" dirty="0" smtClean="0"/>
              <a:t>need to </a:t>
            </a:r>
            <a:r>
              <a:rPr lang="en-GB" dirty="0"/>
              <a:t>encourage an interest in understanding religion and religious lives </a:t>
            </a:r>
            <a:r>
              <a:rPr lang="en-GB" dirty="0" smtClean="0"/>
              <a:t>among </a:t>
            </a:r>
            <a:r>
              <a:rPr lang="en-GB" dirty="0"/>
              <a:t>the non-religious</a:t>
            </a:r>
            <a:r>
              <a:rPr lang="en-GB" dirty="0" smtClean="0"/>
              <a:t>.</a:t>
            </a:r>
          </a:p>
          <a:p>
            <a:pPr marL="514350" indent="-514350">
              <a:spcAft>
                <a:spcPts val="1800"/>
              </a:spcAft>
              <a:buAutoNum type="arabicPeriod"/>
            </a:pPr>
            <a:r>
              <a:rPr lang="en-GB" dirty="0" smtClean="0"/>
              <a:t>other </a:t>
            </a:r>
            <a:r>
              <a:rPr lang="en-GB" dirty="0"/>
              <a:t>approaches and strategies are required beyond information about other religions to encourage positive attitudes</a:t>
            </a:r>
            <a:r>
              <a:rPr lang="en-GB" dirty="0" smtClean="0"/>
              <a:t>.</a:t>
            </a:r>
          </a:p>
          <a:p>
            <a:pPr marL="514350" indent="-514350">
              <a:spcAft>
                <a:spcPts val="1800"/>
              </a:spcAft>
              <a:buAutoNum type="arabicPeriod"/>
            </a:pPr>
            <a:r>
              <a:rPr lang="en-GB" dirty="0"/>
              <a:t>attention towards religiosity and what it means for a person of religion to have his/her life framed by personal and communal faith needs to be an important part of religious education</a:t>
            </a:r>
            <a:endParaRPr lang="en-GB" dirty="0" smtClean="0"/>
          </a:p>
          <a:p>
            <a:pPr marL="514350" indent="-514350">
              <a:spcAft>
                <a:spcPts val="1800"/>
              </a:spcAft>
              <a:buAutoNum type="arabicPeriod"/>
            </a:pPr>
            <a:r>
              <a:rPr lang="en-GB" dirty="0"/>
              <a:t>a move away from interpreting religion and non-religion predominantly in terms of propositional belief could help increase understanding between these different </a:t>
            </a:r>
            <a:r>
              <a:rPr lang="en-GB" dirty="0" smtClean="0"/>
              <a:t>perspectives</a:t>
            </a:r>
          </a:p>
          <a:p>
            <a:pPr marL="514350" indent="-514350">
              <a:spcAft>
                <a:spcPts val="1800"/>
              </a:spcAft>
              <a:buAutoNum type="arabicPeriod"/>
            </a:pPr>
            <a:r>
              <a:rPr lang="en-GB" dirty="0"/>
              <a:t>in the short term teachers need to be aware that requiring individual pupils to talk about their religion in class might make them vulnerable to </a:t>
            </a:r>
            <a:r>
              <a:rPr lang="en-GB" dirty="0" smtClean="0"/>
              <a:t>teasing </a:t>
            </a:r>
            <a:r>
              <a:rPr lang="en-GB" dirty="0"/>
              <a:t>and in the longer term teachers need to create an ethos where this is not the case.</a:t>
            </a:r>
          </a:p>
        </p:txBody>
      </p:sp>
      <p:sp>
        <p:nvSpPr>
          <p:cNvPr id="2" name="Title 1"/>
          <p:cNvSpPr>
            <a:spLocks noGrp="1"/>
          </p:cNvSpPr>
          <p:nvPr>
            <p:ph type="title"/>
          </p:nvPr>
        </p:nvSpPr>
        <p:spPr>
          <a:xfrm>
            <a:off x="395536" y="188640"/>
            <a:ext cx="8229600" cy="1143000"/>
          </a:xfrm>
        </p:spPr>
        <p:txBody>
          <a:bodyPr>
            <a:noAutofit/>
          </a:bodyPr>
          <a:lstStyle/>
          <a:p>
            <a:r>
              <a:rPr lang="en-GB" sz="2800" b="1" dirty="0" smtClean="0"/>
              <a:t>Implications: RE teachers and departments</a:t>
            </a:r>
            <a:endParaRPr lang="en-GB" sz="2800" b="1"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166</TotalTime>
  <Words>1911</Words>
  <Application>Microsoft Office PowerPoint</Application>
  <PresentationFormat>On-screen Show (4:3)</PresentationFormat>
  <Paragraphs>99</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Concourse</vt:lpstr>
      <vt:lpstr>Young People’s Attitudes to Religious Diversity</vt:lpstr>
      <vt:lpstr>Young People’s Attitudes to Diversity</vt:lpstr>
      <vt:lpstr>the diversity project: religious context of schools</vt:lpstr>
      <vt:lpstr>diversity project:  contextualisations of research</vt:lpstr>
      <vt:lpstr>young people’s perspectives:   criticality and media</vt:lpstr>
      <vt:lpstr>young people’s perspectives:  RE tolerance and respect </vt:lpstr>
      <vt:lpstr> RE: intolerance</vt:lpstr>
      <vt:lpstr>RE: disrespect</vt:lpstr>
      <vt:lpstr>young people’s perspectives:  diversity</vt:lpstr>
      <vt:lpstr>diversity</vt:lpstr>
      <vt:lpstr>diversity</vt:lpstr>
      <vt:lpstr>Young people’s perspectives: religiosity</vt:lpstr>
      <vt:lpstr>religiosity</vt:lpstr>
      <vt:lpstr>religiosity</vt:lpstr>
      <vt:lpstr>religiosity</vt:lpstr>
      <vt:lpstr>religiosity</vt:lpstr>
      <vt:lpstr>young people’s perspectives: own beliefs</vt:lpstr>
      <vt:lpstr>own beliefs</vt:lpstr>
      <vt:lpstr>own beliefs</vt:lpstr>
      <vt:lpstr>Implications: policy makers and school managers</vt:lpstr>
      <vt:lpstr>Implications: RE teachers and departments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Young People’s Attitudes to Religious Diversity</dc:title>
  <dc:creator>IpgraveM</dc:creator>
  <cp:lastModifiedBy>IpgraveM</cp:lastModifiedBy>
  <cp:revision>19</cp:revision>
  <dcterms:created xsi:type="dcterms:W3CDTF">2015-11-14T21:49:27Z</dcterms:created>
  <dcterms:modified xsi:type="dcterms:W3CDTF">2015-11-15T00:35:37Z</dcterms:modified>
</cp:coreProperties>
</file>