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9601200" cy="12801600" type="A3"/>
  <p:notesSz cx="6805613" cy="9944100"/>
  <p:defaultTextStyle>
    <a:defPPr>
      <a:defRPr lang="en-US"/>
    </a:defPPr>
    <a:lvl1pPr marL="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32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hodes, Shelley" initials="RS" lastIdx="3" clrIdx="0">
    <p:extLst>
      <p:ext uri="{19B8F6BF-5375-455C-9EA6-DF929625EA0E}">
        <p15:presenceInfo xmlns:p15="http://schemas.microsoft.com/office/powerpoint/2012/main" userId="S-1-5-21-2929260712-720396524-3344548481-14771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42" d="100"/>
          <a:sy n="42" d="100"/>
        </p:scale>
        <p:origin x="2640" y="72"/>
      </p:cViewPr>
      <p:guideLst>
        <p:guide orient="horz" pos="4032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40030" y="426720"/>
            <a:ext cx="9130741" cy="11265408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/>
            <a:endParaRPr lang="en-US" dirty="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22249" y="9994064"/>
            <a:ext cx="9159545" cy="2485616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987041"/>
            <a:ext cx="8161020" cy="3322868"/>
          </a:xfrm>
        </p:spPr>
        <p:txBody>
          <a:bodyPr anchor="b">
            <a:normAutofit/>
          </a:bodyPr>
          <a:lstStyle>
            <a:lvl1pPr>
              <a:defRPr sz="62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0180" y="6637868"/>
            <a:ext cx="6720840" cy="2749974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rgbClr val="FFFFFF"/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C95E-489B-43A3-933C-6FB31E9B4B78}" type="datetimeFigureOut">
              <a:rPr lang="en-GB" smtClean="0"/>
              <a:pPr/>
              <a:t>23/04/2018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2FE4E-90A8-4BEB-9F2C-87B5D36770F6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C95E-489B-43A3-933C-6FB31E9B4B78}" type="datetimeFigureOut">
              <a:rPr lang="en-GB" smtClean="0"/>
              <a:pPr/>
              <a:t>23/04/2018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2FE4E-90A8-4BEB-9F2C-87B5D36770F6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40030" y="426720"/>
            <a:ext cx="9130741" cy="8841638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/>
            <a:endParaRPr lang="en-US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349811" y="7846705"/>
            <a:ext cx="3020251" cy="1332849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8016" tIns="64008" rIns="128016" bIns="64008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750286" y="7607209"/>
            <a:ext cx="5821740" cy="1586924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8016" tIns="64008" rIns="128016" bIns="64008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970165" y="7630117"/>
            <a:ext cx="5741379" cy="1445308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128016" tIns="64008" rIns="128016" bIns="64008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889964" y="7605126"/>
            <a:ext cx="3473400" cy="1216225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128016" tIns="64008" rIns="128016" bIns="64008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22249" y="7575971"/>
            <a:ext cx="9159545" cy="2482431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128016" tIns="64008" rIns="128016" bIns="64008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4534" y="4598646"/>
            <a:ext cx="8161020" cy="2844800"/>
          </a:xfrm>
        </p:spPr>
        <p:txBody>
          <a:bodyPr anchor="t">
            <a:normAutofit/>
          </a:bodyPr>
          <a:lstStyle>
            <a:lvl1pPr algn="ctr">
              <a:defRPr sz="6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35735" y="2683237"/>
            <a:ext cx="6738621" cy="1754295"/>
          </a:xfrm>
        </p:spPr>
        <p:txBody>
          <a:bodyPr anchor="b">
            <a:normAutofit/>
          </a:bodyPr>
          <a:lstStyle>
            <a:lvl1pPr marL="0" indent="0" algn="ctr">
              <a:buNone/>
              <a:defRPr sz="2800">
                <a:solidFill>
                  <a:srgbClr val="FFFFFF"/>
                </a:solidFill>
              </a:defRPr>
            </a:lvl1pPr>
            <a:lvl2pPr marL="64008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C95E-489B-43A3-933C-6FB31E9B4B78}" type="datetimeFigureOut">
              <a:rPr lang="en-GB" smtClean="0"/>
              <a:pPr/>
              <a:t>23/04/2018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2FE4E-90A8-4BEB-9F2C-87B5D36770F6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C95E-489B-43A3-933C-6FB31E9B4B78}" type="datetimeFigureOut">
              <a:rPr lang="en-GB" smtClean="0"/>
              <a:pPr/>
              <a:t>23/04/2018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2FE4E-90A8-4BEB-9F2C-87B5D36770F6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710487" y="5001158"/>
            <a:ext cx="4013302" cy="64349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877409" y="5001158"/>
            <a:ext cx="4013302" cy="64349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0489" y="4999147"/>
            <a:ext cx="4013302" cy="1194222"/>
          </a:xfrm>
        </p:spPr>
        <p:txBody>
          <a:bodyPr anchor="ctr"/>
          <a:lstStyle>
            <a:lvl1pPr marL="0" indent="0" algn="ctr">
              <a:buNone/>
              <a:defRPr sz="3400" b="0">
                <a:solidFill>
                  <a:schemeClr val="tx2"/>
                </a:solidFill>
                <a:latin typeface="+mj-lt"/>
              </a:defRPr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1201" y="6400802"/>
            <a:ext cx="4011057" cy="5034704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0610" y="4999144"/>
            <a:ext cx="4013302" cy="1194222"/>
          </a:xfrm>
        </p:spPr>
        <p:txBody>
          <a:bodyPr anchor="ctr"/>
          <a:lstStyle>
            <a:lvl1pPr marL="0" indent="0" algn="ctr">
              <a:buNone/>
              <a:defRPr sz="3400" b="0" i="0">
                <a:solidFill>
                  <a:schemeClr val="tx2"/>
                </a:solidFill>
                <a:latin typeface="+mj-lt"/>
              </a:defRPr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7276" y="6400802"/>
            <a:ext cx="4013302" cy="5034704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C95E-489B-43A3-933C-6FB31E9B4B78}" type="datetimeFigureOut">
              <a:rPr lang="en-GB" smtClean="0"/>
              <a:pPr/>
              <a:t>23/04/2018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2FE4E-90A8-4BEB-9F2C-87B5D36770F6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C95E-489B-43A3-933C-6FB31E9B4B78}" type="datetimeFigureOut">
              <a:rPr lang="en-GB" smtClean="0"/>
              <a:pPr/>
              <a:t>23/04/2018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2FE4E-90A8-4BEB-9F2C-87B5D36770F6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40030" y="426720"/>
            <a:ext cx="9130741" cy="266273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/>
            <a:endParaRPr lang="en-US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22249" y="1333158"/>
            <a:ext cx="9159545" cy="2482431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C95E-489B-43A3-933C-6FB31E9B4B78}" type="datetimeFigureOut">
              <a:rPr lang="en-GB" smtClean="0"/>
              <a:pPr/>
              <a:t>23/04/2018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2FE4E-90A8-4BEB-9F2C-87B5D36770F6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40030" y="426720"/>
            <a:ext cx="9130741" cy="266273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C95E-489B-43A3-933C-6FB31E9B4B78}" type="datetimeFigureOut">
              <a:rPr lang="en-GB" smtClean="0"/>
              <a:pPr/>
              <a:t>23/04/2018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2FE4E-90A8-4BEB-9F2C-87B5D36770F6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0120" y="6685282"/>
            <a:ext cx="3520440" cy="3556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840"/>
              </a:spcAft>
              <a:buNone/>
              <a:defRPr sz="2500">
                <a:solidFill>
                  <a:schemeClr val="tx2"/>
                </a:solidFill>
              </a:defRPr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22249" y="1333157"/>
            <a:ext cx="9159545" cy="2485616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60120" y="4267200"/>
            <a:ext cx="3520440" cy="2338426"/>
          </a:xfrm>
        </p:spPr>
        <p:txBody>
          <a:bodyPr anchor="b">
            <a:noAutofit/>
          </a:bodyPr>
          <a:lstStyle>
            <a:lvl1pPr algn="l">
              <a:defRPr sz="45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4561" y="3413760"/>
            <a:ext cx="4099280" cy="7112000"/>
          </a:xfrm>
        </p:spPr>
        <p:txBody>
          <a:bodyPr anchor="ctr"/>
          <a:lstStyle>
            <a:lvl1pPr>
              <a:buClr>
                <a:schemeClr val="bg1"/>
              </a:buClr>
              <a:defRPr sz="31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8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25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22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2200">
                <a:solidFill>
                  <a:schemeClr val="tx2"/>
                </a:solidFill>
              </a:defRPr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40030" y="426720"/>
            <a:ext cx="9130741" cy="11265408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/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22249" y="9994064"/>
            <a:ext cx="9159545" cy="2485616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17864" y="632178"/>
            <a:ext cx="4003278" cy="4535877"/>
          </a:xfrm>
        </p:spPr>
        <p:txBody>
          <a:bodyPr anchor="b">
            <a:normAutofit/>
          </a:bodyPr>
          <a:lstStyle>
            <a:lvl1pPr algn="l">
              <a:defRPr sz="39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11750" y="5199664"/>
            <a:ext cx="4009390" cy="4520072"/>
          </a:xfrm>
        </p:spPr>
        <p:txBody>
          <a:bodyPr>
            <a:normAutofit/>
          </a:bodyPr>
          <a:lstStyle>
            <a:lvl1pPr marL="0" indent="0">
              <a:buNone/>
              <a:defRPr sz="2500">
                <a:solidFill>
                  <a:srgbClr val="FFFFFF"/>
                </a:solidFill>
              </a:defRPr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C95E-489B-43A3-933C-6FB31E9B4B78}" type="datetimeFigureOut">
              <a:rPr lang="en-GB" smtClean="0"/>
              <a:pPr/>
              <a:t>23/04/2018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2FE4E-90A8-4BEB-9F2C-87B5D36770F6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2560320"/>
            <a:ext cx="3744468" cy="5462016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4500">
                <a:solidFill>
                  <a:schemeClr val="bg1"/>
                </a:solidFill>
              </a:defRPr>
            </a:lvl1pPr>
            <a:lvl2pPr marL="640080" indent="0">
              <a:buNone/>
              <a:defRPr sz="3900"/>
            </a:lvl2pPr>
            <a:lvl3pPr marL="1280160" indent="0">
              <a:buNone/>
              <a:defRPr sz="340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 dirty="0"/>
              <a:t>Click icon to add picture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C95E-489B-43A3-933C-6FB31E9B4B78}" type="datetimeFigureOut">
              <a:rPr lang="en-GB" smtClean="0"/>
              <a:pPr/>
              <a:t>23/04/2018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2FE4E-90A8-4BEB-9F2C-87B5D36770F6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40030" y="426720"/>
            <a:ext cx="9130741" cy="266273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C95E-489B-43A3-933C-6FB31E9B4B78}" type="datetimeFigureOut">
              <a:rPr lang="en-GB" smtClean="0"/>
              <a:pPr/>
              <a:t>23/04/2018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2FE4E-90A8-4BEB-9F2C-87B5D36770F6}" type="slidenum">
              <a:rPr lang="en-GB" smtClean="0"/>
              <a:pPr/>
              <a:t>‹#›</a:t>
            </a:fld>
            <a:endParaRPr lang="en-GB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22249" y="1333157"/>
            <a:ext cx="9159545" cy="2485616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60870" y="2702562"/>
            <a:ext cx="2160270" cy="8376355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0060" y="2702560"/>
            <a:ext cx="6320790" cy="8376357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40030" y="426720"/>
            <a:ext cx="9130741" cy="4608576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/>
            <a:endParaRPr lang="en-US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22249" y="3134935"/>
            <a:ext cx="9159545" cy="2482431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0060" y="631545"/>
            <a:ext cx="8641080" cy="2338426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21856" y="11666975"/>
            <a:ext cx="3976025" cy="681566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r">
              <a:defRPr sz="1400">
                <a:solidFill>
                  <a:schemeClr val="tx2"/>
                </a:solidFill>
              </a:defRPr>
            </a:lvl1pPr>
          </a:lstStyle>
          <a:p>
            <a:fld id="{618EC95E-489B-43A3-933C-6FB31E9B4B78}" type="datetimeFigureOut">
              <a:rPr lang="en-GB" smtClean="0"/>
              <a:pPr/>
              <a:t>23/04/2018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3321" y="11666975"/>
            <a:ext cx="3976025" cy="681566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90642" y="11666974"/>
            <a:ext cx="1219918" cy="681566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ctr">
              <a:defRPr sz="1400">
                <a:solidFill>
                  <a:schemeClr val="tx2"/>
                </a:solidFill>
              </a:defRPr>
            </a:lvl1pPr>
          </a:lstStyle>
          <a:p>
            <a:fld id="{EBA2FE4E-90A8-4BEB-9F2C-87B5D36770F6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5671" y="4994205"/>
            <a:ext cx="7778750" cy="6441299"/>
          </a:xfrm>
          <a:prstGeom prst="rect">
            <a:avLst/>
          </a:prstGeom>
        </p:spPr>
        <p:txBody>
          <a:bodyPr vert="horz" lIns="128016" tIns="64008" rIns="128016" bIns="64008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1280160" rtl="0" eaLnBrk="1" latinLnBrk="0" hangingPunct="1">
        <a:spcBef>
          <a:spcPct val="0"/>
        </a:spcBef>
        <a:buNone/>
        <a:defRPr sz="62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84048" indent="-384048" algn="l" defTabSz="128016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3400" kern="1200">
          <a:solidFill>
            <a:schemeClr val="tx2"/>
          </a:solidFill>
          <a:latin typeface="+mn-lt"/>
          <a:ea typeface="+mn-ea"/>
          <a:cs typeface="+mn-cs"/>
        </a:defRPr>
      </a:lvl1pPr>
      <a:lvl2pPr marL="806768" indent="-384048" algn="l" defTabSz="128016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3100" kern="1200">
          <a:solidFill>
            <a:schemeClr val="tx2"/>
          </a:solidFill>
          <a:latin typeface="+mn-lt"/>
          <a:ea typeface="+mn-ea"/>
          <a:cs typeface="+mn-cs"/>
        </a:defRPr>
      </a:lvl2pPr>
      <a:lvl3pPr marL="1197928" indent="-320040" algn="l" defTabSz="128016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8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320040" algn="l" defTabSz="128016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500" kern="1200">
          <a:solidFill>
            <a:schemeClr val="tx2"/>
          </a:solidFill>
          <a:latin typeface="+mn-lt"/>
          <a:ea typeface="+mn-ea"/>
          <a:cs typeface="+mn-cs"/>
        </a:defRPr>
      </a:lvl4pPr>
      <a:lvl5pPr marL="2048256" indent="-320040" algn="l" defTabSz="128016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5pPr>
      <a:lvl6pPr marL="2496312" indent="-320040" algn="l" defTabSz="1280160" rtl="0" eaLnBrk="1" latinLnBrk="0" hangingPunct="1">
        <a:spcBef>
          <a:spcPts val="538"/>
        </a:spcBef>
        <a:buClr>
          <a:schemeClr val="accent1"/>
        </a:buClr>
        <a:buFont typeface="Symbol" pitchFamily="18" charset="2"/>
        <a:buChar char="*"/>
        <a:defRPr sz="2000" kern="1200">
          <a:solidFill>
            <a:schemeClr val="tx2"/>
          </a:solidFill>
          <a:latin typeface="+mn-lt"/>
          <a:ea typeface="+mn-ea"/>
          <a:cs typeface="+mn-cs"/>
        </a:defRPr>
      </a:lvl6pPr>
      <a:lvl7pPr marL="2944368" indent="-320040" algn="l" defTabSz="1280160" rtl="0" eaLnBrk="1" latinLnBrk="0" hangingPunct="1">
        <a:spcBef>
          <a:spcPts val="538"/>
        </a:spcBef>
        <a:buClr>
          <a:schemeClr val="accent1"/>
        </a:buClr>
        <a:buFont typeface="Symbol" pitchFamily="18" charset="2"/>
        <a:buChar char="*"/>
        <a:defRPr sz="2000" kern="1200">
          <a:solidFill>
            <a:schemeClr val="tx2"/>
          </a:solidFill>
          <a:latin typeface="+mn-lt"/>
          <a:ea typeface="+mn-ea"/>
          <a:cs typeface="+mn-cs"/>
        </a:defRPr>
      </a:lvl7pPr>
      <a:lvl8pPr marL="3392424" indent="-320040" algn="l" defTabSz="1280160" rtl="0" eaLnBrk="1" latinLnBrk="0" hangingPunct="1">
        <a:spcBef>
          <a:spcPts val="538"/>
        </a:spcBef>
        <a:buClr>
          <a:schemeClr val="accent1"/>
        </a:buClr>
        <a:buFont typeface="Symbol" pitchFamily="18" charset="2"/>
        <a:buChar char="*"/>
        <a:defRPr sz="2000" kern="1200">
          <a:solidFill>
            <a:schemeClr val="tx2"/>
          </a:solidFill>
          <a:latin typeface="+mn-lt"/>
          <a:ea typeface="+mn-ea"/>
          <a:cs typeface="+mn-cs"/>
        </a:defRPr>
      </a:lvl8pPr>
      <a:lvl9pPr marL="3840480" indent="-320040" algn="l" defTabSz="1280160" rtl="0" eaLnBrk="1" latinLnBrk="0" hangingPunct="1">
        <a:spcBef>
          <a:spcPts val="538"/>
        </a:spcBef>
        <a:buClr>
          <a:schemeClr val="accent1"/>
        </a:buClr>
        <a:buFont typeface="Symbol" pitchFamily="18" charset="2"/>
        <a:buChar char="*"/>
        <a:defRPr sz="20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mailto:ctsn@exeter.ac.uk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35293" y="424136"/>
            <a:ext cx="9173819" cy="4330416"/>
          </a:xfrm>
          <a:prstGeom prst="rect">
            <a:avLst/>
          </a:prstGeom>
          <a:noFill/>
        </p:spPr>
        <p:txBody>
          <a:bodyPr wrap="square" lIns="128016" tIns="64008" rIns="128016" bIns="64008" rtlCol="0">
            <a:spAutoFit/>
          </a:bodyPr>
          <a:lstStyle/>
          <a:p>
            <a:r>
              <a:rPr lang="en-GB" sz="32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Are you involved in Clinical Trials?</a:t>
            </a:r>
          </a:p>
          <a:p>
            <a:r>
              <a:rPr lang="en-GB" sz="18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If yes! the following network event has been organised for you:</a:t>
            </a:r>
          </a:p>
          <a:p>
            <a:endParaRPr lang="en-GB" sz="18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algn="ctr"/>
            <a:r>
              <a:rPr lang="en-GB" sz="4400" b="1" dirty="0">
                <a:solidFill>
                  <a:schemeClr val="accent2">
                    <a:lumMod val="75000"/>
                  </a:schemeClr>
                </a:solidFill>
                <a:ea typeface="+mj-ea"/>
                <a:cs typeface="+mj-cs"/>
              </a:rPr>
              <a:t>Exeter Clinical Trials Support Network </a:t>
            </a:r>
          </a:p>
          <a:p>
            <a:pPr algn="ctr"/>
            <a:r>
              <a:rPr lang="en-GB" sz="4400" b="1" dirty="0">
                <a:solidFill>
                  <a:schemeClr val="accent2">
                    <a:lumMod val="75000"/>
                  </a:schemeClr>
                </a:solidFill>
                <a:ea typeface="+mj-ea"/>
                <a:cs typeface="+mj-cs"/>
              </a:rPr>
              <a:t>Event 15, </a:t>
            </a:r>
            <a:r>
              <a:rPr lang="en-GB" sz="4400" b="1" dirty="0" smtClean="0">
                <a:solidFill>
                  <a:schemeClr val="accent2">
                    <a:lumMod val="75000"/>
                  </a:schemeClr>
                </a:solidFill>
                <a:ea typeface="+mj-ea"/>
                <a:cs typeface="+mj-cs"/>
              </a:rPr>
              <a:t>Tuesday 1</a:t>
            </a:r>
            <a:r>
              <a:rPr lang="en-GB" sz="4400" b="1" baseline="30000" dirty="0" smtClean="0">
                <a:solidFill>
                  <a:schemeClr val="accent2">
                    <a:lumMod val="75000"/>
                  </a:schemeClr>
                </a:solidFill>
                <a:ea typeface="+mj-ea"/>
                <a:cs typeface="+mj-cs"/>
              </a:rPr>
              <a:t>st</a:t>
            </a:r>
            <a:r>
              <a:rPr lang="en-GB" sz="4400" b="1" dirty="0" smtClean="0">
                <a:solidFill>
                  <a:schemeClr val="accent2">
                    <a:lumMod val="75000"/>
                  </a:schemeClr>
                </a:solidFill>
                <a:ea typeface="+mj-ea"/>
                <a:cs typeface="+mj-cs"/>
              </a:rPr>
              <a:t> May</a:t>
            </a:r>
            <a:r>
              <a:rPr lang="en-GB" sz="4400" b="1" dirty="0" smtClean="0">
                <a:solidFill>
                  <a:schemeClr val="accent2">
                    <a:lumMod val="75000"/>
                  </a:schemeClr>
                </a:solidFill>
              </a:rPr>
              <a:t>2018</a:t>
            </a:r>
            <a:r>
              <a:rPr lang="en-GB" sz="4400" b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endParaRPr lang="en-GB" sz="2000" b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en-GB" sz="24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GB" sz="2400" b="1" dirty="0" smtClean="0">
                <a:solidFill>
                  <a:schemeClr val="accent2">
                    <a:lumMod val="75000"/>
                  </a:schemeClr>
                </a:solidFill>
              </a:rPr>
              <a:t>Programme:</a:t>
            </a:r>
            <a:endParaRPr lang="en-GB" sz="2400" b="1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en-GB" sz="700" b="1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en-GB" sz="1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2278892"/>
              </p:ext>
            </p:extLst>
          </p:nvPr>
        </p:nvGraphicFramePr>
        <p:xfrm>
          <a:off x="235293" y="4456584"/>
          <a:ext cx="9098403" cy="6655323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10358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99481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95595">
                <a:tc>
                  <a:txBody>
                    <a:bodyPr/>
                    <a:lstStyle/>
                    <a:p>
                      <a:pPr algn="ctr"/>
                      <a:r>
                        <a:rPr lang="en-GB" sz="2400" b="1" i="0" dirty="0" smtClean="0">
                          <a:solidFill>
                            <a:schemeClr val="tx2"/>
                          </a:solidFill>
                        </a:rPr>
                        <a:t>10:00</a:t>
                      </a:r>
                      <a:endParaRPr lang="en-GB" sz="2400" b="1" i="0" dirty="0">
                        <a:solidFill>
                          <a:schemeClr val="tx2"/>
                        </a:solidFill>
                      </a:endParaRPr>
                    </a:p>
                  </a:txBody>
                  <a:tcPr marL="128016" marR="128016" marT="64008" marB="64008"/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+mn-lt"/>
                        </a:rPr>
                        <a:t>Refreshments: Coffee &amp; Cake </a:t>
                      </a:r>
                    </a:p>
                  </a:txBody>
                  <a:tcPr marL="128016" marR="128016" marT="64008" marB="64008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15494">
                <a:tc>
                  <a:txBody>
                    <a:bodyPr/>
                    <a:lstStyle/>
                    <a:p>
                      <a:pPr algn="ctr"/>
                      <a:r>
                        <a:rPr lang="en-GB" sz="2400" b="1" i="0" dirty="0" smtClean="0">
                          <a:solidFill>
                            <a:schemeClr val="tx2"/>
                          </a:solidFill>
                        </a:rPr>
                        <a:t>10:15</a:t>
                      </a:r>
                      <a:endParaRPr lang="en-GB" sz="2400" b="1" i="0" dirty="0">
                        <a:solidFill>
                          <a:schemeClr val="tx2"/>
                        </a:solidFill>
                      </a:endParaRPr>
                    </a:p>
                  </a:txBody>
                  <a:tcPr marL="128016" marR="128016" marT="64008" marB="64008"/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kern="1200" baseline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Introduction &amp; News </a:t>
                      </a: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kern="1200" baseline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Shelley Rhodes </a:t>
                      </a:r>
                      <a:r>
                        <a:rPr lang="en-GB" sz="2400" b="1" kern="1200" baseline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GB" sz="2400" b="0" i="0" baseline="0" dirty="0" err="1" smtClean="0">
                          <a:solidFill>
                            <a:schemeClr val="tx2"/>
                          </a:solidFill>
                        </a:rPr>
                        <a:t>ExeCTU</a:t>
                      </a:r>
                      <a:r>
                        <a:rPr lang="en-GB" sz="2400" b="0" i="0" baseline="0" dirty="0" smtClean="0">
                          <a:solidFill>
                            <a:schemeClr val="tx2"/>
                          </a:solidFill>
                        </a:rPr>
                        <a:t> Senior Trial Manager</a:t>
                      </a:r>
                      <a:endParaRPr lang="en-GB" sz="2400" b="1" i="0" baseline="0" dirty="0">
                        <a:solidFill>
                          <a:schemeClr val="tx2"/>
                        </a:solidFill>
                      </a:endParaRPr>
                    </a:p>
                  </a:txBody>
                  <a:tcPr marL="128016" marR="128016" marT="64008" marB="64008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703668">
                <a:tc>
                  <a:txBody>
                    <a:bodyPr/>
                    <a:lstStyle/>
                    <a:p>
                      <a:pPr algn="ctr"/>
                      <a:endParaRPr lang="en-GB" sz="2400" b="1" i="0" dirty="0" smtClean="0">
                        <a:solidFill>
                          <a:schemeClr val="tx2"/>
                        </a:solidFill>
                      </a:endParaRPr>
                    </a:p>
                    <a:p>
                      <a:pPr algn="ctr"/>
                      <a:r>
                        <a:rPr lang="en-GB" sz="2400" b="1" i="0" dirty="0" smtClean="0">
                          <a:solidFill>
                            <a:schemeClr val="tx2"/>
                          </a:solidFill>
                        </a:rPr>
                        <a:t>10:30</a:t>
                      </a:r>
                      <a:endParaRPr lang="en-GB" sz="2400" b="1" i="0" dirty="0">
                        <a:solidFill>
                          <a:schemeClr val="tx2"/>
                        </a:solidFill>
                      </a:endParaRPr>
                    </a:p>
                  </a:txBody>
                  <a:tcPr marL="128016" marR="128016" marT="64008" marB="64008"/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2400" b="1" i="0" baseline="0" dirty="0" smtClean="0">
                        <a:solidFill>
                          <a:schemeClr val="tx2"/>
                        </a:solidFill>
                      </a:endParaRP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2400" b="1" i="0" baseline="0" dirty="0" smtClean="0">
                          <a:solidFill>
                            <a:schemeClr val="tx2"/>
                          </a:solidFill>
                        </a:rPr>
                        <a:t>Linking routinely collected data for trials research: </a:t>
                      </a: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2400" b="1" i="0" baseline="0" dirty="0" smtClean="0">
                          <a:solidFill>
                            <a:schemeClr val="tx2"/>
                          </a:solidFill>
                        </a:rPr>
                        <a:t>The experiences of Cardiff CTR</a:t>
                      </a: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2400" b="0" i="0" baseline="0" dirty="0" smtClean="0">
                        <a:solidFill>
                          <a:schemeClr val="tx2"/>
                        </a:solidFill>
                      </a:endParaRP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2400" b="0" i="0" baseline="0" dirty="0" smtClean="0">
                          <a:solidFill>
                            <a:schemeClr val="tx2"/>
                          </a:solidFill>
                        </a:rPr>
                        <a:t>Dr Fiona Lugg-Widger - research associate at the Centre for Trials Research (CTR), Cardiff University</a:t>
                      </a: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2400" b="0" i="0" baseline="0" dirty="0" smtClean="0">
                        <a:solidFill>
                          <a:schemeClr val="tx2"/>
                        </a:solidFill>
                      </a:endParaRPr>
                    </a:p>
                  </a:txBody>
                  <a:tcPr marL="128016" marR="128016" marT="64008" marB="64008"/>
                </a:tc>
              </a:tr>
              <a:tr h="716167">
                <a:tc>
                  <a:txBody>
                    <a:bodyPr/>
                    <a:lstStyle/>
                    <a:p>
                      <a:pPr algn="ctr"/>
                      <a:r>
                        <a:rPr lang="en-GB" sz="2400" b="1" i="0" dirty="0" smtClean="0">
                          <a:solidFill>
                            <a:schemeClr val="tx2"/>
                          </a:solidFill>
                        </a:rPr>
                        <a:t>11:00</a:t>
                      </a:r>
                      <a:endParaRPr lang="en-GB" sz="2400" b="1" i="0" dirty="0">
                        <a:solidFill>
                          <a:schemeClr val="tx2"/>
                        </a:solidFill>
                      </a:endParaRPr>
                    </a:p>
                  </a:txBody>
                  <a:tcPr marL="128016" marR="128016" marT="64008" marB="64008"/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baseline="0" dirty="0" smtClean="0">
                          <a:solidFill>
                            <a:schemeClr val="tx2"/>
                          </a:solidFill>
                        </a:rPr>
                        <a:t>Questions followed by networking</a:t>
                      </a:r>
                    </a:p>
                  </a:txBody>
                  <a:tcPr marL="128016" marR="128016" marT="64008" marB="64008"/>
                </a:tc>
              </a:tr>
              <a:tr h="696662">
                <a:tc>
                  <a:txBody>
                    <a:bodyPr/>
                    <a:lstStyle/>
                    <a:p>
                      <a:pPr algn="ctr"/>
                      <a:endParaRPr lang="en-GB" sz="2400" b="1" i="0" dirty="0" smtClean="0">
                        <a:solidFill>
                          <a:schemeClr val="tx2"/>
                        </a:solidFill>
                      </a:endParaRPr>
                    </a:p>
                    <a:p>
                      <a:pPr algn="ctr"/>
                      <a:r>
                        <a:rPr lang="en-GB" sz="2400" b="1" i="0" dirty="0" smtClean="0">
                          <a:solidFill>
                            <a:schemeClr val="tx2"/>
                          </a:solidFill>
                        </a:rPr>
                        <a:t>11:30</a:t>
                      </a:r>
                      <a:endParaRPr lang="en-GB" sz="2400" b="1" i="0" dirty="0">
                        <a:solidFill>
                          <a:schemeClr val="tx2"/>
                        </a:solidFill>
                      </a:endParaRPr>
                    </a:p>
                  </a:txBody>
                  <a:tcPr marL="128016" marR="128016" marT="64008" marB="64008"/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b="1" i="0" baseline="0" dirty="0" smtClean="0">
                        <a:solidFill>
                          <a:schemeClr val="tx2"/>
                        </a:solidFill>
                      </a:endParaRP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i="0" baseline="0" dirty="0" smtClean="0">
                          <a:solidFill>
                            <a:schemeClr val="tx2"/>
                          </a:solidFill>
                        </a:rPr>
                        <a:t>WORKSHOP: Approaches to Data Capture</a:t>
                      </a: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b="1" i="0" baseline="0" dirty="0" smtClean="0">
                        <a:solidFill>
                          <a:schemeClr val="tx2"/>
                        </a:solidFill>
                      </a:endParaRPr>
                    </a:p>
                  </a:txBody>
                  <a:tcPr marL="128016" marR="128016" marT="64008" marB="64008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14435">
                <a:tc>
                  <a:txBody>
                    <a:bodyPr/>
                    <a:lstStyle/>
                    <a:p>
                      <a:pPr algn="ctr"/>
                      <a:r>
                        <a:rPr lang="en-GB" sz="2400" b="1" i="0" dirty="0" smtClean="0">
                          <a:solidFill>
                            <a:schemeClr val="tx2"/>
                          </a:solidFill>
                        </a:rPr>
                        <a:t>12:30</a:t>
                      </a:r>
                      <a:endParaRPr lang="en-GB" sz="2400" b="1" i="0" dirty="0">
                        <a:solidFill>
                          <a:schemeClr val="tx2"/>
                        </a:solidFill>
                      </a:endParaRPr>
                    </a:p>
                  </a:txBody>
                  <a:tcPr marL="128016" marR="128016" marT="64008" marB="64008"/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baseline="0" dirty="0" smtClean="0">
                          <a:solidFill>
                            <a:schemeClr val="tx2"/>
                          </a:solidFill>
                        </a:rPr>
                        <a:t>End</a:t>
                      </a:r>
                    </a:p>
                  </a:txBody>
                  <a:tcPr marL="128016" marR="128016" marT="64008" marB="64008"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24002" y="11208519"/>
            <a:ext cx="5716757" cy="1360372"/>
          </a:xfrm>
          <a:prstGeom prst="rect">
            <a:avLst/>
          </a:prstGeom>
          <a:noFill/>
        </p:spPr>
        <p:txBody>
          <a:bodyPr wrap="square" lIns="128016" tIns="64008" rIns="128016" bIns="64008" rtlCol="0">
            <a:spAutoFit/>
          </a:bodyPr>
          <a:lstStyle/>
          <a:p>
            <a:r>
              <a:rPr lang="en-GB" sz="1600" b="1" dirty="0">
                <a:solidFill>
                  <a:schemeClr val="tx2"/>
                </a:solidFill>
              </a:rPr>
              <a:t>Venue: Exeter Medical School</a:t>
            </a:r>
            <a:r>
              <a:rPr lang="en-GB" sz="1600" b="1">
                <a:solidFill>
                  <a:schemeClr val="tx2"/>
                </a:solidFill>
              </a:rPr>
              <a:t>, </a:t>
            </a:r>
            <a:r>
              <a:rPr lang="en-GB" sz="1600" b="1" smtClean="0">
                <a:solidFill>
                  <a:schemeClr val="tx2"/>
                </a:solidFill>
              </a:rPr>
              <a:t>F20, </a:t>
            </a:r>
            <a:r>
              <a:rPr lang="en-GB" sz="1600" b="1" dirty="0">
                <a:solidFill>
                  <a:schemeClr val="tx2"/>
                </a:solidFill>
              </a:rPr>
              <a:t>St Lukes Campus, EX1 2LU. </a:t>
            </a:r>
            <a:endParaRPr lang="fr-FR" sz="1600" b="1" dirty="0">
              <a:solidFill>
                <a:schemeClr val="tx2"/>
              </a:solidFill>
            </a:endParaRPr>
          </a:p>
          <a:p>
            <a:r>
              <a:rPr lang="en-GB" sz="1600" b="1" dirty="0">
                <a:solidFill>
                  <a:schemeClr val="tx2"/>
                </a:solidFill>
              </a:rPr>
              <a:t>Please RSVP to the CTSN Mailbox: </a:t>
            </a:r>
            <a:r>
              <a:rPr lang="fr-FR" sz="1600" b="1" u="sng" dirty="0">
                <a:solidFill>
                  <a:schemeClr val="tx2"/>
                </a:solidFill>
                <a:hlinkClick r:id="rId2"/>
              </a:rPr>
              <a:t>ctsn@exeter.ac.uk</a:t>
            </a:r>
            <a:endParaRPr lang="fr-FR" sz="1600" b="1" u="sng" dirty="0">
              <a:solidFill>
                <a:schemeClr val="tx2"/>
              </a:solidFill>
            </a:endParaRPr>
          </a:p>
          <a:p>
            <a:endParaRPr lang="fr-FR" sz="1600" b="1" u="sng" dirty="0">
              <a:solidFill>
                <a:schemeClr val="tx2"/>
              </a:solidFill>
            </a:endParaRPr>
          </a:p>
          <a:p>
            <a:r>
              <a:rPr lang="en-GB" sz="1600" b="1" dirty="0">
                <a:solidFill>
                  <a:schemeClr val="tx2"/>
                </a:solidFill>
              </a:rPr>
              <a:t>For information on video-link to remote sites please also e-mail </a:t>
            </a:r>
            <a:r>
              <a:rPr lang="fr-FR" sz="1600" b="1" u="sng" dirty="0">
                <a:solidFill>
                  <a:schemeClr val="tx1">
                    <a:lumMod val="50000"/>
                    <a:lumOff val="50000"/>
                  </a:schemeClr>
                </a:solidFill>
                <a:hlinkClick r:id="rId2"/>
              </a:rPr>
              <a:t>ctsn@exeter.ac.uk</a:t>
            </a:r>
            <a:endParaRPr lang="fr-FR" sz="1600" b="1" u="sng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864" y="11208518"/>
            <a:ext cx="2177013" cy="1521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8124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2412</TotalTime>
  <Words>127</Words>
  <Application>Microsoft Office PowerPoint</Application>
  <PresentationFormat>A3 Paper (297x420 mm)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Candara</vt:lpstr>
      <vt:lpstr>Symbol</vt:lpstr>
      <vt:lpstr>Waveform</vt:lpstr>
      <vt:lpstr>PowerPoint Presentation</vt:lpstr>
    </vt:vector>
  </TitlesOfParts>
  <Company>University of Exeter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Exeter Clinical Trials Networking Event</dc:title>
  <dc:creator>admin</dc:creator>
  <cp:lastModifiedBy>Cowling, Sally</cp:lastModifiedBy>
  <cp:revision>190</cp:revision>
  <cp:lastPrinted>2015-07-15T07:08:58Z</cp:lastPrinted>
  <dcterms:created xsi:type="dcterms:W3CDTF">2013-01-21T18:15:18Z</dcterms:created>
  <dcterms:modified xsi:type="dcterms:W3CDTF">2018-04-23T11:25:59Z</dcterms:modified>
</cp:coreProperties>
</file>