
<file path=[Content_Types].xml><?xml version="1.0" encoding="utf-8"?>
<Types xmlns="http://schemas.openxmlformats.org/package/2006/content-types">
  <Default Extension="png" ContentType="image/png"/>
  <Default Extension="jpeg" ContentType="image/jpeg"/>
  <Default Extension="emf" ContentType="image/x-emf"/>
  <Default Extension="wmf" ContentType="image/x-wmf"/>
  <Default Extension="rels" ContentType="application/vnd.openxmlformats-package.relationships+xml"/>
  <Default Extension="xml" ContentType="application/xml"/>
  <Default Extension="xlsx" ContentType="application/vnd.openxmlformats-officedocument.spreadsheetml.sheet"/>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charts/chart1.xml" ContentType="application/vnd.openxmlformats-officedocument.drawingml.chart+xml"/>
  <Override PartName="/ppt/drawings/drawing1.xml" ContentType="application/vnd.openxmlformats-officedocument.drawingml.chartshapes+xml"/>
  <Override PartName="/ppt/notesSlides/notesSlide11.xml" ContentType="application/vnd.openxmlformats-officedocument.presentationml.notesSlide+xml"/>
  <Override PartName="/ppt/charts/chart2.xml" ContentType="application/vnd.openxmlformats-officedocument.drawingml.chart+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charts/chart3.xml" ContentType="application/vnd.openxmlformats-officedocument.drawingml.chart+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charts/chart4.xml" ContentType="application/vnd.openxmlformats-officedocument.drawingml.chart+xml"/>
  <Override PartName="/ppt/drawings/drawing2.xml" ContentType="application/vnd.openxmlformats-officedocument.drawingml.chartshapes+xml"/>
  <Override PartName="/ppt/notesSlides/notesSlide23.xml" ContentType="application/vnd.openxmlformats-officedocument.presentationml.notesSlide+xml"/>
  <Override PartName="/ppt/charts/chart5.xml" ContentType="application/vnd.openxmlformats-officedocument.drawingml.chart+xml"/>
  <Override PartName="/ppt/notesSlides/notesSlide24.xml" ContentType="application/vnd.openxmlformats-officedocument.presentationml.notesSlide+xml"/>
  <Override PartName="/ppt/charts/chart6.xml" ContentType="application/vnd.openxmlformats-officedocument.drawingml.chart+xml"/>
  <Override PartName="/ppt/drawings/drawing3.xml" ContentType="application/vnd.openxmlformats-officedocument.drawingml.chartshapes+xml"/>
  <Override PartName="/ppt/charts/chart7.xml" ContentType="application/vnd.openxmlformats-officedocument.drawingml.char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56"/>
  </p:notesMasterIdLst>
  <p:handoutMasterIdLst>
    <p:handoutMasterId r:id="rId57"/>
  </p:handoutMasterIdLst>
  <p:sldIdLst>
    <p:sldId id="256" r:id="rId2"/>
    <p:sldId id="257" r:id="rId3"/>
    <p:sldId id="334" r:id="rId4"/>
    <p:sldId id="293" r:id="rId5"/>
    <p:sldId id="292" r:id="rId6"/>
    <p:sldId id="331" r:id="rId7"/>
    <p:sldId id="332" r:id="rId8"/>
    <p:sldId id="298" r:id="rId9"/>
    <p:sldId id="336" r:id="rId10"/>
    <p:sldId id="337" r:id="rId11"/>
    <p:sldId id="299" r:id="rId12"/>
    <p:sldId id="338" r:id="rId13"/>
    <p:sldId id="300" r:id="rId14"/>
    <p:sldId id="301" r:id="rId15"/>
    <p:sldId id="303" r:id="rId16"/>
    <p:sldId id="302" r:id="rId17"/>
    <p:sldId id="304" r:id="rId18"/>
    <p:sldId id="305" r:id="rId19"/>
    <p:sldId id="306" r:id="rId20"/>
    <p:sldId id="265" r:id="rId21"/>
    <p:sldId id="268" r:id="rId22"/>
    <p:sldId id="263" r:id="rId23"/>
    <p:sldId id="342" r:id="rId24"/>
    <p:sldId id="343" r:id="rId25"/>
    <p:sldId id="266" r:id="rId26"/>
    <p:sldId id="267" r:id="rId27"/>
    <p:sldId id="275" r:id="rId28"/>
    <p:sldId id="276" r:id="rId29"/>
    <p:sldId id="270" r:id="rId30"/>
    <p:sldId id="269" r:id="rId31"/>
    <p:sldId id="272" r:id="rId32"/>
    <p:sldId id="277" r:id="rId33"/>
    <p:sldId id="278" r:id="rId34"/>
    <p:sldId id="274" r:id="rId35"/>
    <p:sldId id="280" r:id="rId36"/>
    <p:sldId id="281" r:id="rId37"/>
    <p:sldId id="282" r:id="rId38"/>
    <p:sldId id="283" r:id="rId39"/>
    <p:sldId id="284" r:id="rId40"/>
    <p:sldId id="285" r:id="rId41"/>
    <p:sldId id="312" r:id="rId42"/>
    <p:sldId id="314" r:id="rId43"/>
    <p:sldId id="286" r:id="rId44"/>
    <p:sldId id="308" r:id="rId45"/>
    <p:sldId id="309" r:id="rId46"/>
    <p:sldId id="288" r:id="rId47"/>
    <p:sldId id="318" r:id="rId48"/>
    <p:sldId id="323" r:id="rId49"/>
    <p:sldId id="341" r:id="rId50"/>
    <p:sldId id="316" r:id="rId51"/>
    <p:sldId id="333" r:id="rId52"/>
    <p:sldId id="339" r:id="rId53"/>
    <p:sldId id="340" r:id="rId54"/>
    <p:sldId id="289" r:id="rId55"/>
  </p:sldIdLst>
  <p:sldSz cx="9144000" cy="6858000" type="screen4x3"/>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24665" autoAdjust="0"/>
    <p:restoredTop sz="80218" autoAdjust="0"/>
  </p:normalViewPr>
  <p:slideViewPr>
    <p:cSldViewPr>
      <p:cViewPr varScale="1">
        <p:scale>
          <a:sx n="71" d="100"/>
          <a:sy n="71" d="100"/>
        </p:scale>
        <p:origin x="1373" y="62"/>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slide" Target="slides/slide53.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handoutMaster" Target="handoutMasters/handoutMaster1.xml"/><Relationship Id="rId61"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notesMaster" Target="notesMasters/notesMaster1.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viewProps" Target="viewProps.xml"/></Relationships>
</file>

<file path=ppt/charts/_rels/chart1.xml.rels><?xml version="1.0" encoding="UTF-8" standalone="yes"?>
<Relationships xmlns="http://schemas.openxmlformats.org/package/2006/relationships"><Relationship Id="rId2" Type="http://schemas.openxmlformats.org/officeDocument/2006/relationships/chartUserShapes" Target="../drawings/drawing1.xml"/><Relationship Id="rId1" Type="http://schemas.openxmlformats.org/officeDocument/2006/relationships/package" Target="../embeddings/Microsoft_Excel_Worksheet1.xlsx"/></Relationships>
</file>

<file path=ppt/charts/_rels/chart2.xml.rels><?xml version="1.0" encoding="UTF-8" standalone="yes"?>
<Relationships xmlns="http://schemas.openxmlformats.org/package/2006/relationships"><Relationship Id="rId1" Type="http://schemas.openxmlformats.org/officeDocument/2006/relationships/package" Target="../embeddings/Microsoft_Excel_Worksheet2.xlsx"/></Relationships>
</file>

<file path=ppt/charts/_rels/chart3.xml.rels><?xml version="1.0" encoding="UTF-8" standalone="yes"?>
<Relationships xmlns="http://schemas.openxmlformats.org/package/2006/relationships"><Relationship Id="rId1" Type="http://schemas.openxmlformats.org/officeDocument/2006/relationships/package" Target="../embeddings/Microsoft_Excel_Worksheet3.xlsx"/></Relationships>
</file>

<file path=ppt/charts/_rels/chart4.xml.rels><?xml version="1.0" encoding="UTF-8" standalone="yes"?>
<Relationships xmlns="http://schemas.openxmlformats.org/package/2006/relationships"><Relationship Id="rId2" Type="http://schemas.openxmlformats.org/officeDocument/2006/relationships/chartUserShapes" Target="../drawings/drawing2.xml"/><Relationship Id="rId1" Type="http://schemas.openxmlformats.org/officeDocument/2006/relationships/oleObject" Target="Book1" TargetMode="External"/></Relationships>
</file>

<file path=ppt/charts/_rels/chart5.xml.rels><?xml version="1.0" encoding="UTF-8" standalone="yes"?>
<Relationships xmlns="http://schemas.openxmlformats.org/package/2006/relationships"><Relationship Id="rId1" Type="http://schemas.openxmlformats.org/officeDocument/2006/relationships/oleObject" Target="file:///E:\Lighten%20Up\Talk%20May%202015\Quasi-exp%20graphs.xlsx" TargetMode="External"/></Relationships>
</file>

<file path=ppt/charts/_rels/chart6.xml.rels><?xml version="1.0" encoding="UTF-8" standalone="yes"?>
<Relationships xmlns="http://schemas.openxmlformats.org/package/2006/relationships"><Relationship Id="rId2" Type="http://schemas.openxmlformats.org/officeDocument/2006/relationships/chartUserShapes" Target="../drawings/drawing3.xml"/><Relationship Id="rId1" Type="http://schemas.openxmlformats.org/officeDocument/2006/relationships/package" Target="../embeddings/Microsoft_Excel_Worksheet4.xlsx"/></Relationships>
</file>

<file path=ppt/charts/_rels/chart7.xml.rels><?xml version="1.0" encoding="UTF-8" standalone="yes"?>
<Relationships xmlns="http://schemas.openxmlformats.org/package/2006/relationships"><Relationship Id="rId1" Type="http://schemas.openxmlformats.org/officeDocument/2006/relationships/package" Target="../embeddings/Microsoft_Excel_Worksheet5.xlsx"/></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11"/>
    </mc:Choice>
    <mc:Fallback>
      <c:style val="11"/>
    </mc:Fallback>
  </mc:AlternateContent>
  <c:chart>
    <c:autoTitleDeleted val="0"/>
    <c:plotArea>
      <c:layout/>
      <c:barChart>
        <c:barDir val="col"/>
        <c:grouping val="clustered"/>
        <c:varyColors val="0"/>
        <c:ser>
          <c:idx val="0"/>
          <c:order val="0"/>
          <c:tx>
            <c:strRef>
              <c:f>Sheet1!$B$1</c:f>
              <c:strCache>
                <c:ptCount val="1"/>
                <c:pt idx="0">
                  <c:v>Crude</c:v>
                </c:pt>
              </c:strCache>
            </c:strRef>
          </c:tx>
          <c:invertIfNegative val="0"/>
          <c:cat>
            <c:strRef>
              <c:f>Sheet1!$A$2:$A$9</c:f>
              <c:strCache>
                <c:ptCount val="8"/>
                <c:pt idx="0">
                  <c:v>W. Watchers</c:v>
                </c:pt>
                <c:pt idx="1">
                  <c:v>S. World</c:v>
                </c:pt>
                <c:pt idx="2">
                  <c:v>R. Conley</c:v>
                </c:pt>
                <c:pt idx="3">
                  <c:v>Size Down</c:v>
                </c:pt>
                <c:pt idx="4">
                  <c:v>Fam Practice</c:v>
                </c:pt>
                <c:pt idx="5">
                  <c:v>Pharmacy</c:v>
                </c:pt>
                <c:pt idx="6">
                  <c:v>Choice</c:v>
                </c:pt>
                <c:pt idx="7">
                  <c:v>Exercise</c:v>
                </c:pt>
              </c:strCache>
            </c:strRef>
          </c:cat>
          <c:val>
            <c:numRef>
              <c:f>Sheet1!$B$2:$B$9</c:f>
              <c:numCache>
                <c:formatCode>General</c:formatCode>
                <c:ptCount val="8"/>
                <c:pt idx="0">
                  <c:v>5.15</c:v>
                </c:pt>
                <c:pt idx="1">
                  <c:v>4.25</c:v>
                </c:pt>
                <c:pt idx="2">
                  <c:v>5.29</c:v>
                </c:pt>
                <c:pt idx="3">
                  <c:v>3.22</c:v>
                </c:pt>
                <c:pt idx="4">
                  <c:v>2.17</c:v>
                </c:pt>
                <c:pt idx="5">
                  <c:v>2.8</c:v>
                </c:pt>
                <c:pt idx="6">
                  <c:v>3.81</c:v>
                </c:pt>
                <c:pt idx="7">
                  <c:v>2.96</c:v>
                </c:pt>
              </c:numCache>
            </c:numRef>
          </c:val>
        </c:ser>
        <c:ser>
          <c:idx val="1"/>
          <c:order val="1"/>
          <c:tx>
            <c:strRef>
              <c:f>Sheet1!$C$1</c:f>
              <c:strCache>
                <c:ptCount val="1"/>
                <c:pt idx="0">
                  <c:v>BOCF</c:v>
                </c:pt>
              </c:strCache>
            </c:strRef>
          </c:tx>
          <c:invertIfNegative val="0"/>
          <c:cat>
            <c:strRef>
              <c:f>Sheet1!$A$2:$A$9</c:f>
              <c:strCache>
                <c:ptCount val="8"/>
                <c:pt idx="0">
                  <c:v>W. Watchers</c:v>
                </c:pt>
                <c:pt idx="1">
                  <c:v>S. World</c:v>
                </c:pt>
                <c:pt idx="2">
                  <c:v>R. Conley</c:v>
                </c:pt>
                <c:pt idx="3">
                  <c:v>Size Down</c:v>
                </c:pt>
                <c:pt idx="4">
                  <c:v>Fam Practice</c:v>
                </c:pt>
                <c:pt idx="5">
                  <c:v>Pharmacy</c:v>
                </c:pt>
                <c:pt idx="6">
                  <c:v>Choice</c:v>
                </c:pt>
                <c:pt idx="7">
                  <c:v>Exercise</c:v>
                </c:pt>
              </c:strCache>
            </c:strRef>
          </c:cat>
          <c:val>
            <c:numRef>
              <c:f>Sheet1!$C$2:$C$9</c:f>
              <c:numCache>
                <c:formatCode>General</c:formatCode>
                <c:ptCount val="8"/>
                <c:pt idx="0">
                  <c:v>4.43</c:v>
                </c:pt>
                <c:pt idx="1">
                  <c:v>3.6</c:v>
                </c:pt>
                <c:pt idx="2">
                  <c:v>4.37</c:v>
                </c:pt>
                <c:pt idx="3">
                  <c:v>2.4500000000000002</c:v>
                </c:pt>
                <c:pt idx="4">
                  <c:v>1.43</c:v>
                </c:pt>
                <c:pt idx="5">
                  <c:v>2.21</c:v>
                </c:pt>
                <c:pt idx="6">
                  <c:v>3.57</c:v>
                </c:pt>
                <c:pt idx="7">
                  <c:v>2.19</c:v>
                </c:pt>
              </c:numCache>
            </c:numRef>
          </c:val>
        </c:ser>
        <c:dLbls>
          <c:showLegendKey val="0"/>
          <c:showVal val="0"/>
          <c:showCatName val="0"/>
          <c:showSerName val="0"/>
          <c:showPercent val="0"/>
          <c:showBubbleSize val="0"/>
        </c:dLbls>
        <c:gapWidth val="150"/>
        <c:axId val="212886984"/>
        <c:axId val="286721056"/>
      </c:barChart>
      <c:catAx>
        <c:axId val="212886984"/>
        <c:scaling>
          <c:orientation val="minMax"/>
        </c:scaling>
        <c:delete val="0"/>
        <c:axPos val="b"/>
        <c:numFmt formatCode="General" sourceLinked="1"/>
        <c:majorTickMark val="out"/>
        <c:minorTickMark val="none"/>
        <c:tickLblPos val="nextTo"/>
        <c:crossAx val="286721056"/>
        <c:crosses val="autoZero"/>
        <c:auto val="1"/>
        <c:lblAlgn val="ctr"/>
        <c:lblOffset val="100"/>
        <c:noMultiLvlLbl val="0"/>
      </c:catAx>
      <c:valAx>
        <c:axId val="286721056"/>
        <c:scaling>
          <c:orientation val="minMax"/>
        </c:scaling>
        <c:delete val="0"/>
        <c:axPos val="l"/>
        <c:majorGridlines/>
        <c:numFmt formatCode="General" sourceLinked="1"/>
        <c:majorTickMark val="out"/>
        <c:minorTickMark val="none"/>
        <c:tickLblPos val="nextTo"/>
        <c:crossAx val="212886984"/>
        <c:crosses val="autoZero"/>
        <c:crossBetween val="between"/>
      </c:valAx>
    </c:plotArea>
    <c:legend>
      <c:legendPos val="r"/>
      <c:overlay val="0"/>
    </c:legend>
    <c:plotVisOnly val="1"/>
    <c:dispBlanksAs val="gap"/>
    <c:showDLblsOverMax val="0"/>
  </c:chart>
  <c:txPr>
    <a:bodyPr/>
    <a:lstStyle/>
    <a:p>
      <a:pPr>
        <a:defRPr sz="1800"/>
      </a:pPr>
      <a:endParaRPr lang="en-US"/>
    </a:p>
  </c:txPr>
  <c:externalData r:id="rId1">
    <c:autoUpdate val="0"/>
  </c:externalData>
  <c:userShapes r:id="rId2"/>
</c:chartSpace>
</file>

<file path=ppt/charts/chart2.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11"/>
    </mc:Choice>
    <mc:Fallback>
      <c:style val="11"/>
    </mc:Fallback>
  </mc:AlternateContent>
  <c:chart>
    <c:autoTitleDeleted val="0"/>
    <c:plotArea>
      <c:layout/>
      <c:barChart>
        <c:barDir val="col"/>
        <c:grouping val="clustered"/>
        <c:varyColors val="0"/>
        <c:ser>
          <c:idx val="0"/>
          <c:order val="0"/>
          <c:tx>
            <c:strRef>
              <c:f>Sheet1!$B$1</c:f>
              <c:strCache>
                <c:ptCount val="1"/>
                <c:pt idx="0">
                  <c:v>Crude</c:v>
                </c:pt>
              </c:strCache>
            </c:strRef>
          </c:tx>
          <c:invertIfNegative val="0"/>
          <c:cat>
            <c:strRef>
              <c:f>Sheet1!$A$2:$A$9</c:f>
              <c:strCache>
                <c:ptCount val="8"/>
                <c:pt idx="0">
                  <c:v>W. Watchers</c:v>
                </c:pt>
                <c:pt idx="1">
                  <c:v>S. World</c:v>
                </c:pt>
                <c:pt idx="2">
                  <c:v>R. Conley</c:v>
                </c:pt>
                <c:pt idx="3">
                  <c:v>Size Down</c:v>
                </c:pt>
                <c:pt idx="4">
                  <c:v>Fam Practice</c:v>
                </c:pt>
                <c:pt idx="5">
                  <c:v>Pharmacy</c:v>
                </c:pt>
                <c:pt idx="6">
                  <c:v>Choice</c:v>
                </c:pt>
                <c:pt idx="7">
                  <c:v>Exercise</c:v>
                </c:pt>
              </c:strCache>
            </c:strRef>
          </c:cat>
          <c:val>
            <c:numRef>
              <c:f>Sheet1!$B$2:$B$9</c:f>
              <c:numCache>
                <c:formatCode>General</c:formatCode>
                <c:ptCount val="8"/>
                <c:pt idx="0">
                  <c:v>4.43</c:v>
                </c:pt>
                <c:pt idx="1">
                  <c:v>3.1</c:v>
                </c:pt>
                <c:pt idx="2">
                  <c:v>3.27</c:v>
                </c:pt>
                <c:pt idx="3">
                  <c:v>3.71</c:v>
                </c:pt>
                <c:pt idx="4">
                  <c:v>1.26</c:v>
                </c:pt>
                <c:pt idx="5">
                  <c:v>1.2</c:v>
                </c:pt>
                <c:pt idx="6">
                  <c:v>2.87</c:v>
                </c:pt>
                <c:pt idx="7">
                  <c:v>1.66</c:v>
                </c:pt>
              </c:numCache>
            </c:numRef>
          </c:val>
        </c:ser>
        <c:ser>
          <c:idx val="1"/>
          <c:order val="1"/>
          <c:tx>
            <c:strRef>
              <c:f>Sheet1!$C$1</c:f>
              <c:strCache>
                <c:ptCount val="1"/>
                <c:pt idx="0">
                  <c:v>Imputed</c:v>
                </c:pt>
              </c:strCache>
            </c:strRef>
          </c:tx>
          <c:invertIfNegative val="0"/>
          <c:cat>
            <c:strRef>
              <c:f>Sheet1!$A$2:$A$9</c:f>
              <c:strCache>
                <c:ptCount val="8"/>
                <c:pt idx="0">
                  <c:v>W. Watchers</c:v>
                </c:pt>
                <c:pt idx="1">
                  <c:v>S. World</c:v>
                </c:pt>
                <c:pt idx="2">
                  <c:v>R. Conley</c:v>
                </c:pt>
                <c:pt idx="3">
                  <c:v>Size Down</c:v>
                </c:pt>
                <c:pt idx="4">
                  <c:v>Fam Practice</c:v>
                </c:pt>
                <c:pt idx="5">
                  <c:v>Pharmacy</c:v>
                </c:pt>
                <c:pt idx="6">
                  <c:v>Choice</c:v>
                </c:pt>
                <c:pt idx="7">
                  <c:v>Exercise</c:v>
                </c:pt>
              </c:strCache>
            </c:strRef>
          </c:cat>
          <c:val>
            <c:numRef>
              <c:f>Sheet1!$C$2:$C$9</c:f>
              <c:numCache>
                <c:formatCode>General</c:formatCode>
                <c:ptCount val="8"/>
                <c:pt idx="0">
                  <c:v>3.46</c:v>
                </c:pt>
                <c:pt idx="1">
                  <c:v>1.91</c:v>
                </c:pt>
                <c:pt idx="2">
                  <c:v>2.12</c:v>
                </c:pt>
                <c:pt idx="3">
                  <c:v>2.52</c:v>
                </c:pt>
                <c:pt idx="4">
                  <c:v>0.86</c:v>
                </c:pt>
                <c:pt idx="5">
                  <c:v>0.71</c:v>
                </c:pt>
                <c:pt idx="6">
                  <c:v>2.19</c:v>
                </c:pt>
                <c:pt idx="7">
                  <c:v>1.1599999999999999</c:v>
                </c:pt>
              </c:numCache>
            </c:numRef>
          </c:val>
        </c:ser>
        <c:dLbls>
          <c:showLegendKey val="0"/>
          <c:showVal val="0"/>
          <c:showCatName val="0"/>
          <c:showSerName val="0"/>
          <c:showPercent val="0"/>
          <c:showBubbleSize val="0"/>
        </c:dLbls>
        <c:gapWidth val="150"/>
        <c:axId val="286721840"/>
        <c:axId val="286722232"/>
      </c:barChart>
      <c:catAx>
        <c:axId val="286721840"/>
        <c:scaling>
          <c:orientation val="minMax"/>
        </c:scaling>
        <c:delete val="0"/>
        <c:axPos val="b"/>
        <c:numFmt formatCode="General" sourceLinked="1"/>
        <c:majorTickMark val="out"/>
        <c:minorTickMark val="none"/>
        <c:tickLblPos val="nextTo"/>
        <c:crossAx val="286722232"/>
        <c:crosses val="autoZero"/>
        <c:auto val="1"/>
        <c:lblAlgn val="ctr"/>
        <c:lblOffset val="100"/>
        <c:noMultiLvlLbl val="0"/>
      </c:catAx>
      <c:valAx>
        <c:axId val="286722232"/>
        <c:scaling>
          <c:orientation val="minMax"/>
        </c:scaling>
        <c:delete val="0"/>
        <c:axPos val="l"/>
        <c:majorGridlines/>
        <c:numFmt formatCode="General" sourceLinked="1"/>
        <c:majorTickMark val="out"/>
        <c:minorTickMark val="none"/>
        <c:tickLblPos val="nextTo"/>
        <c:crossAx val="286721840"/>
        <c:crosses val="autoZero"/>
        <c:crossBetween val="between"/>
      </c:valAx>
    </c:plotArea>
    <c:legend>
      <c:legendPos val="r"/>
      <c:overlay val="0"/>
    </c:legend>
    <c:plotVisOnly val="1"/>
    <c:dispBlanksAs val="gap"/>
    <c:showDLblsOverMax val="0"/>
  </c:chart>
  <c:txPr>
    <a:bodyPr/>
    <a:lstStyle/>
    <a:p>
      <a:pPr>
        <a:defRPr sz="1800"/>
      </a:pPr>
      <a:endParaRPr lang="en-US"/>
    </a:p>
  </c:txPr>
  <c:externalData r:id="rId1">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barChart>
        <c:barDir val="col"/>
        <c:grouping val="clustered"/>
        <c:varyColors val="0"/>
        <c:ser>
          <c:idx val="0"/>
          <c:order val="0"/>
          <c:tx>
            <c:strRef>
              <c:f>Sheet1!$B$1</c:f>
              <c:strCache>
                <c:ptCount val="1"/>
                <c:pt idx="0">
                  <c:v>Programme end </c:v>
                </c:pt>
              </c:strCache>
            </c:strRef>
          </c:tx>
          <c:spPr>
            <a:ln>
              <a:solidFill>
                <a:schemeClr val="bg1"/>
              </a:solidFill>
            </a:ln>
          </c:spPr>
          <c:invertIfNegative val="0"/>
          <c:cat>
            <c:strRef>
              <c:f>Sheet1!$A$2:$A$9</c:f>
              <c:strCache>
                <c:ptCount val="8"/>
                <c:pt idx="0">
                  <c:v>W.Watchers</c:v>
                </c:pt>
                <c:pt idx="1">
                  <c:v>S. World</c:v>
                </c:pt>
                <c:pt idx="2">
                  <c:v>R. Conley</c:v>
                </c:pt>
                <c:pt idx="3">
                  <c:v>Size Down</c:v>
                </c:pt>
                <c:pt idx="4">
                  <c:v>Fam Practice</c:v>
                </c:pt>
                <c:pt idx="5">
                  <c:v>Pharmacy</c:v>
                </c:pt>
                <c:pt idx="6">
                  <c:v>Choice</c:v>
                </c:pt>
                <c:pt idx="7">
                  <c:v>Comparator</c:v>
                </c:pt>
              </c:strCache>
            </c:strRef>
          </c:cat>
          <c:val>
            <c:numRef>
              <c:f>Sheet1!$B$2:$B$9</c:f>
              <c:numCache>
                <c:formatCode>General</c:formatCode>
                <c:ptCount val="8"/>
                <c:pt idx="0">
                  <c:v>46</c:v>
                </c:pt>
                <c:pt idx="1">
                  <c:v>35</c:v>
                </c:pt>
                <c:pt idx="2">
                  <c:v>42</c:v>
                </c:pt>
                <c:pt idx="3">
                  <c:v>18</c:v>
                </c:pt>
                <c:pt idx="4">
                  <c:v>15.7</c:v>
                </c:pt>
                <c:pt idx="5">
                  <c:v>21.4</c:v>
                </c:pt>
                <c:pt idx="6">
                  <c:v>35</c:v>
                </c:pt>
                <c:pt idx="7">
                  <c:v>22</c:v>
                </c:pt>
              </c:numCache>
            </c:numRef>
          </c:val>
        </c:ser>
        <c:ser>
          <c:idx val="1"/>
          <c:order val="1"/>
          <c:tx>
            <c:strRef>
              <c:f>Sheet1!$C$1</c:f>
              <c:strCache>
                <c:ptCount val="1"/>
                <c:pt idx="0">
                  <c:v>one year</c:v>
                </c:pt>
              </c:strCache>
            </c:strRef>
          </c:tx>
          <c:spPr>
            <a:solidFill>
              <a:schemeClr val="accent1">
                <a:lumMod val="60000"/>
                <a:lumOff val="40000"/>
              </a:schemeClr>
            </a:solidFill>
            <a:ln>
              <a:solidFill>
                <a:schemeClr val="bg1"/>
              </a:solidFill>
            </a:ln>
          </c:spPr>
          <c:invertIfNegative val="0"/>
          <c:cat>
            <c:strRef>
              <c:f>Sheet1!$A$2:$A$9</c:f>
              <c:strCache>
                <c:ptCount val="8"/>
                <c:pt idx="0">
                  <c:v>W.Watchers</c:v>
                </c:pt>
                <c:pt idx="1">
                  <c:v>S. World</c:v>
                </c:pt>
                <c:pt idx="2">
                  <c:v>R. Conley</c:v>
                </c:pt>
                <c:pt idx="3">
                  <c:v>Size Down</c:v>
                </c:pt>
                <c:pt idx="4">
                  <c:v>Fam Practice</c:v>
                </c:pt>
                <c:pt idx="5">
                  <c:v>Pharmacy</c:v>
                </c:pt>
                <c:pt idx="6">
                  <c:v>Choice</c:v>
                </c:pt>
                <c:pt idx="7">
                  <c:v>Comparator</c:v>
                </c:pt>
              </c:strCache>
            </c:strRef>
          </c:cat>
          <c:val>
            <c:numRef>
              <c:f>Sheet1!$C$2:$C$9</c:f>
              <c:numCache>
                <c:formatCode>General</c:formatCode>
                <c:ptCount val="8"/>
                <c:pt idx="0">
                  <c:v>31</c:v>
                </c:pt>
                <c:pt idx="1">
                  <c:v>21</c:v>
                </c:pt>
                <c:pt idx="2">
                  <c:v>26</c:v>
                </c:pt>
                <c:pt idx="3">
                  <c:v>21</c:v>
                </c:pt>
                <c:pt idx="4">
                  <c:v>15.7</c:v>
                </c:pt>
                <c:pt idx="5">
                  <c:v>14.3</c:v>
                </c:pt>
                <c:pt idx="6">
                  <c:v>28</c:v>
                </c:pt>
                <c:pt idx="7">
                  <c:v>17</c:v>
                </c:pt>
              </c:numCache>
            </c:numRef>
          </c:val>
        </c:ser>
        <c:dLbls>
          <c:showLegendKey val="0"/>
          <c:showVal val="0"/>
          <c:showCatName val="0"/>
          <c:showSerName val="0"/>
          <c:showPercent val="0"/>
          <c:showBubbleSize val="0"/>
        </c:dLbls>
        <c:gapWidth val="150"/>
        <c:axId val="286723408"/>
        <c:axId val="286723800"/>
      </c:barChart>
      <c:catAx>
        <c:axId val="286723408"/>
        <c:scaling>
          <c:orientation val="minMax"/>
        </c:scaling>
        <c:delete val="0"/>
        <c:axPos val="b"/>
        <c:numFmt formatCode="General" sourceLinked="0"/>
        <c:majorTickMark val="out"/>
        <c:minorTickMark val="none"/>
        <c:tickLblPos val="nextTo"/>
        <c:crossAx val="286723800"/>
        <c:crosses val="autoZero"/>
        <c:auto val="1"/>
        <c:lblAlgn val="ctr"/>
        <c:lblOffset val="100"/>
        <c:noMultiLvlLbl val="0"/>
      </c:catAx>
      <c:valAx>
        <c:axId val="286723800"/>
        <c:scaling>
          <c:orientation val="minMax"/>
        </c:scaling>
        <c:delete val="0"/>
        <c:axPos val="l"/>
        <c:majorGridlines/>
        <c:title>
          <c:tx>
            <c:rich>
              <a:bodyPr rot="0" vert="horz"/>
              <a:lstStyle/>
              <a:p>
                <a:pPr>
                  <a:defRPr/>
                </a:pPr>
                <a:r>
                  <a:rPr lang="en-GB" dirty="0" smtClean="0"/>
                  <a:t>%</a:t>
                </a:r>
                <a:endParaRPr lang="en-GB" dirty="0"/>
              </a:p>
            </c:rich>
          </c:tx>
          <c:overlay val="0"/>
        </c:title>
        <c:numFmt formatCode="General" sourceLinked="1"/>
        <c:majorTickMark val="out"/>
        <c:minorTickMark val="none"/>
        <c:tickLblPos val="nextTo"/>
        <c:crossAx val="286723408"/>
        <c:crosses val="autoZero"/>
        <c:crossBetween val="between"/>
      </c:valAx>
    </c:plotArea>
    <c:legend>
      <c:legendPos val="r"/>
      <c:overlay val="0"/>
    </c:legend>
    <c:plotVisOnly val="1"/>
    <c:dispBlanksAs val="gap"/>
    <c:showDLblsOverMax val="0"/>
  </c:chart>
  <c:txPr>
    <a:bodyPr/>
    <a:lstStyle/>
    <a:p>
      <a:pPr>
        <a:defRPr sz="1800"/>
      </a:pPr>
      <a:endParaRPr lang="en-US"/>
    </a:p>
  </c:txPr>
  <c:externalData r:id="rId1">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lineChart>
        <c:grouping val="standard"/>
        <c:varyColors val="0"/>
        <c:ser>
          <c:idx val="0"/>
          <c:order val="0"/>
          <c:tx>
            <c:strRef>
              <c:f>Sheet1!$A$2</c:f>
              <c:strCache>
                <c:ptCount val="1"/>
                <c:pt idx="0">
                  <c:v>Control</c:v>
                </c:pt>
              </c:strCache>
            </c:strRef>
          </c:tx>
          <c:marker>
            <c:symbol val="none"/>
          </c:marker>
          <c:dPt>
            <c:idx val="2"/>
            <c:bubble3D val="0"/>
            <c:spPr>
              <a:ln w="38100">
                <a:solidFill>
                  <a:schemeClr val="accent1"/>
                </a:solidFill>
              </a:ln>
            </c:spPr>
          </c:dPt>
          <c:cat>
            <c:strRef>
              <c:f>Sheet1!$B$1:$D$1</c:f>
              <c:strCache>
                <c:ptCount val="3"/>
                <c:pt idx="0">
                  <c:v>Baseline</c:v>
                </c:pt>
                <c:pt idx="1">
                  <c:v>3 months</c:v>
                </c:pt>
                <c:pt idx="2">
                  <c:v>12 months</c:v>
                </c:pt>
              </c:strCache>
            </c:strRef>
          </c:cat>
          <c:val>
            <c:numRef>
              <c:f>Sheet1!$B$2:$D$2</c:f>
              <c:numCache>
                <c:formatCode>General</c:formatCode>
                <c:ptCount val="3"/>
                <c:pt idx="0">
                  <c:v>0</c:v>
                </c:pt>
                <c:pt idx="1">
                  <c:v>-4.8</c:v>
                </c:pt>
                <c:pt idx="2">
                  <c:v>-2.97</c:v>
                </c:pt>
              </c:numCache>
            </c:numRef>
          </c:val>
          <c:smooth val="0"/>
        </c:ser>
        <c:ser>
          <c:idx val="1"/>
          <c:order val="1"/>
          <c:tx>
            <c:strRef>
              <c:f>Sheet1!$A$3</c:f>
              <c:strCache>
                <c:ptCount val="1"/>
                <c:pt idx="0">
                  <c:v>Intervention</c:v>
                </c:pt>
              </c:strCache>
            </c:strRef>
          </c:tx>
          <c:spPr>
            <a:ln w="38100"/>
          </c:spPr>
          <c:marker>
            <c:symbol val="none"/>
          </c:marker>
          <c:cat>
            <c:strRef>
              <c:f>Sheet1!$B$1:$D$1</c:f>
              <c:strCache>
                <c:ptCount val="3"/>
                <c:pt idx="0">
                  <c:v>Baseline</c:v>
                </c:pt>
                <c:pt idx="1">
                  <c:v>3 months</c:v>
                </c:pt>
                <c:pt idx="2">
                  <c:v>12 months</c:v>
                </c:pt>
              </c:strCache>
            </c:strRef>
          </c:cat>
          <c:val>
            <c:numRef>
              <c:f>Sheet1!$B$3:$D$3</c:f>
              <c:numCache>
                <c:formatCode>General</c:formatCode>
                <c:ptCount val="3"/>
                <c:pt idx="0">
                  <c:v>0</c:v>
                </c:pt>
                <c:pt idx="1">
                  <c:v>-4.8</c:v>
                </c:pt>
                <c:pt idx="2">
                  <c:v>-3.57</c:v>
                </c:pt>
              </c:numCache>
            </c:numRef>
          </c:val>
          <c:smooth val="0"/>
        </c:ser>
        <c:dLbls>
          <c:showLegendKey val="0"/>
          <c:showVal val="0"/>
          <c:showCatName val="0"/>
          <c:showSerName val="0"/>
          <c:showPercent val="0"/>
          <c:showBubbleSize val="0"/>
        </c:dLbls>
        <c:smooth val="0"/>
        <c:axId val="214351464"/>
        <c:axId val="214372104"/>
      </c:lineChart>
      <c:catAx>
        <c:axId val="214351464"/>
        <c:scaling>
          <c:orientation val="minMax"/>
        </c:scaling>
        <c:delete val="0"/>
        <c:axPos val="b"/>
        <c:numFmt formatCode="General" sourceLinked="0"/>
        <c:majorTickMark val="out"/>
        <c:minorTickMark val="none"/>
        <c:tickLblPos val="nextTo"/>
        <c:txPr>
          <a:bodyPr/>
          <a:lstStyle/>
          <a:p>
            <a:pPr>
              <a:defRPr sz="1600"/>
            </a:pPr>
            <a:endParaRPr lang="en-US"/>
          </a:p>
        </c:txPr>
        <c:crossAx val="214372104"/>
        <c:crosses val="autoZero"/>
        <c:auto val="1"/>
        <c:lblAlgn val="ctr"/>
        <c:lblOffset val="100"/>
        <c:noMultiLvlLbl val="0"/>
      </c:catAx>
      <c:valAx>
        <c:axId val="214372104"/>
        <c:scaling>
          <c:orientation val="minMax"/>
        </c:scaling>
        <c:delete val="0"/>
        <c:axPos val="l"/>
        <c:majorGridlines/>
        <c:numFmt formatCode="General" sourceLinked="1"/>
        <c:majorTickMark val="out"/>
        <c:minorTickMark val="none"/>
        <c:tickLblPos val="nextTo"/>
        <c:crossAx val="214351464"/>
        <c:crosses val="autoZero"/>
        <c:crossBetween val="between"/>
      </c:valAx>
    </c:plotArea>
    <c:plotVisOnly val="1"/>
    <c:dispBlanksAs val="gap"/>
    <c:showDLblsOverMax val="0"/>
  </c:chart>
  <c:externalData r:id="rId1">
    <c:autoUpdate val="0"/>
  </c:externalData>
  <c:userShapes r:id="rId2"/>
</c:chartSpace>
</file>

<file path=ppt/charts/chart5.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4.3447042899847278E-2"/>
          <c:y val="5.4564946860398353E-2"/>
          <c:w val="0.91978372744446613"/>
          <c:h val="0.92475607439330776"/>
        </c:manualLayout>
      </c:layout>
      <c:lineChart>
        <c:grouping val="standard"/>
        <c:varyColors val="0"/>
        <c:ser>
          <c:idx val="0"/>
          <c:order val="0"/>
          <c:tx>
            <c:strRef>
              <c:f>Sheet1!$A$24</c:f>
              <c:strCache>
                <c:ptCount val="1"/>
                <c:pt idx="0">
                  <c:v>Control</c:v>
                </c:pt>
              </c:strCache>
            </c:strRef>
          </c:tx>
          <c:spPr>
            <a:ln w="38100"/>
          </c:spPr>
          <c:marker>
            <c:symbol val="none"/>
          </c:marker>
          <c:cat>
            <c:strRef>
              <c:f>Sheet1!$B$23:$D$23</c:f>
              <c:strCache>
                <c:ptCount val="3"/>
                <c:pt idx="0">
                  <c:v>Baseline</c:v>
                </c:pt>
                <c:pt idx="1">
                  <c:v>3 months</c:v>
                </c:pt>
                <c:pt idx="2">
                  <c:v>12 months</c:v>
                </c:pt>
              </c:strCache>
            </c:strRef>
          </c:cat>
          <c:val>
            <c:numRef>
              <c:f>Sheet1!$B$24:$D$24</c:f>
              <c:numCache>
                <c:formatCode>General</c:formatCode>
                <c:ptCount val="3"/>
                <c:pt idx="0">
                  <c:v>0</c:v>
                </c:pt>
                <c:pt idx="1">
                  <c:v>-4.8</c:v>
                </c:pt>
                <c:pt idx="2">
                  <c:v>-2.97</c:v>
                </c:pt>
              </c:numCache>
            </c:numRef>
          </c:val>
          <c:smooth val="0"/>
        </c:ser>
        <c:ser>
          <c:idx val="1"/>
          <c:order val="1"/>
          <c:tx>
            <c:strRef>
              <c:f>Sheet1!$A$25</c:f>
              <c:strCache>
                <c:ptCount val="1"/>
                <c:pt idx="0">
                  <c:v>Intervention acceptors</c:v>
                </c:pt>
              </c:strCache>
            </c:strRef>
          </c:tx>
          <c:spPr>
            <a:ln w="38100"/>
          </c:spPr>
          <c:marker>
            <c:symbol val="none"/>
          </c:marker>
          <c:cat>
            <c:strRef>
              <c:f>Sheet1!$B$23:$D$23</c:f>
              <c:strCache>
                <c:ptCount val="3"/>
                <c:pt idx="0">
                  <c:v>Baseline</c:v>
                </c:pt>
                <c:pt idx="1">
                  <c:v>3 months</c:v>
                </c:pt>
                <c:pt idx="2">
                  <c:v>12 months</c:v>
                </c:pt>
              </c:strCache>
            </c:strRef>
          </c:cat>
          <c:val>
            <c:numRef>
              <c:f>Sheet1!$B$25:$D$25</c:f>
              <c:numCache>
                <c:formatCode>General</c:formatCode>
                <c:ptCount val="3"/>
                <c:pt idx="0">
                  <c:v>0</c:v>
                </c:pt>
                <c:pt idx="1">
                  <c:v>-4.8</c:v>
                </c:pt>
                <c:pt idx="2">
                  <c:v>-6.73</c:v>
                </c:pt>
              </c:numCache>
            </c:numRef>
          </c:val>
          <c:smooth val="0"/>
        </c:ser>
        <c:dLbls>
          <c:showLegendKey val="0"/>
          <c:showVal val="0"/>
          <c:showCatName val="0"/>
          <c:showSerName val="0"/>
          <c:showPercent val="0"/>
          <c:showBubbleSize val="0"/>
        </c:dLbls>
        <c:smooth val="0"/>
        <c:axId val="214407888"/>
        <c:axId val="212887376"/>
      </c:lineChart>
      <c:catAx>
        <c:axId val="214407888"/>
        <c:scaling>
          <c:orientation val="minMax"/>
        </c:scaling>
        <c:delete val="0"/>
        <c:axPos val="b"/>
        <c:numFmt formatCode="General" sourceLinked="0"/>
        <c:majorTickMark val="out"/>
        <c:minorTickMark val="none"/>
        <c:tickLblPos val="nextTo"/>
        <c:txPr>
          <a:bodyPr/>
          <a:lstStyle/>
          <a:p>
            <a:pPr>
              <a:defRPr sz="1600"/>
            </a:pPr>
            <a:endParaRPr lang="en-US"/>
          </a:p>
        </c:txPr>
        <c:crossAx val="212887376"/>
        <c:crosses val="autoZero"/>
        <c:auto val="1"/>
        <c:lblAlgn val="ctr"/>
        <c:lblOffset val="100"/>
        <c:noMultiLvlLbl val="0"/>
      </c:catAx>
      <c:valAx>
        <c:axId val="212887376"/>
        <c:scaling>
          <c:orientation val="minMax"/>
        </c:scaling>
        <c:delete val="0"/>
        <c:axPos val="l"/>
        <c:majorGridlines/>
        <c:numFmt formatCode="General" sourceLinked="1"/>
        <c:majorTickMark val="out"/>
        <c:minorTickMark val="none"/>
        <c:tickLblPos val="nextTo"/>
        <c:crossAx val="214407888"/>
        <c:crosses val="autoZero"/>
        <c:crossBetween val="between"/>
      </c:valAx>
    </c:plotArea>
    <c:plotVisOnly val="1"/>
    <c:dispBlanksAs val="gap"/>
    <c:showDLblsOverMax val="0"/>
  </c:chart>
  <c:externalData r:id="rId1">
    <c:autoUpdate val="0"/>
  </c:externalData>
</c:chartSpace>
</file>

<file path=ppt/charts/chart6.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1485479245649849"/>
          <c:y val="3.9249326607398251E-2"/>
          <c:w val="0.87125631865461262"/>
          <c:h val="0.75625629285966323"/>
        </c:manualLayout>
      </c:layout>
      <c:barChart>
        <c:barDir val="col"/>
        <c:grouping val="clustered"/>
        <c:varyColors val="0"/>
        <c:ser>
          <c:idx val="0"/>
          <c:order val="0"/>
          <c:tx>
            <c:strRef>
              <c:f>Sheet1!$B$1</c:f>
              <c:strCache>
                <c:ptCount val="1"/>
                <c:pt idx="0">
                  <c:v>Column1</c:v>
                </c:pt>
              </c:strCache>
            </c:strRef>
          </c:tx>
          <c:invertIfNegative val="0"/>
          <c:cat>
            <c:numRef>
              <c:f>Sheet1!$A$2:$A$19</c:f>
              <c:numCache>
                <c:formatCode>General</c:formatCode>
                <c:ptCount val="18"/>
                <c:pt idx="0">
                  <c:v>0</c:v>
                </c:pt>
                <c:pt idx="1">
                  <c:v>1</c:v>
                </c:pt>
                <c:pt idx="2">
                  <c:v>2</c:v>
                </c:pt>
                <c:pt idx="3">
                  <c:v>3</c:v>
                </c:pt>
                <c:pt idx="4">
                  <c:v>4</c:v>
                </c:pt>
                <c:pt idx="5">
                  <c:v>5</c:v>
                </c:pt>
                <c:pt idx="6">
                  <c:v>6</c:v>
                </c:pt>
                <c:pt idx="7">
                  <c:v>7</c:v>
                </c:pt>
                <c:pt idx="8">
                  <c:v>8</c:v>
                </c:pt>
                <c:pt idx="9">
                  <c:v>9</c:v>
                </c:pt>
                <c:pt idx="10">
                  <c:v>10</c:v>
                </c:pt>
                <c:pt idx="11">
                  <c:v>11</c:v>
                </c:pt>
                <c:pt idx="12">
                  <c:v>12</c:v>
                </c:pt>
                <c:pt idx="13">
                  <c:v>13</c:v>
                </c:pt>
                <c:pt idx="14">
                  <c:v>14</c:v>
                </c:pt>
                <c:pt idx="15">
                  <c:v>15</c:v>
                </c:pt>
                <c:pt idx="16">
                  <c:v>16</c:v>
                </c:pt>
                <c:pt idx="17">
                  <c:v>17</c:v>
                </c:pt>
              </c:numCache>
            </c:numRef>
          </c:cat>
          <c:val>
            <c:numRef>
              <c:f>Sheet1!$B$2:$B$19</c:f>
              <c:numCache>
                <c:formatCode>General</c:formatCode>
                <c:ptCount val="18"/>
                <c:pt idx="0">
                  <c:v>13</c:v>
                </c:pt>
                <c:pt idx="1">
                  <c:v>10</c:v>
                </c:pt>
                <c:pt idx="2">
                  <c:v>15</c:v>
                </c:pt>
                <c:pt idx="3">
                  <c:v>5</c:v>
                </c:pt>
                <c:pt idx="4">
                  <c:v>12</c:v>
                </c:pt>
                <c:pt idx="5">
                  <c:v>7</c:v>
                </c:pt>
                <c:pt idx="6">
                  <c:v>10</c:v>
                </c:pt>
                <c:pt idx="7">
                  <c:v>3</c:v>
                </c:pt>
                <c:pt idx="8">
                  <c:v>3</c:v>
                </c:pt>
                <c:pt idx="9">
                  <c:v>7</c:v>
                </c:pt>
                <c:pt idx="10">
                  <c:v>9</c:v>
                </c:pt>
                <c:pt idx="11">
                  <c:v>10</c:v>
                </c:pt>
                <c:pt idx="12">
                  <c:v>10</c:v>
                </c:pt>
                <c:pt idx="13">
                  <c:v>23</c:v>
                </c:pt>
                <c:pt idx="14">
                  <c:v>17</c:v>
                </c:pt>
                <c:pt idx="15">
                  <c:v>4</c:v>
                </c:pt>
                <c:pt idx="16">
                  <c:v>2</c:v>
                </c:pt>
                <c:pt idx="17">
                  <c:v>2</c:v>
                </c:pt>
              </c:numCache>
            </c:numRef>
          </c:val>
        </c:ser>
        <c:dLbls>
          <c:showLegendKey val="0"/>
          <c:showVal val="0"/>
          <c:showCatName val="0"/>
          <c:showSerName val="0"/>
          <c:showPercent val="0"/>
          <c:showBubbleSize val="0"/>
        </c:dLbls>
        <c:gapWidth val="150"/>
        <c:axId val="287248600"/>
        <c:axId val="287248992"/>
      </c:barChart>
      <c:catAx>
        <c:axId val="287248600"/>
        <c:scaling>
          <c:orientation val="minMax"/>
        </c:scaling>
        <c:delete val="0"/>
        <c:axPos val="b"/>
        <c:title>
          <c:tx>
            <c:rich>
              <a:bodyPr/>
              <a:lstStyle/>
              <a:p>
                <a:pPr>
                  <a:defRPr/>
                </a:pPr>
                <a:r>
                  <a:rPr lang="en-GB" dirty="0" smtClean="0"/>
                  <a:t>Number of weights reported</a:t>
                </a:r>
                <a:endParaRPr lang="en-GB" dirty="0"/>
              </a:p>
            </c:rich>
          </c:tx>
          <c:overlay val="0"/>
        </c:title>
        <c:numFmt formatCode="General" sourceLinked="1"/>
        <c:majorTickMark val="out"/>
        <c:minorTickMark val="none"/>
        <c:tickLblPos val="nextTo"/>
        <c:crossAx val="287248992"/>
        <c:crosses val="autoZero"/>
        <c:auto val="1"/>
        <c:lblAlgn val="ctr"/>
        <c:lblOffset val="100"/>
        <c:noMultiLvlLbl val="0"/>
      </c:catAx>
      <c:valAx>
        <c:axId val="287248992"/>
        <c:scaling>
          <c:orientation val="minMax"/>
        </c:scaling>
        <c:delete val="0"/>
        <c:axPos val="l"/>
        <c:title>
          <c:tx>
            <c:rich>
              <a:bodyPr rot="-5400000" vert="horz"/>
              <a:lstStyle/>
              <a:p>
                <a:pPr>
                  <a:defRPr/>
                </a:pPr>
                <a:r>
                  <a:rPr lang="en-GB" dirty="0" smtClean="0"/>
                  <a:t>Frequency</a:t>
                </a:r>
                <a:endParaRPr lang="en-GB" dirty="0"/>
              </a:p>
            </c:rich>
          </c:tx>
          <c:overlay val="0"/>
        </c:title>
        <c:numFmt formatCode="General" sourceLinked="1"/>
        <c:majorTickMark val="out"/>
        <c:minorTickMark val="none"/>
        <c:tickLblPos val="nextTo"/>
        <c:crossAx val="287248600"/>
        <c:crosses val="autoZero"/>
        <c:crossBetween val="between"/>
      </c:valAx>
    </c:plotArea>
    <c:plotVisOnly val="1"/>
    <c:dispBlanksAs val="gap"/>
    <c:showDLblsOverMax val="0"/>
  </c:chart>
  <c:txPr>
    <a:bodyPr/>
    <a:lstStyle/>
    <a:p>
      <a:pPr>
        <a:defRPr sz="1800"/>
      </a:pPr>
      <a:endParaRPr lang="en-US"/>
    </a:p>
  </c:txPr>
  <c:externalData r:id="rId1">
    <c:autoUpdate val="0"/>
  </c:externalData>
  <c:userShapes r:id="rId2"/>
</c:chartSpace>
</file>

<file path=ppt/charts/chart7.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col"/>
        <c:grouping val="clustered"/>
        <c:varyColors val="0"/>
        <c:ser>
          <c:idx val="0"/>
          <c:order val="0"/>
          <c:tx>
            <c:strRef>
              <c:f>Sheet1!$B$1</c:f>
              <c:strCache>
                <c:ptCount val="1"/>
                <c:pt idx="0">
                  <c:v>N</c:v>
                </c:pt>
              </c:strCache>
            </c:strRef>
          </c:tx>
          <c:invertIfNegative val="0"/>
          <c:cat>
            <c:numRef>
              <c:f>Sheet1!$A$2:$A$9</c:f>
              <c:numCache>
                <c:formatCode>General</c:formatCode>
                <c:ptCount val="8"/>
                <c:pt idx="0">
                  <c:v>1</c:v>
                </c:pt>
                <c:pt idx="1">
                  <c:v>2</c:v>
                </c:pt>
                <c:pt idx="2">
                  <c:v>3</c:v>
                </c:pt>
                <c:pt idx="3">
                  <c:v>4</c:v>
                </c:pt>
                <c:pt idx="4">
                  <c:v>5</c:v>
                </c:pt>
                <c:pt idx="5">
                  <c:v>6</c:v>
                </c:pt>
                <c:pt idx="6">
                  <c:v>9</c:v>
                </c:pt>
                <c:pt idx="7">
                  <c:v>11</c:v>
                </c:pt>
              </c:numCache>
            </c:numRef>
          </c:cat>
          <c:val>
            <c:numRef>
              <c:f>Sheet1!$B$2:$B$9</c:f>
              <c:numCache>
                <c:formatCode>General</c:formatCode>
                <c:ptCount val="8"/>
                <c:pt idx="0">
                  <c:v>3</c:v>
                </c:pt>
                <c:pt idx="1">
                  <c:v>2</c:v>
                </c:pt>
                <c:pt idx="2">
                  <c:v>2</c:v>
                </c:pt>
                <c:pt idx="3">
                  <c:v>1</c:v>
                </c:pt>
                <c:pt idx="4">
                  <c:v>1</c:v>
                </c:pt>
                <c:pt idx="5">
                  <c:v>4</c:v>
                </c:pt>
                <c:pt idx="6">
                  <c:v>2</c:v>
                </c:pt>
                <c:pt idx="7">
                  <c:v>1</c:v>
                </c:pt>
              </c:numCache>
            </c:numRef>
          </c:val>
        </c:ser>
        <c:dLbls>
          <c:showLegendKey val="0"/>
          <c:showVal val="0"/>
          <c:showCatName val="0"/>
          <c:showSerName val="0"/>
          <c:showPercent val="0"/>
          <c:showBubbleSize val="0"/>
        </c:dLbls>
        <c:gapWidth val="150"/>
        <c:axId val="287249776"/>
        <c:axId val="287250168"/>
      </c:barChart>
      <c:catAx>
        <c:axId val="287249776"/>
        <c:scaling>
          <c:orientation val="minMax"/>
        </c:scaling>
        <c:delete val="0"/>
        <c:axPos val="b"/>
        <c:title>
          <c:tx>
            <c:rich>
              <a:bodyPr/>
              <a:lstStyle/>
              <a:p>
                <a:pPr>
                  <a:defRPr/>
                </a:pPr>
                <a:r>
                  <a:rPr lang="en-US" sz="1800" b="0" i="0" baseline="0" dirty="0" smtClean="0">
                    <a:effectLst/>
                  </a:rPr>
                  <a:t>Number of weights returned</a:t>
                </a:r>
                <a:endParaRPr lang="en-GB" dirty="0">
                  <a:effectLst/>
                </a:endParaRPr>
              </a:p>
            </c:rich>
          </c:tx>
          <c:overlay val="0"/>
        </c:title>
        <c:numFmt formatCode="General" sourceLinked="1"/>
        <c:majorTickMark val="out"/>
        <c:minorTickMark val="none"/>
        <c:tickLblPos val="nextTo"/>
        <c:crossAx val="287250168"/>
        <c:crosses val="autoZero"/>
        <c:auto val="1"/>
        <c:lblAlgn val="ctr"/>
        <c:lblOffset val="100"/>
        <c:noMultiLvlLbl val="0"/>
      </c:catAx>
      <c:valAx>
        <c:axId val="287250168"/>
        <c:scaling>
          <c:orientation val="minMax"/>
          <c:max val="4"/>
        </c:scaling>
        <c:delete val="0"/>
        <c:axPos val="l"/>
        <c:title>
          <c:tx>
            <c:rich>
              <a:bodyPr rot="0" vert="horz"/>
              <a:lstStyle/>
              <a:p>
                <a:pPr>
                  <a:defRPr/>
                </a:pPr>
                <a:r>
                  <a:rPr lang="en-GB" dirty="0" smtClean="0"/>
                  <a:t>N</a:t>
                </a:r>
                <a:endParaRPr lang="en-GB" dirty="0"/>
              </a:p>
            </c:rich>
          </c:tx>
          <c:overlay val="0"/>
        </c:title>
        <c:numFmt formatCode="General" sourceLinked="1"/>
        <c:majorTickMark val="out"/>
        <c:minorTickMark val="none"/>
        <c:tickLblPos val="nextTo"/>
        <c:crossAx val="287249776"/>
        <c:crosses val="autoZero"/>
        <c:crossBetween val="between"/>
        <c:majorUnit val="1"/>
      </c:valAx>
    </c:plotArea>
    <c:plotVisOnly val="1"/>
    <c:dispBlanksAs val="gap"/>
    <c:showDLblsOverMax val="0"/>
  </c:chart>
  <c:txPr>
    <a:bodyPr/>
    <a:lstStyle/>
    <a:p>
      <a:pPr>
        <a:defRPr sz="1800"/>
      </a:pPr>
      <a:endParaRPr lang="en-US"/>
    </a:p>
  </c:txPr>
  <c:externalData r:id="rId1">
    <c:autoUpdate val="0"/>
  </c:externalData>
</c:chartSpace>
</file>

<file path=ppt/drawings/drawing1.xml><?xml version="1.0" encoding="utf-8"?>
<c:userShapes xmlns:c="http://schemas.openxmlformats.org/drawingml/2006/chart">
  <cdr:relSizeAnchor xmlns:cdr="http://schemas.openxmlformats.org/drawingml/2006/chartDrawing">
    <cdr:from>
      <cdr:x>0.22235</cdr:x>
      <cdr:y>0.37033</cdr:y>
    </cdr:from>
    <cdr:to>
      <cdr:x>0.34</cdr:x>
      <cdr:y>0.5748</cdr:y>
    </cdr:to>
    <cdr:sp macro="" textlink="">
      <cdr:nvSpPr>
        <cdr:cNvPr id="2" name="TextBox 1"/>
        <cdr:cNvSpPr txBox="1"/>
      </cdr:nvSpPr>
      <cdr:spPr>
        <a:xfrm xmlns:a="http://schemas.openxmlformats.org/drawingml/2006/main">
          <a:off x="1728192" y="1656184"/>
          <a:ext cx="914400" cy="914400"/>
        </a:xfrm>
        <a:prstGeom xmlns:a="http://schemas.openxmlformats.org/drawingml/2006/main" prst="rect">
          <a:avLst/>
        </a:prstGeom>
      </cdr:spPr>
      <cdr:txBody>
        <a:bodyPr xmlns:a="http://schemas.openxmlformats.org/drawingml/2006/main" vertOverflow="clip" wrap="none" rtlCol="0"/>
        <a:lstStyle xmlns:a="http://schemas.openxmlformats.org/drawingml/2006/main"/>
        <a:p xmlns:a="http://schemas.openxmlformats.org/drawingml/2006/main">
          <a:endParaRPr lang="en-GB"/>
        </a:p>
      </cdr:txBody>
    </cdr:sp>
  </cdr:relSizeAnchor>
</c:userShapes>
</file>

<file path=ppt/drawings/drawing2.xml><?xml version="1.0" encoding="utf-8"?>
<c:userShapes xmlns:c="http://schemas.openxmlformats.org/drawingml/2006/chart">
  <cdr:relSizeAnchor xmlns:cdr="http://schemas.openxmlformats.org/drawingml/2006/chartDrawing">
    <cdr:from>
      <cdr:x>0.68687</cdr:x>
      <cdr:y>0.37792</cdr:y>
    </cdr:from>
    <cdr:to>
      <cdr:x>1</cdr:x>
      <cdr:y>0.47218</cdr:y>
    </cdr:to>
    <cdr:sp macro="" textlink="">
      <cdr:nvSpPr>
        <cdr:cNvPr id="2" name="TextBox 1"/>
        <cdr:cNvSpPr txBox="1"/>
      </cdr:nvSpPr>
      <cdr:spPr>
        <a:xfrm xmlns:a="http://schemas.openxmlformats.org/drawingml/2006/main">
          <a:off x="4896545" y="1496732"/>
          <a:ext cx="2232247" cy="373289"/>
        </a:xfrm>
        <a:prstGeom xmlns:a="http://schemas.openxmlformats.org/drawingml/2006/main" prst="rect">
          <a:avLst/>
        </a:prstGeom>
      </cdr:spPr>
      <cdr:txBody>
        <a:bodyPr xmlns:a="http://schemas.openxmlformats.org/drawingml/2006/main" vertOverflow="clip" wrap="square" rtlCol="0"/>
        <a:lstStyle xmlns:a="http://schemas.openxmlformats.org/drawingml/2006/main"/>
        <a:p xmlns:a="http://schemas.openxmlformats.org/drawingml/2006/main">
          <a:r>
            <a:rPr lang="en-GB" sz="1600" dirty="0" smtClean="0"/>
            <a:t>Control regained 1.83kg</a:t>
          </a:r>
          <a:endParaRPr lang="en-GB" sz="1600" dirty="0"/>
        </a:p>
      </cdr:txBody>
    </cdr:sp>
  </cdr:relSizeAnchor>
  <cdr:relSizeAnchor xmlns:cdr="http://schemas.openxmlformats.org/drawingml/2006/chartDrawing">
    <cdr:from>
      <cdr:x>0.69697</cdr:x>
      <cdr:y>0.66068</cdr:y>
    </cdr:from>
    <cdr:to>
      <cdr:x>1</cdr:x>
      <cdr:y>0.8</cdr:y>
    </cdr:to>
    <cdr:sp macro="" textlink="">
      <cdr:nvSpPr>
        <cdr:cNvPr id="3" name="TextBox 1"/>
        <cdr:cNvSpPr txBox="1"/>
      </cdr:nvSpPr>
      <cdr:spPr>
        <a:xfrm xmlns:a="http://schemas.openxmlformats.org/drawingml/2006/main">
          <a:off x="4968553" y="2616599"/>
          <a:ext cx="2160239" cy="551753"/>
        </a:xfrm>
        <a:prstGeom xmlns:a="http://schemas.openxmlformats.org/drawingml/2006/main" prst="rect">
          <a:avLst/>
        </a:prstGeom>
      </cdr:spPr>
      <cdr:txBody>
        <a:bodyPr xmlns:a="http://schemas.openxmlformats.org/drawingml/2006/main" wrap="square" rtlCol="0"/>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pPr algn="ctr"/>
          <a:r>
            <a:rPr lang="en-GB" sz="1600" dirty="0" smtClean="0"/>
            <a:t>Intervention regained 1.23kg</a:t>
          </a:r>
          <a:endParaRPr lang="en-GB" sz="1600" dirty="0"/>
        </a:p>
      </cdr:txBody>
    </cdr:sp>
  </cdr:relSizeAnchor>
</c:userShapes>
</file>

<file path=ppt/drawings/drawing3.xml><?xml version="1.0" encoding="utf-8"?>
<c:userShapes xmlns:c="http://schemas.openxmlformats.org/drawingml/2006/chart">
  <cdr:relSizeAnchor xmlns:cdr="http://schemas.openxmlformats.org/drawingml/2006/chartDrawing">
    <cdr:from>
      <cdr:x>0.325</cdr:x>
      <cdr:y>0.19724</cdr:y>
    </cdr:from>
    <cdr:to>
      <cdr:x>0.63125</cdr:x>
      <cdr:y>0.2927</cdr:y>
    </cdr:to>
    <cdr:sp macro="" textlink="">
      <cdr:nvSpPr>
        <cdr:cNvPr id="2" name="TextBox 1"/>
        <cdr:cNvSpPr txBox="1"/>
      </cdr:nvSpPr>
      <cdr:spPr>
        <a:xfrm xmlns:a="http://schemas.openxmlformats.org/drawingml/2006/main">
          <a:off x="2674640" y="892696"/>
          <a:ext cx="2520280" cy="432048"/>
        </a:xfrm>
        <a:prstGeom xmlns:a="http://schemas.openxmlformats.org/drawingml/2006/main" prst="rect">
          <a:avLst/>
        </a:prstGeom>
        <a:ln xmlns:a="http://schemas.openxmlformats.org/drawingml/2006/main">
          <a:solidFill>
            <a:srgbClr val="002060"/>
          </a:solidFill>
        </a:ln>
      </cdr:spPr>
      <cdr:txBody>
        <a:bodyPr xmlns:a="http://schemas.openxmlformats.org/drawingml/2006/main" vertOverflow="clip" wrap="square" rtlCol="0"/>
        <a:lstStyle xmlns:a="http://schemas.openxmlformats.org/drawingml/2006/main"/>
        <a:p xmlns:a="http://schemas.openxmlformats.org/drawingml/2006/main">
          <a:r>
            <a:rPr lang="en-GB" sz="1800" dirty="0" smtClean="0"/>
            <a:t>Median (IQR): 9 (3, 13)</a:t>
          </a:r>
          <a:endParaRPr lang="en-GB" sz="1800" dirty="0"/>
        </a:p>
      </cdr:txBody>
    </cdr:sp>
  </cdr:relSizeAnchor>
</c:userShape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6400" cy="4968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49688" y="0"/>
            <a:ext cx="2946400" cy="496888"/>
          </a:xfrm>
          <a:prstGeom prst="rect">
            <a:avLst/>
          </a:prstGeom>
        </p:spPr>
        <p:txBody>
          <a:bodyPr vert="horz" lIns="91440" tIns="45720" rIns="91440" bIns="45720" rtlCol="0"/>
          <a:lstStyle>
            <a:lvl1pPr algn="r">
              <a:defRPr sz="1200"/>
            </a:lvl1pPr>
          </a:lstStyle>
          <a:p>
            <a:fld id="{04A1BA74-93FA-4378-8BF7-7EC91A2C39CF}" type="datetimeFigureOut">
              <a:rPr lang="en-GB" smtClean="0"/>
              <a:t>28/07/2016</a:t>
            </a:fld>
            <a:endParaRPr lang="en-GB"/>
          </a:p>
        </p:txBody>
      </p:sp>
      <p:sp>
        <p:nvSpPr>
          <p:cNvPr id="4" name="Footer Placeholder 3"/>
          <p:cNvSpPr>
            <a:spLocks noGrp="1"/>
          </p:cNvSpPr>
          <p:nvPr>
            <p:ph type="ftr" sz="quarter" idx="2"/>
          </p:nvPr>
        </p:nvSpPr>
        <p:spPr>
          <a:xfrm>
            <a:off x="0" y="9428163"/>
            <a:ext cx="2946400" cy="4968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49688" y="9428163"/>
            <a:ext cx="2946400" cy="496887"/>
          </a:xfrm>
          <a:prstGeom prst="rect">
            <a:avLst/>
          </a:prstGeom>
        </p:spPr>
        <p:txBody>
          <a:bodyPr vert="horz" lIns="91440" tIns="45720" rIns="91440" bIns="45720" rtlCol="0" anchor="b"/>
          <a:lstStyle>
            <a:lvl1pPr algn="r">
              <a:defRPr sz="1200"/>
            </a:lvl1pPr>
          </a:lstStyle>
          <a:p>
            <a:fld id="{0E8DD1D5-4C9C-47FB-B0F9-3340FCF963A9}" type="slidenum">
              <a:rPr lang="en-GB" smtClean="0"/>
              <a:t>‹#›</a:t>
            </a:fld>
            <a:endParaRPr lang="en-GB"/>
          </a:p>
        </p:txBody>
      </p:sp>
    </p:spTree>
    <p:extLst>
      <p:ext uri="{BB962C8B-B14F-4D97-AF65-F5344CB8AC3E}">
        <p14:creationId xmlns:p14="http://schemas.microsoft.com/office/powerpoint/2010/main" val="911474570"/>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6332"/>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50443" y="0"/>
            <a:ext cx="2945659" cy="496332"/>
          </a:xfrm>
          <a:prstGeom prst="rect">
            <a:avLst/>
          </a:prstGeom>
        </p:spPr>
        <p:txBody>
          <a:bodyPr vert="horz" lIns="91440" tIns="45720" rIns="91440" bIns="45720" rtlCol="0"/>
          <a:lstStyle>
            <a:lvl1pPr algn="r">
              <a:defRPr sz="1200"/>
            </a:lvl1pPr>
          </a:lstStyle>
          <a:p>
            <a:fld id="{3C94390D-F1BB-47D9-B997-86807B302F46}" type="datetimeFigureOut">
              <a:rPr lang="en-GB" smtClean="0"/>
              <a:t>28/07/2016</a:t>
            </a:fld>
            <a:endParaRPr lang="en-GB"/>
          </a:p>
        </p:txBody>
      </p:sp>
      <p:sp>
        <p:nvSpPr>
          <p:cNvPr id="4" name="Slide Image Placeholder 3"/>
          <p:cNvSpPr>
            <a:spLocks noGrp="1" noRot="1" noChangeAspect="1"/>
          </p:cNvSpPr>
          <p:nvPr>
            <p:ph type="sldImg" idx="2"/>
          </p:nvPr>
        </p:nvSpPr>
        <p:spPr>
          <a:xfrm>
            <a:off x="917575" y="744538"/>
            <a:ext cx="4962525" cy="3722687"/>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79768" y="4715153"/>
            <a:ext cx="5438140" cy="4466987"/>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9428583"/>
            <a:ext cx="2945659" cy="496332"/>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50443" y="9428583"/>
            <a:ext cx="2945659" cy="496332"/>
          </a:xfrm>
          <a:prstGeom prst="rect">
            <a:avLst/>
          </a:prstGeom>
        </p:spPr>
        <p:txBody>
          <a:bodyPr vert="horz" lIns="91440" tIns="45720" rIns="91440" bIns="45720" rtlCol="0" anchor="b"/>
          <a:lstStyle>
            <a:lvl1pPr algn="r">
              <a:defRPr sz="1200"/>
            </a:lvl1pPr>
          </a:lstStyle>
          <a:p>
            <a:fld id="{236DB015-A9AB-4061-AF09-B78962332AA6}" type="slidenum">
              <a:rPr lang="en-GB" smtClean="0"/>
              <a:t>‹#›</a:t>
            </a:fld>
            <a:endParaRPr lang="en-GB"/>
          </a:p>
        </p:txBody>
      </p:sp>
    </p:spTree>
    <p:extLst>
      <p:ext uri="{BB962C8B-B14F-4D97-AF65-F5344CB8AC3E}">
        <p14:creationId xmlns:p14="http://schemas.microsoft.com/office/powerpoint/2010/main" val="259058568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GB" dirty="0" smtClean="0"/>
              <a:t> </a:t>
            </a:r>
            <a:endParaRPr lang="en-GB" dirty="0"/>
          </a:p>
        </p:txBody>
      </p:sp>
      <p:sp>
        <p:nvSpPr>
          <p:cNvPr id="4" name="Slide Number Placeholder 3"/>
          <p:cNvSpPr>
            <a:spLocks noGrp="1"/>
          </p:cNvSpPr>
          <p:nvPr>
            <p:ph type="sldNum" sz="quarter" idx="10"/>
          </p:nvPr>
        </p:nvSpPr>
        <p:spPr/>
        <p:txBody>
          <a:bodyPr/>
          <a:lstStyle/>
          <a:p>
            <a:pPr>
              <a:defRPr/>
            </a:pPr>
            <a:fld id="{D973487C-C97C-4174-9BD9-2E784FB3EE24}" type="slidenum">
              <a:rPr lang="en-GB" smtClean="0"/>
              <a:pPr>
                <a:defRPr/>
              </a:pPr>
              <a:t>3</a:t>
            </a:fld>
            <a:endParaRPr lang="en-GB"/>
          </a:p>
        </p:txBody>
      </p:sp>
    </p:spTree>
    <p:extLst>
      <p:ext uri="{BB962C8B-B14F-4D97-AF65-F5344CB8AC3E}">
        <p14:creationId xmlns:p14="http://schemas.microsoft.com/office/powerpoint/2010/main" val="356659291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dirty="0"/>
          </a:p>
        </p:txBody>
      </p:sp>
      <p:sp>
        <p:nvSpPr>
          <p:cNvPr id="4" name="Slide Number Placeholder 3"/>
          <p:cNvSpPr>
            <a:spLocks noGrp="1"/>
          </p:cNvSpPr>
          <p:nvPr>
            <p:ph type="sldNum" sz="quarter" idx="10"/>
          </p:nvPr>
        </p:nvSpPr>
        <p:spPr/>
        <p:txBody>
          <a:bodyPr/>
          <a:lstStyle/>
          <a:p>
            <a:pPr>
              <a:defRPr/>
            </a:pPr>
            <a:fld id="{D973487C-C97C-4174-9BD9-2E784FB3EE24}" type="slidenum">
              <a:rPr lang="en-GB" smtClean="0"/>
              <a:pPr>
                <a:defRPr/>
              </a:pPr>
              <a:t>5</a:t>
            </a:fld>
            <a:endParaRPr lang="en-GB"/>
          </a:p>
        </p:txBody>
      </p:sp>
    </p:spTree>
    <p:extLst>
      <p:ext uri="{BB962C8B-B14F-4D97-AF65-F5344CB8AC3E}">
        <p14:creationId xmlns:p14="http://schemas.microsoft.com/office/powerpoint/2010/main" val="312049735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29" name="Rectangle 7"/>
          <p:cNvSpPr>
            <a:spLocks noGrp="1" noChangeArrowheads="1"/>
          </p:cNvSpPr>
          <p:nvPr>
            <p:ph type="sldNum" sz="quarter" idx="5"/>
          </p:nvPr>
        </p:nvSpPr>
        <p:spPr>
          <a:noFill/>
        </p:spPr>
        <p:txBody>
          <a:bodyPr/>
          <a:lstStyle/>
          <a:p>
            <a:fld id="{6B904260-3221-48BD-B48B-15CE6F561458}" type="slidenum">
              <a:rPr lang="en-GB" smtClean="0">
                <a:cs typeface="Arial" charset="0"/>
              </a:rPr>
              <a:pPr/>
              <a:t>6</a:t>
            </a:fld>
            <a:endParaRPr lang="en-GB" smtClean="0">
              <a:cs typeface="Arial" charset="0"/>
            </a:endParaRPr>
          </a:p>
        </p:txBody>
      </p:sp>
      <p:sp>
        <p:nvSpPr>
          <p:cNvPr id="22530" name="Rectangle 2"/>
          <p:cNvSpPr>
            <a:spLocks noGrp="1" noRot="1" noChangeAspect="1" noChangeArrowheads="1" noTextEdit="1"/>
          </p:cNvSpPr>
          <p:nvPr>
            <p:ph type="sldImg"/>
          </p:nvPr>
        </p:nvSpPr>
        <p:spPr>
          <a:solidFill>
            <a:srgbClr val="FFFFFF"/>
          </a:solidFill>
          <a:ln/>
        </p:spPr>
      </p:sp>
      <p:sp>
        <p:nvSpPr>
          <p:cNvPr id="22531" name="Rectangle 3"/>
          <p:cNvSpPr>
            <a:spLocks noGrp="1" noChangeArrowheads="1"/>
          </p:cNvSpPr>
          <p:nvPr>
            <p:ph type="body" idx="1"/>
          </p:nvPr>
        </p:nvSpPr>
        <p:spPr>
          <a:xfrm>
            <a:off x="679607" y="4715711"/>
            <a:ext cx="5438464" cy="4466511"/>
          </a:xfrm>
          <a:solidFill>
            <a:srgbClr val="FFFFFF"/>
          </a:solidFill>
          <a:ln>
            <a:solidFill>
              <a:srgbClr val="000000"/>
            </a:solidFill>
          </a:ln>
        </p:spPr>
        <p:txBody>
          <a:bodyPr/>
          <a:lstStyle/>
          <a:p>
            <a:pPr eaLnBrk="1" hangingPunct="1"/>
            <a:endParaRPr lang="en-US" smtClean="0"/>
          </a:p>
        </p:txBody>
      </p:sp>
    </p:spTree>
    <p:extLst>
      <p:ext uri="{BB962C8B-B14F-4D97-AF65-F5344CB8AC3E}">
        <p14:creationId xmlns:p14="http://schemas.microsoft.com/office/powerpoint/2010/main" val="218145632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a:p>
        </p:txBody>
      </p:sp>
      <p:sp>
        <p:nvSpPr>
          <p:cNvPr id="4" name="Slide Number Placeholder 3"/>
          <p:cNvSpPr>
            <a:spLocks noGrp="1"/>
          </p:cNvSpPr>
          <p:nvPr>
            <p:ph type="sldNum" sz="quarter" idx="10"/>
          </p:nvPr>
        </p:nvSpPr>
        <p:spPr/>
        <p:txBody>
          <a:bodyPr/>
          <a:lstStyle/>
          <a:p>
            <a:fld id="{2FCE57E7-5B5C-44A5-9991-6BDAD322FD53}" type="slidenum">
              <a:rPr lang="en-GB" smtClean="0"/>
              <a:pPr/>
              <a:t>7</a:t>
            </a:fld>
            <a:endParaRPr lang="en-GB"/>
          </a:p>
        </p:txBody>
      </p:sp>
    </p:spTree>
    <p:extLst>
      <p:ext uri="{BB962C8B-B14F-4D97-AF65-F5344CB8AC3E}">
        <p14:creationId xmlns:p14="http://schemas.microsoft.com/office/powerpoint/2010/main" val="54297714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dirty="0"/>
          </a:p>
        </p:txBody>
      </p:sp>
      <p:sp>
        <p:nvSpPr>
          <p:cNvPr id="4" name="Slide Number Placeholder 3"/>
          <p:cNvSpPr>
            <a:spLocks noGrp="1"/>
          </p:cNvSpPr>
          <p:nvPr>
            <p:ph type="sldNum" sz="quarter" idx="10"/>
          </p:nvPr>
        </p:nvSpPr>
        <p:spPr/>
        <p:txBody>
          <a:bodyPr/>
          <a:lstStyle/>
          <a:p>
            <a:pPr>
              <a:defRPr/>
            </a:pPr>
            <a:fld id="{D973487C-C97C-4174-9BD9-2E784FB3EE24}" type="slidenum">
              <a:rPr lang="en-GB" smtClean="0"/>
              <a:pPr>
                <a:defRPr/>
              </a:pPr>
              <a:t>8</a:t>
            </a:fld>
            <a:endParaRPr lang="en-GB"/>
          </a:p>
        </p:txBody>
      </p:sp>
    </p:spTree>
    <p:extLst>
      <p:ext uri="{BB962C8B-B14F-4D97-AF65-F5344CB8AC3E}">
        <p14:creationId xmlns:p14="http://schemas.microsoft.com/office/powerpoint/2010/main" val="128669722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dirty="0"/>
          </a:p>
        </p:txBody>
      </p:sp>
      <p:sp>
        <p:nvSpPr>
          <p:cNvPr id="4" name="Slide Number Placeholder 3"/>
          <p:cNvSpPr>
            <a:spLocks noGrp="1"/>
          </p:cNvSpPr>
          <p:nvPr>
            <p:ph type="sldNum" sz="quarter" idx="10"/>
          </p:nvPr>
        </p:nvSpPr>
        <p:spPr/>
        <p:txBody>
          <a:bodyPr/>
          <a:lstStyle/>
          <a:p>
            <a:pPr>
              <a:defRPr/>
            </a:pPr>
            <a:fld id="{D973487C-C97C-4174-9BD9-2E784FB3EE24}" type="slidenum">
              <a:rPr lang="en-GB" smtClean="0"/>
              <a:pPr>
                <a:defRPr/>
              </a:pPr>
              <a:t>9</a:t>
            </a:fld>
            <a:endParaRPr lang="en-GB"/>
          </a:p>
        </p:txBody>
      </p:sp>
    </p:spTree>
    <p:extLst>
      <p:ext uri="{BB962C8B-B14F-4D97-AF65-F5344CB8AC3E}">
        <p14:creationId xmlns:p14="http://schemas.microsoft.com/office/powerpoint/2010/main" val="209094948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dirty="0"/>
          </a:p>
        </p:txBody>
      </p:sp>
      <p:sp>
        <p:nvSpPr>
          <p:cNvPr id="4" name="Slide Number Placeholder 3"/>
          <p:cNvSpPr>
            <a:spLocks noGrp="1"/>
          </p:cNvSpPr>
          <p:nvPr>
            <p:ph type="sldNum" sz="quarter" idx="10"/>
          </p:nvPr>
        </p:nvSpPr>
        <p:spPr/>
        <p:txBody>
          <a:bodyPr/>
          <a:lstStyle/>
          <a:p>
            <a:pPr>
              <a:defRPr/>
            </a:pPr>
            <a:fld id="{D973487C-C97C-4174-9BD9-2E784FB3EE24}" type="slidenum">
              <a:rPr lang="en-GB" smtClean="0"/>
              <a:pPr>
                <a:defRPr/>
              </a:pPr>
              <a:t>10</a:t>
            </a:fld>
            <a:endParaRPr lang="en-GB"/>
          </a:p>
        </p:txBody>
      </p:sp>
    </p:spTree>
    <p:extLst>
      <p:ext uri="{BB962C8B-B14F-4D97-AF65-F5344CB8AC3E}">
        <p14:creationId xmlns:p14="http://schemas.microsoft.com/office/powerpoint/2010/main" val="118188210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dirty="0"/>
          </a:p>
        </p:txBody>
      </p:sp>
      <p:sp>
        <p:nvSpPr>
          <p:cNvPr id="4" name="Slide Number Placeholder 3"/>
          <p:cNvSpPr>
            <a:spLocks noGrp="1"/>
          </p:cNvSpPr>
          <p:nvPr>
            <p:ph type="sldNum" sz="quarter" idx="10"/>
          </p:nvPr>
        </p:nvSpPr>
        <p:spPr/>
        <p:txBody>
          <a:bodyPr/>
          <a:lstStyle/>
          <a:p>
            <a:pPr>
              <a:defRPr/>
            </a:pPr>
            <a:fld id="{D973487C-C97C-4174-9BD9-2E784FB3EE24}" type="slidenum">
              <a:rPr lang="en-GB" smtClean="0"/>
              <a:pPr>
                <a:defRPr/>
              </a:pPr>
              <a:t>11</a:t>
            </a:fld>
            <a:endParaRPr lang="en-GB"/>
          </a:p>
        </p:txBody>
      </p:sp>
    </p:spTree>
    <p:extLst>
      <p:ext uri="{BB962C8B-B14F-4D97-AF65-F5344CB8AC3E}">
        <p14:creationId xmlns:p14="http://schemas.microsoft.com/office/powerpoint/2010/main" val="151781231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dirty="0"/>
          </a:p>
        </p:txBody>
      </p:sp>
      <p:sp>
        <p:nvSpPr>
          <p:cNvPr id="4" name="Slide Number Placeholder 3"/>
          <p:cNvSpPr>
            <a:spLocks noGrp="1"/>
          </p:cNvSpPr>
          <p:nvPr>
            <p:ph type="sldNum" sz="quarter" idx="10"/>
          </p:nvPr>
        </p:nvSpPr>
        <p:spPr/>
        <p:txBody>
          <a:bodyPr/>
          <a:lstStyle/>
          <a:p>
            <a:pPr>
              <a:defRPr/>
            </a:pPr>
            <a:fld id="{D973487C-C97C-4174-9BD9-2E784FB3EE24}" type="slidenum">
              <a:rPr lang="en-GB" smtClean="0"/>
              <a:pPr>
                <a:defRPr/>
              </a:pPr>
              <a:t>12</a:t>
            </a:fld>
            <a:endParaRPr lang="en-GB"/>
          </a:p>
        </p:txBody>
      </p:sp>
    </p:spTree>
    <p:extLst>
      <p:ext uri="{BB962C8B-B14F-4D97-AF65-F5344CB8AC3E}">
        <p14:creationId xmlns:p14="http://schemas.microsoft.com/office/powerpoint/2010/main" val="331263229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dirty="0"/>
          </a:p>
        </p:txBody>
      </p:sp>
      <p:sp>
        <p:nvSpPr>
          <p:cNvPr id="4" name="Slide Number Placeholder 3"/>
          <p:cNvSpPr>
            <a:spLocks noGrp="1"/>
          </p:cNvSpPr>
          <p:nvPr>
            <p:ph type="sldNum" sz="quarter" idx="10"/>
          </p:nvPr>
        </p:nvSpPr>
        <p:spPr/>
        <p:txBody>
          <a:bodyPr/>
          <a:lstStyle/>
          <a:p>
            <a:pPr>
              <a:defRPr/>
            </a:pPr>
            <a:fld id="{D973487C-C97C-4174-9BD9-2E784FB3EE24}" type="slidenum">
              <a:rPr lang="en-GB" smtClean="0"/>
              <a:pPr>
                <a:defRPr/>
              </a:pPr>
              <a:t>13</a:t>
            </a:fld>
            <a:endParaRPr lang="en-GB"/>
          </a:p>
        </p:txBody>
      </p:sp>
    </p:spTree>
    <p:extLst>
      <p:ext uri="{BB962C8B-B14F-4D97-AF65-F5344CB8AC3E}">
        <p14:creationId xmlns:p14="http://schemas.microsoft.com/office/powerpoint/2010/main" val="255991933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dirty="0"/>
          </a:p>
        </p:txBody>
      </p:sp>
      <p:sp>
        <p:nvSpPr>
          <p:cNvPr id="4" name="Slide Number Placeholder 3"/>
          <p:cNvSpPr>
            <a:spLocks noGrp="1"/>
          </p:cNvSpPr>
          <p:nvPr>
            <p:ph type="sldNum" sz="quarter" idx="10"/>
          </p:nvPr>
        </p:nvSpPr>
        <p:spPr/>
        <p:txBody>
          <a:bodyPr/>
          <a:lstStyle/>
          <a:p>
            <a:pPr>
              <a:defRPr/>
            </a:pPr>
            <a:fld id="{D973487C-C97C-4174-9BD9-2E784FB3EE24}" type="slidenum">
              <a:rPr lang="en-GB" smtClean="0"/>
              <a:pPr>
                <a:defRPr/>
              </a:pPr>
              <a:t>14</a:t>
            </a:fld>
            <a:endParaRPr lang="en-GB"/>
          </a:p>
        </p:txBody>
      </p:sp>
    </p:spTree>
    <p:extLst>
      <p:ext uri="{BB962C8B-B14F-4D97-AF65-F5344CB8AC3E}">
        <p14:creationId xmlns:p14="http://schemas.microsoft.com/office/powerpoint/2010/main" val="67296285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dirty="0"/>
          </a:p>
        </p:txBody>
      </p:sp>
      <p:sp>
        <p:nvSpPr>
          <p:cNvPr id="4" name="Slide Number Placeholder 3"/>
          <p:cNvSpPr>
            <a:spLocks noGrp="1"/>
          </p:cNvSpPr>
          <p:nvPr>
            <p:ph type="sldNum" sz="quarter" idx="10"/>
          </p:nvPr>
        </p:nvSpPr>
        <p:spPr/>
        <p:txBody>
          <a:bodyPr/>
          <a:lstStyle/>
          <a:p>
            <a:pPr>
              <a:defRPr/>
            </a:pPr>
            <a:fld id="{D973487C-C97C-4174-9BD9-2E784FB3EE24}" type="slidenum">
              <a:rPr lang="en-GB" smtClean="0"/>
              <a:pPr>
                <a:defRPr/>
              </a:pPr>
              <a:t>15</a:t>
            </a:fld>
            <a:endParaRPr lang="en-GB"/>
          </a:p>
        </p:txBody>
      </p:sp>
    </p:spTree>
    <p:extLst>
      <p:ext uri="{BB962C8B-B14F-4D97-AF65-F5344CB8AC3E}">
        <p14:creationId xmlns:p14="http://schemas.microsoft.com/office/powerpoint/2010/main" val="276779952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dirty="0"/>
          </a:p>
        </p:txBody>
      </p:sp>
      <p:sp>
        <p:nvSpPr>
          <p:cNvPr id="4" name="Slide Number Placeholder 3"/>
          <p:cNvSpPr>
            <a:spLocks noGrp="1"/>
          </p:cNvSpPr>
          <p:nvPr>
            <p:ph type="sldNum" sz="quarter" idx="10"/>
          </p:nvPr>
        </p:nvSpPr>
        <p:spPr/>
        <p:txBody>
          <a:bodyPr/>
          <a:lstStyle/>
          <a:p>
            <a:pPr>
              <a:defRPr/>
            </a:pPr>
            <a:fld id="{D973487C-C97C-4174-9BD9-2E784FB3EE24}" type="slidenum">
              <a:rPr lang="en-GB" smtClean="0"/>
              <a:pPr>
                <a:defRPr/>
              </a:pPr>
              <a:t>16</a:t>
            </a:fld>
            <a:endParaRPr lang="en-GB"/>
          </a:p>
        </p:txBody>
      </p:sp>
    </p:spTree>
    <p:extLst>
      <p:ext uri="{BB962C8B-B14F-4D97-AF65-F5344CB8AC3E}">
        <p14:creationId xmlns:p14="http://schemas.microsoft.com/office/powerpoint/2010/main" val="244531942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4097" name="Text Box 1"/>
          <p:cNvSpPr txBox="1">
            <a:spLocks noChangeArrowheads="1"/>
          </p:cNvSpPr>
          <p:nvPr/>
        </p:nvSpPr>
        <p:spPr bwMode="auto">
          <a:xfrm>
            <a:off x="1388415" y="993291"/>
            <a:ext cx="4019460" cy="3402882"/>
          </a:xfrm>
          <a:prstGeom prst="rect">
            <a:avLst/>
          </a:prstGeom>
          <a:solidFill>
            <a:srgbClr val="FFFFFF"/>
          </a:solidFill>
          <a:ln w="9525">
            <a:solidFill>
              <a:srgbClr val="000000"/>
            </a:solidFill>
            <a:miter lim="800000"/>
            <a:headEnd/>
            <a:tailEnd/>
          </a:ln>
          <a:effectLst/>
        </p:spPr>
        <p:txBody>
          <a:bodyPr wrap="none" lIns="85112" tIns="42556" rIns="85112" bIns="42556" anchor="ctr"/>
          <a:lstStyle/>
          <a:p>
            <a:endParaRPr lang="en-GB"/>
          </a:p>
        </p:txBody>
      </p:sp>
      <p:sp>
        <p:nvSpPr>
          <p:cNvPr id="4098" name="Text Box 2"/>
          <p:cNvSpPr txBox="1">
            <a:spLocks noGrp="1" noChangeArrowheads="1"/>
          </p:cNvSpPr>
          <p:nvPr>
            <p:ph type="body"/>
          </p:nvPr>
        </p:nvSpPr>
        <p:spPr bwMode="auto">
          <a:xfrm>
            <a:off x="1037146" y="4725182"/>
            <a:ext cx="4728938" cy="3775757"/>
          </a:xfrm>
          <a:prstGeom prst="rect">
            <a:avLst/>
          </a:prstGeom>
          <a:noFill/>
          <a:ln>
            <a:round/>
            <a:headEnd/>
            <a:tailEnd/>
          </a:ln>
        </p:spPr>
        <p:txBody>
          <a:bodyPr lIns="0" tIns="0" rIns="0" bIns="0"/>
          <a:lstStyle/>
          <a:p>
            <a:pPr marL="79793" indent="-79793" eaLnBrk="1">
              <a:lnSpc>
                <a:spcPct val="93000"/>
              </a:lnSpc>
              <a:spcBef>
                <a:spcPct val="0"/>
              </a:spcBef>
              <a:buSzPct val="45000"/>
              <a:tabLst>
                <a:tab pos="673806" algn="l"/>
                <a:tab pos="1347612" algn="l"/>
                <a:tab pos="2021418" algn="l"/>
                <a:tab pos="2695224" algn="l"/>
                <a:tab pos="3369031" algn="l"/>
                <a:tab pos="4042837" algn="l"/>
                <a:tab pos="4716643" algn="l"/>
              </a:tabLst>
            </a:pPr>
            <a:r>
              <a:rPr lang="en-GB" dirty="0">
                <a:latin typeface="Arial" charset="0"/>
                <a:ea typeface="msgothic" charset="0"/>
                <a:cs typeface="msgothic" charset="0"/>
              </a:rPr>
              <a:t>Fig 2 Proportion of scheduled weight loss programme sessions attended</a:t>
            </a:r>
          </a:p>
        </p:txBody>
      </p:sp>
    </p:spTree>
    <p:extLst>
      <p:ext uri="{BB962C8B-B14F-4D97-AF65-F5344CB8AC3E}">
        <p14:creationId xmlns:p14="http://schemas.microsoft.com/office/powerpoint/2010/main" val="63866557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dirty="0"/>
          </a:p>
        </p:txBody>
      </p:sp>
      <p:sp>
        <p:nvSpPr>
          <p:cNvPr id="4" name="Slide Number Placeholder 3"/>
          <p:cNvSpPr>
            <a:spLocks noGrp="1"/>
          </p:cNvSpPr>
          <p:nvPr>
            <p:ph type="sldNum" sz="quarter" idx="10"/>
          </p:nvPr>
        </p:nvSpPr>
        <p:spPr/>
        <p:txBody>
          <a:bodyPr/>
          <a:lstStyle/>
          <a:p>
            <a:pPr>
              <a:defRPr/>
            </a:pPr>
            <a:fld id="{D973487C-C97C-4174-9BD9-2E784FB3EE24}" type="slidenum">
              <a:rPr lang="en-GB" smtClean="0"/>
              <a:pPr>
                <a:defRPr/>
              </a:pPr>
              <a:t>18</a:t>
            </a:fld>
            <a:endParaRPr lang="en-GB"/>
          </a:p>
        </p:txBody>
      </p:sp>
    </p:spTree>
    <p:extLst>
      <p:ext uri="{BB962C8B-B14F-4D97-AF65-F5344CB8AC3E}">
        <p14:creationId xmlns:p14="http://schemas.microsoft.com/office/powerpoint/2010/main" val="3244608332"/>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dirty="0"/>
          </a:p>
        </p:txBody>
      </p:sp>
      <p:sp>
        <p:nvSpPr>
          <p:cNvPr id="4" name="Slide Number Placeholder 3"/>
          <p:cNvSpPr>
            <a:spLocks noGrp="1"/>
          </p:cNvSpPr>
          <p:nvPr>
            <p:ph type="sldNum" sz="quarter" idx="10"/>
          </p:nvPr>
        </p:nvSpPr>
        <p:spPr/>
        <p:txBody>
          <a:bodyPr/>
          <a:lstStyle/>
          <a:p>
            <a:pPr>
              <a:defRPr/>
            </a:pPr>
            <a:fld id="{D973487C-C97C-4174-9BD9-2E784FB3EE24}" type="slidenum">
              <a:rPr lang="en-GB" smtClean="0"/>
              <a:pPr>
                <a:defRPr/>
              </a:pPr>
              <a:t>19</a:t>
            </a:fld>
            <a:endParaRPr lang="en-GB"/>
          </a:p>
        </p:txBody>
      </p:sp>
    </p:spTree>
    <p:extLst>
      <p:ext uri="{BB962C8B-B14F-4D97-AF65-F5344CB8AC3E}">
        <p14:creationId xmlns:p14="http://schemas.microsoft.com/office/powerpoint/2010/main" val="213473744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lnSpcReduction="10000"/>
          </a:bodyPr>
          <a:lstStyle/>
          <a:p>
            <a:endParaRPr lang="en-GB" sz="1200" kern="1200" baseline="0" dirty="0" smtClean="0">
              <a:solidFill>
                <a:schemeClr val="tx1"/>
              </a:solidFill>
              <a:latin typeface="+mn-lt"/>
              <a:ea typeface="+mn-ea"/>
              <a:cs typeface="+mn-cs"/>
            </a:endParaRPr>
          </a:p>
        </p:txBody>
      </p:sp>
      <p:sp>
        <p:nvSpPr>
          <p:cNvPr id="4" name="Slide Number Placeholder 3"/>
          <p:cNvSpPr>
            <a:spLocks noGrp="1"/>
          </p:cNvSpPr>
          <p:nvPr>
            <p:ph type="sldNum" sz="quarter" idx="10"/>
          </p:nvPr>
        </p:nvSpPr>
        <p:spPr/>
        <p:txBody>
          <a:bodyPr/>
          <a:lstStyle/>
          <a:p>
            <a:fld id="{49BFB349-35AE-4C93-9C36-76D509BE0439}" type="slidenum">
              <a:rPr lang="en-GB" smtClean="0"/>
              <a:pPr/>
              <a:t>20</a:t>
            </a:fld>
            <a:endParaRPr lang="en-GB" dirty="0"/>
          </a:p>
        </p:txBody>
      </p:sp>
    </p:spTree>
    <p:extLst>
      <p:ext uri="{BB962C8B-B14F-4D97-AF65-F5344CB8AC3E}">
        <p14:creationId xmlns:p14="http://schemas.microsoft.com/office/powerpoint/2010/main" val="2946395985"/>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sz="1200" kern="1200" dirty="0" smtClean="0">
              <a:solidFill>
                <a:schemeClr val="tx1"/>
              </a:solidFill>
              <a:latin typeface="+mn-lt"/>
              <a:ea typeface="+mn-ea"/>
              <a:cs typeface="+mn-cs"/>
            </a:endParaRPr>
          </a:p>
        </p:txBody>
      </p:sp>
      <p:sp>
        <p:nvSpPr>
          <p:cNvPr id="4" name="Slide Number Placeholder 3"/>
          <p:cNvSpPr>
            <a:spLocks noGrp="1"/>
          </p:cNvSpPr>
          <p:nvPr>
            <p:ph type="sldNum" sz="quarter" idx="10"/>
          </p:nvPr>
        </p:nvSpPr>
        <p:spPr/>
        <p:txBody>
          <a:bodyPr/>
          <a:lstStyle/>
          <a:p>
            <a:fld id="{49BFB349-35AE-4C93-9C36-76D509BE0439}" type="slidenum">
              <a:rPr lang="en-GB" smtClean="0"/>
              <a:pPr/>
              <a:t>25</a:t>
            </a:fld>
            <a:endParaRPr lang="en-GB" dirty="0"/>
          </a:p>
        </p:txBody>
      </p:sp>
    </p:spTree>
    <p:extLst>
      <p:ext uri="{BB962C8B-B14F-4D97-AF65-F5344CB8AC3E}">
        <p14:creationId xmlns:p14="http://schemas.microsoft.com/office/powerpoint/2010/main" val="3408006440"/>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lnSpcReduction="10000"/>
          </a:bodyPr>
          <a:lstStyle/>
          <a:p>
            <a:r>
              <a:rPr lang="en-GB" sz="1200" kern="1200" dirty="0" smtClean="0">
                <a:solidFill>
                  <a:schemeClr val="tx1"/>
                </a:solidFill>
                <a:latin typeface="+mn-lt"/>
                <a:ea typeface="+mn-ea"/>
                <a:cs typeface="+mn-cs"/>
              </a:rPr>
              <a:t>We recognise in weight loss studies the difference in weight between treatments decrease as time passes because most participants regain weight and therefore mean weight loss curves tend to converge. </a:t>
            </a:r>
            <a:r>
              <a:rPr lang="en-GB" dirty="0" smtClean="0"/>
              <a:t>At 12 months we</a:t>
            </a:r>
            <a:r>
              <a:rPr lang="en-GB" baseline="0" dirty="0" smtClean="0"/>
              <a:t> set the margin at 0.7 kg to take this into account. However as before the margin can be moved to your preference. </a:t>
            </a:r>
          </a:p>
          <a:p>
            <a:endParaRPr lang="en-GB" baseline="0" dirty="0" smtClean="0"/>
          </a:p>
          <a:p>
            <a:r>
              <a:rPr lang="en-GB" baseline="0" dirty="0" smtClean="0"/>
              <a:t>The results slightly differed at 12 months. Rosemary Conley and Slimming World were classified as </a:t>
            </a:r>
            <a:r>
              <a:rPr lang="en-GB" baseline="0" dirty="0" err="1" smtClean="0"/>
              <a:t>noninferior</a:t>
            </a:r>
            <a:r>
              <a:rPr lang="en-GB" baseline="0" dirty="0" smtClean="0"/>
              <a:t> the same as three months, however Slimming World participants lost more weight than Weight Watchers. The data for the NHS group programme was inconclusive as the confidence intervals overlapped the </a:t>
            </a:r>
            <a:r>
              <a:rPr lang="en-GB" baseline="0" dirty="0" err="1" smtClean="0"/>
              <a:t>noninferiority</a:t>
            </a:r>
            <a:r>
              <a:rPr lang="en-GB" baseline="0" dirty="0" smtClean="0"/>
              <a:t> margin. </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200" kern="1200" dirty="0" smtClean="0">
              <a:solidFill>
                <a:schemeClr val="tx1"/>
              </a:solidFill>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r>
              <a:rPr lang="en-GB" sz="1200" kern="1200" dirty="0" smtClean="0">
                <a:solidFill>
                  <a:schemeClr val="tx1"/>
                </a:solidFill>
                <a:latin typeface="+mn-lt"/>
                <a:ea typeface="+mn-ea"/>
                <a:cs typeface="+mn-cs"/>
              </a:rPr>
              <a:t>The results</a:t>
            </a:r>
            <a:r>
              <a:rPr lang="en-GB" sz="1200" kern="1200" baseline="0" dirty="0" smtClean="0">
                <a:solidFill>
                  <a:schemeClr val="tx1"/>
                </a:solidFill>
                <a:latin typeface="+mn-lt"/>
                <a:ea typeface="+mn-ea"/>
                <a:cs typeface="+mn-cs"/>
              </a:rPr>
              <a:t> suggest that commercial programmes result in similar weight losses and we </a:t>
            </a:r>
            <a:r>
              <a:rPr lang="en-GB" sz="1200" kern="1200" dirty="0" smtClean="0">
                <a:solidFill>
                  <a:schemeClr val="tx1"/>
                </a:solidFill>
                <a:latin typeface="+mn-lt"/>
                <a:ea typeface="+mn-ea"/>
                <a:cs typeface="+mn-cs"/>
              </a:rPr>
              <a:t>would advocate that public health authorities commission all three commercial weight loss programmes since all result in similar amounts of weight loss and the choice is likely to extend the take-up of these programmes. </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200" kern="1200" dirty="0" smtClean="0">
              <a:solidFill>
                <a:schemeClr val="tx1"/>
              </a:solidFill>
              <a:latin typeface="+mn-lt"/>
              <a:ea typeface="+mn-ea"/>
              <a:cs typeface="+mn-cs"/>
            </a:endParaRPr>
          </a:p>
          <a:p>
            <a:endParaRPr lang="en-GB" dirty="0"/>
          </a:p>
        </p:txBody>
      </p:sp>
      <p:sp>
        <p:nvSpPr>
          <p:cNvPr id="4" name="Slide Number Placeholder 3"/>
          <p:cNvSpPr>
            <a:spLocks noGrp="1"/>
          </p:cNvSpPr>
          <p:nvPr>
            <p:ph type="sldNum" sz="quarter" idx="10"/>
          </p:nvPr>
        </p:nvSpPr>
        <p:spPr/>
        <p:txBody>
          <a:bodyPr/>
          <a:lstStyle/>
          <a:p>
            <a:fld id="{49BFB349-35AE-4C93-9C36-76D509BE0439}" type="slidenum">
              <a:rPr lang="en-GB" smtClean="0"/>
              <a:pPr/>
              <a:t>26</a:t>
            </a:fld>
            <a:endParaRPr lang="en-GB" dirty="0"/>
          </a:p>
        </p:txBody>
      </p:sp>
    </p:spTree>
    <p:extLst>
      <p:ext uri="{BB962C8B-B14F-4D97-AF65-F5344CB8AC3E}">
        <p14:creationId xmlns:p14="http://schemas.microsoft.com/office/powerpoint/2010/main" val="241856853"/>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GB" baseline="0" dirty="0" smtClean="0"/>
              <a:t> </a:t>
            </a:r>
            <a:endParaRPr lang="en-GB" dirty="0"/>
          </a:p>
        </p:txBody>
      </p:sp>
      <p:sp>
        <p:nvSpPr>
          <p:cNvPr id="4" name="Slide Number Placeholder 3"/>
          <p:cNvSpPr>
            <a:spLocks noGrp="1"/>
          </p:cNvSpPr>
          <p:nvPr>
            <p:ph type="sldNum" sz="quarter" idx="10"/>
          </p:nvPr>
        </p:nvSpPr>
        <p:spPr/>
        <p:txBody>
          <a:bodyPr/>
          <a:lstStyle/>
          <a:p>
            <a:fld id="{49BFB349-35AE-4C93-9C36-76D509BE0439}" type="slidenum">
              <a:rPr lang="en-GB" smtClean="0"/>
              <a:pPr/>
              <a:t>29</a:t>
            </a:fld>
            <a:endParaRPr lang="en-GB" dirty="0"/>
          </a:p>
        </p:txBody>
      </p:sp>
    </p:spTree>
    <p:extLst>
      <p:ext uri="{BB962C8B-B14F-4D97-AF65-F5344CB8AC3E}">
        <p14:creationId xmlns:p14="http://schemas.microsoft.com/office/powerpoint/2010/main" val="930415656"/>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smtClean="0"/>
          </a:p>
        </p:txBody>
      </p:sp>
      <p:sp>
        <p:nvSpPr>
          <p:cNvPr id="4" name="Slide Number Placeholder 3"/>
          <p:cNvSpPr>
            <a:spLocks noGrp="1"/>
          </p:cNvSpPr>
          <p:nvPr>
            <p:ph type="sldNum" sz="quarter" idx="10"/>
          </p:nvPr>
        </p:nvSpPr>
        <p:spPr/>
        <p:txBody>
          <a:bodyPr/>
          <a:lstStyle/>
          <a:p>
            <a:fld id="{236DB015-A9AB-4061-AF09-B78962332AA6}" type="slidenum">
              <a:rPr lang="en-GB" smtClean="0"/>
              <a:t>31</a:t>
            </a:fld>
            <a:endParaRPr lang="en-GB"/>
          </a:p>
        </p:txBody>
      </p:sp>
    </p:spTree>
    <p:extLst>
      <p:ext uri="{BB962C8B-B14F-4D97-AF65-F5344CB8AC3E}">
        <p14:creationId xmlns:p14="http://schemas.microsoft.com/office/powerpoint/2010/main" val="361596702"/>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GB" dirty="0" smtClean="0"/>
              <a:t>Explain</a:t>
            </a:r>
            <a:r>
              <a:rPr lang="en-GB" baseline="0" dirty="0" smtClean="0"/>
              <a:t> findings</a:t>
            </a:r>
          </a:p>
          <a:p>
            <a:endParaRPr lang="en-GB" baseline="0" dirty="0" smtClean="0"/>
          </a:p>
          <a:p>
            <a:r>
              <a:rPr lang="en-GB" baseline="0" dirty="0" smtClean="0"/>
              <a:t>What it means.... </a:t>
            </a:r>
            <a:endParaRPr lang="en-GB" dirty="0"/>
          </a:p>
        </p:txBody>
      </p:sp>
      <p:sp>
        <p:nvSpPr>
          <p:cNvPr id="4" name="Slide Number Placeholder 3"/>
          <p:cNvSpPr>
            <a:spLocks noGrp="1"/>
          </p:cNvSpPr>
          <p:nvPr>
            <p:ph type="sldNum" sz="quarter" idx="10"/>
          </p:nvPr>
        </p:nvSpPr>
        <p:spPr/>
        <p:txBody>
          <a:bodyPr/>
          <a:lstStyle/>
          <a:p>
            <a:fld id="{49BFB349-35AE-4C93-9C36-76D509BE0439}" type="slidenum">
              <a:rPr lang="en-GB" smtClean="0"/>
              <a:pPr/>
              <a:t>32</a:t>
            </a:fld>
            <a:endParaRPr lang="en-GB" dirty="0"/>
          </a:p>
        </p:txBody>
      </p:sp>
    </p:spTree>
    <p:extLst>
      <p:ext uri="{BB962C8B-B14F-4D97-AF65-F5344CB8AC3E}">
        <p14:creationId xmlns:p14="http://schemas.microsoft.com/office/powerpoint/2010/main" val="1386582308"/>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GB" dirty="0" smtClean="0"/>
              <a:t>Explain</a:t>
            </a:r>
            <a:r>
              <a:rPr lang="en-GB" baseline="0" dirty="0" smtClean="0"/>
              <a:t> findings</a:t>
            </a:r>
          </a:p>
          <a:p>
            <a:endParaRPr lang="en-GB" baseline="0" dirty="0" smtClean="0"/>
          </a:p>
          <a:p>
            <a:r>
              <a:rPr lang="en-GB" baseline="0" dirty="0" smtClean="0"/>
              <a:t>What it means.... </a:t>
            </a:r>
            <a:endParaRPr lang="en-GB" dirty="0"/>
          </a:p>
        </p:txBody>
      </p:sp>
      <p:sp>
        <p:nvSpPr>
          <p:cNvPr id="4" name="Slide Number Placeholder 3"/>
          <p:cNvSpPr>
            <a:spLocks noGrp="1"/>
          </p:cNvSpPr>
          <p:nvPr>
            <p:ph type="sldNum" sz="quarter" idx="10"/>
          </p:nvPr>
        </p:nvSpPr>
        <p:spPr/>
        <p:txBody>
          <a:bodyPr/>
          <a:lstStyle/>
          <a:p>
            <a:fld id="{49BFB349-35AE-4C93-9C36-76D509BE0439}" type="slidenum">
              <a:rPr lang="en-GB" smtClean="0"/>
              <a:pPr/>
              <a:t>33</a:t>
            </a:fld>
            <a:endParaRPr lang="en-GB" dirty="0"/>
          </a:p>
        </p:txBody>
      </p:sp>
    </p:spTree>
    <p:extLst>
      <p:ext uri="{BB962C8B-B14F-4D97-AF65-F5344CB8AC3E}">
        <p14:creationId xmlns:p14="http://schemas.microsoft.com/office/powerpoint/2010/main" val="4255668926"/>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dirty="0"/>
          </a:p>
        </p:txBody>
      </p:sp>
      <p:sp>
        <p:nvSpPr>
          <p:cNvPr id="4" name="Slide Number Placeholder 3"/>
          <p:cNvSpPr>
            <a:spLocks noGrp="1"/>
          </p:cNvSpPr>
          <p:nvPr>
            <p:ph type="sldNum" sz="quarter" idx="10"/>
          </p:nvPr>
        </p:nvSpPr>
        <p:spPr/>
        <p:txBody>
          <a:bodyPr/>
          <a:lstStyle/>
          <a:p>
            <a:fld id="{49BFB349-35AE-4C93-9C36-76D509BE0439}" type="slidenum">
              <a:rPr lang="en-GB" smtClean="0"/>
              <a:pPr/>
              <a:t>34</a:t>
            </a:fld>
            <a:endParaRPr lang="en-GB" dirty="0"/>
          </a:p>
        </p:txBody>
      </p:sp>
    </p:spTree>
    <p:extLst>
      <p:ext uri="{BB962C8B-B14F-4D97-AF65-F5344CB8AC3E}">
        <p14:creationId xmlns:p14="http://schemas.microsoft.com/office/powerpoint/2010/main" val="1530275772"/>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dirty="0" smtClean="0"/>
              <a:t>Click to edit Master subtitle style</a:t>
            </a:r>
            <a:endParaRPr lang="en-GB" dirty="0"/>
          </a:p>
        </p:txBody>
      </p:sp>
      <p:pic>
        <p:nvPicPr>
          <p:cNvPr id="7" name="Picture 6" descr="uob 2.png"/>
          <p:cNvPicPr/>
          <p:nvPr userDrawn="1"/>
        </p:nvPicPr>
        <p:blipFill rotWithShape="1">
          <a:blip r:embed="rId2" cstate="print"/>
          <a:srcRect t="29044" b="28316"/>
          <a:stretch/>
        </p:blipFill>
        <p:spPr bwMode="auto">
          <a:xfrm>
            <a:off x="6804248" y="6021288"/>
            <a:ext cx="2232248" cy="729233"/>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163703912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solidFill>
                  <a:srgbClr val="0070C0"/>
                </a:solidFill>
              </a:defRPr>
            </a:lvl1pPr>
          </a:lstStyle>
          <a:p>
            <a:r>
              <a:rPr lang="en-US" dirty="0" smtClean="0"/>
              <a:t>Click to edit Master title style</a:t>
            </a:r>
            <a:endParaRPr lang="en-GB" dirty="0"/>
          </a:p>
        </p:txBody>
      </p:sp>
      <p:sp>
        <p:nvSpPr>
          <p:cNvPr id="3" name="Content Placeholder 2"/>
          <p:cNvSpPr>
            <a:spLocks noGrp="1"/>
          </p:cNvSpPr>
          <p:nvPr>
            <p:ph idx="1"/>
          </p:nvPr>
        </p:nvSpPr>
        <p:spPr/>
        <p:txBody>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GB" dirty="0"/>
          </a:p>
        </p:txBody>
      </p:sp>
      <p:sp>
        <p:nvSpPr>
          <p:cNvPr id="4" name="Date Placeholder 3"/>
          <p:cNvSpPr>
            <a:spLocks noGrp="1"/>
          </p:cNvSpPr>
          <p:nvPr>
            <p:ph type="dt" sz="half" idx="10"/>
          </p:nvPr>
        </p:nvSpPr>
        <p:spPr/>
        <p:txBody>
          <a:bodyPr/>
          <a:lstStyle/>
          <a:p>
            <a:fld id="{9FF0DA80-F0E0-439A-A3AD-28E8FFDFAECD}" type="datetimeFigureOut">
              <a:rPr lang="en-GB" smtClean="0"/>
              <a:t>28/07/2016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75259B5-DCAF-43C4-A0CE-F0A25C4DADDA}" type="slidenum">
              <a:rPr lang="en-GB" smtClean="0"/>
              <a:t>‹#›</a:t>
            </a:fld>
            <a:endParaRPr lang="en-GB"/>
          </a:p>
        </p:txBody>
      </p:sp>
      <p:pic>
        <p:nvPicPr>
          <p:cNvPr id="7" name="Picture 6" descr="uob 2.png"/>
          <p:cNvPicPr/>
          <p:nvPr userDrawn="1"/>
        </p:nvPicPr>
        <p:blipFill rotWithShape="1">
          <a:blip r:embed="rId2" cstate="print"/>
          <a:srcRect t="29044" b="28316"/>
          <a:stretch/>
        </p:blipFill>
        <p:spPr bwMode="auto">
          <a:xfrm>
            <a:off x="6804248" y="6021288"/>
            <a:ext cx="2232248" cy="729233"/>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237097024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9FF0DA80-F0E0-439A-A3AD-28E8FFDFAECD}" type="datetimeFigureOut">
              <a:rPr lang="en-GB" smtClean="0"/>
              <a:t>28/07/2016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75259B5-DCAF-43C4-A0CE-F0A25C4DADDA}" type="slidenum">
              <a:rPr lang="en-GB" smtClean="0"/>
              <a:t>‹#›</a:t>
            </a:fld>
            <a:endParaRPr lang="en-GB"/>
          </a:p>
        </p:txBody>
      </p:sp>
    </p:spTree>
    <p:extLst>
      <p:ext uri="{BB962C8B-B14F-4D97-AF65-F5344CB8AC3E}">
        <p14:creationId xmlns:p14="http://schemas.microsoft.com/office/powerpoint/2010/main" val="325848824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9FF0DA80-F0E0-439A-A3AD-28E8FFDFAECD}" type="datetimeFigureOut">
              <a:rPr lang="en-GB" smtClean="0"/>
              <a:t>28/07/2016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75259B5-DCAF-43C4-A0CE-F0A25C4DADDA}" type="slidenum">
              <a:rPr lang="en-GB" smtClean="0"/>
              <a:t>‹#›</a:t>
            </a:fld>
            <a:endParaRPr lang="en-GB"/>
          </a:p>
        </p:txBody>
      </p:sp>
    </p:spTree>
    <p:extLst>
      <p:ext uri="{BB962C8B-B14F-4D97-AF65-F5344CB8AC3E}">
        <p14:creationId xmlns:p14="http://schemas.microsoft.com/office/powerpoint/2010/main" val="389968119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9FF0DA80-F0E0-439A-A3AD-28E8FFDFAECD}" type="datetimeFigureOut">
              <a:rPr lang="en-GB" smtClean="0"/>
              <a:t>28/07/2016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175259B5-DCAF-43C4-A0CE-F0A25C4DADDA}" type="slidenum">
              <a:rPr lang="en-GB" smtClean="0"/>
              <a:t>‹#›</a:t>
            </a:fld>
            <a:endParaRPr lang="en-GB"/>
          </a:p>
        </p:txBody>
      </p:sp>
    </p:spTree>
    <p:extLst>
      <p:ext uri="{BB962C8B-B14F-4D97-AF65-F5344CB8AC3E}">
        <p14:creationId xmlns:p14="http://schemas.microsoft.com/office/powerpoint/2010/main" val="408006390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9FF0DA80-F0E0-439A-A3AD-28E8FFDFAECD}" type="datetimeFigureOut">
              <a:rPr lang="en-GB" smtClean="0"/>
              <a:t>28/07/2016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175259B5-DCAF-43C4-A0CE-F0A25C4DADDA}" type="slidenum">
              <a:rPr lang="en-GB" smtClean="0"/>
              <a:t>‹#›</a:t>
            </a:fld>
            <a:endParaRPr lang="en-GB"/>
          </a:p>
        </p:txBody>
      </p:sp>
    </p:spTree>
    <p:extLst>
      <p:ext uri="{BB962C8B-B14F-4D97-AF65-F5344CB8AC3E}">
        <p14:creationId xmlns:p14="http://schemas.microsoft.com/office/powerpoint/2010/main" val="206753293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FF0DA80-F0E0-439A-A3AD-28E8FFDFAECD}" type="datetimeFigureOut">
              <a:rPr lang="en-GB" smtClean="0"/>
              <a:t>28/07/2016</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175259B5-DCAF-43C4-A0CE-F0A25C4DADDA}" type="slidenum">
              <a:rPr lang="en-GB" smtClean="0"/>
              <a:t>‹#›</a:t>
            </a:fld>
            <a:endParaRPr lang="en-GB"/>
          </a:p>
        </p:txBody>
      </p:sp>
    </p:spTree>
    <p:extLst>
      <p:ext uri="{BB962C8B-B14F-4D97-AF65-F5344CB8AC3E}">
        <p14:creationId xmlns:p14="http://schemas.microsoft.com/office/powerpoint/2010/main" val="58231227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9FF0DA80-F0E0-439A-A3AD-28E8FFDFAECD}" type="datetimeFigureOut">
              <a:rPr lang="en-GB" smtClean="0"/>
              <a:t>28/07/2016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75259B5-DCAF-43C4-A0CE-F0A25C4DADDA}" type="slidenum">
              <a:rPr lang="en-GB" smtClean="0"/>
              <a:t>‹#›</a:t>
            </a:fld>
            <a:endParaRPr lang="en-GB"/>
          </a:p>
        </p:txBody>
      </p:sp>
    </p:spTree>
    <p:extLst>
      <p:ext uri="{BB962C8B-B14F-4D97-AF65-F5344CB8AC3E}">
        <p14:creationId xmlns:p14="http://schemas.microsoft.com/office/powerpoint/2010/main" val="338317271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9FF0DA80-F0E0-439A-A3AD-28E8FFDFAECD}" type="datetimeFigureOut">
              <a:rPr lang="en-GB" smtClean="0"/>
              <a:t>28/07/2016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75259B5-DCAF-43C4-A0CE-F0A25C4DADDA}" type="slidenum">
              <a:rPr lang="en-GB" smtClean="0"/>
              <a:t>‹#›</a:t>
            </a:fld>
            <a:endParaRPr lang="en-GB"/>
          </a:p>
        </p:txBody>
      </p:sp>
    </p:spTree>
    <p:extLst>
      <p:ext uri="{BB962C8B-B14F-4D97-AF65-F5344CB8AC3E}">
        <p14:creationId xmlns:p14="http://schemas.microsoft.com/office/powerpoint/2010/main" val="108903888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9FF0DA80-F0E0-439A-A3AD-28E8FFDFAECD}" type="datetimeFigureOut">
              <a:rPr lang="en-GB" smtClean="0"/>
              <a:t>28/07/2016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75259B5-DCAF-43C4-A0CE-F0A25C4DADDA}" type="slidenum">
              <a:rPr lang="en-GB" smtClean="0"/>
              <a:t>‹#›</a:t>
            </a:fld>
            <a:endParaRPr lang="en-GB"/>
          </a:p>
        </p:txBody>
      </p:sp>
    </p:spTree>
    <p:extLst>
      <p:ext uri="{BB962C8B-B14F-4D97-AF65-F5344CB8AC3E}">
        <p14:creationId xmlns:p14="http://schemas.microsoft.com/office/powerpoint/2010/main" val="154008295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9FF0DA80-F0E0-439A-A3AD-28E8FFDFAECD}" type="datetimeFigureOut">
              <a:rPr lang="en-GB" smtClean="0"/>
              <a:t>28/07/2016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75259B5-DCAF-43C4-A0CE-F0A25C4DADDA}" type="slidenum">
              <a:rPr lang="en-GB" smtClean="0"/>
              <a:t>‹#›</a:t>
            </a:fld>
            <a:endParaRPr lang="en-GB"/>
          </a:p>
        </p:txBody>
      </p:sp>
    </p:spTree>
    <p:extLst>
      <p:ext uri="{BB962C8B-B14F-4D97-AF65-F5344CB8AC3E}">
        <p14:creationId xmlns:p14="http://schemas.microsoft.com/office/powerpoint/2010/main" val="196122017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FF0DA80-F0E0-439A-A3AD-28E8FFDFAECD}" type="datetimeFigureOut">
              <a:rPr lang="en-GB" smtClean="0"/>
              <a:t>28/07/2016</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75259B5-DCAF-43C4-A0CE-F0A25C4DADDA}" type="slidenum">
              <a:rPr lang="en-GB" smtClean="0"/>
              <a:t>‹#›</a:t>
            </a:fld>
            <a:endParaRPr lang="en-GB"/>
          </a:p>
        </p:txBody>
      </p:sp>
    </p:spTree>
    <p:extLst>
      <p:ext uri="{BB962C8B-B14F-4D97-AF65-F5344CB8AC3E}">
        <p14:creationId xmlns:p14="http://schemas.microsoft.com/office/powerpoint/2010/main" val="42905880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9.xml"/></Relationships>
</file>

<file path=ppt/slides/_rels/slide6.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3.xml"/><Relationship Id="rId1" Type="http://schemas.openxmlformats.org/officeDocument/2006/relationships/slideLayout" Target="../slideLayouts/slideLayout2.xml"/><Relationship Id="rId4" Type="http://schemas.openxmlformats.org/officeDocument/2006/relationships/image" Target="../media/image3.jpeg"/></Relationships>
</file>

<file path=ppt/slides/_rels/slide7.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4.xml"/><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5.xml"/></Relationships>
</file>

<file path=ppt/slides/_rels/slide13.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chart" Target="../charts/chart2.xml"/><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chart" Target="../charts/chart3.xml"/><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4.xml"/><Relationship Id="rId1" Type="http://schemas.openxmlformats.org/officeDocument/2006/relationships/slideLayout" Target="../slideLayouts/slideLayout7.xml"/><Relationship Id="rId4" Type="http://schemas.openxmlformats.org/officeDocument/2006/relationships/image" Target="../media/image6.jpeg"/></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5.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6.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11.emf"/><Relationship Id="rId1" Type="http://schemas.openxmlformats.org/officeDocument/2006/relationships/slideLayout" Target="../slideLayouts/slideLayout6.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21.xml"/><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3" Type="http://schemas.openxmlformats.org/officeDocument/2006/relationships/chart" Target="../charts/chart4.xml"/><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chart" Target="../charts/chart5.xml"/><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13.wmf"/><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chart" Target="../charts/chart6.xml"/><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chart" Target="../charts/chart7.xml"/><Relationship Id="rId1" Type="http://schemas.openxmlformats.org/officeDocument/2006/relationships/slideLayout" Target="../slideLayouts/slideLayout4.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5800" y="764704"/>
            <a:ext cx="7772400" cy="2835747"/>
          </a:xfrm>
        </p:spPr>
        <p:txBody>
          <a:bodyPr>
            <a:normAutofit/>
          </a:bodyPr>
          <a:lstStyle/>
          <a:p>
            <a:r>
              <a:rPr lang="en-GB" b="1" dirty="0" smtClean="0"/>
              <a:t>Weight management –the Lighten Up studies and further trials</a:t>
            </a:r>
            <a:endParaRPr lang="en-GB" b="1" dirty="0"/>
          </a:p>
        </p:txBody>
      </p:sp>
      <p:sp>
        <p:nvSpPr>
          <p:cNvPr id="3" name="Subtitle 2"/>
          <p:cNvSpPr>
            <a:spLocks noGrp="1"/>
          </p:cNvSpPr>
          <p:nvPr>
            <p:ph type="subTitle" idx="1"/>
          </p:nvPr>
        </p:nvSpPr>
        <p:spPr/>
        <p:txBody>
          <a:bodyPr>
            <a:normAutofit/>
          </a:bodyPr>
          <a:lstStyle/>
          <a:p>
            <a:r>
              <a:rPr lang="en-GB" dirty="0" smtClean="0">
                <a:solidFill>
                  <a:srgbClr val="0070C0"/>
                </a:solidFill>
              </a:rPr>
              <a:t>Kate Jolly</a:t>
            </a:r>
          </a:p>
          <a:p>
            <a:r>
              <a:rPr lang="en-GB" dirty="0" smtClean="0">
                <a:solidFill>
                  <a:srgbClr val="0070C0"/>
                </a:solidFill>
              </a:rPr>
              <a:t>Institute of Applied Health Research</a:t>
            </a:r>
          </a:p>
          <a:p>
            <a:r>
              <a:rPr lang="en-GB" dirty="0" smtClean="0">
                <a:solidFill>
                  <a:srgbClr val="0070C0"/>
                </a:solidFill>
              </a:rPr>
              <a:t>University of Birmingham</a:t>
            </a:r>
            <a:endParaRPr lang="en-GB" dirty="0">
              <a:solidFill>
                <a:srgbClr val="0070C0"/>
              </a:solidFill>
            </a:endParaRPr>
          </a:p>
        </p:txBody>
      </p:sp>
    </p:spTree>
    <p:extLst>
      <p:ext uri="{BB962C8B-B14F-4D97-AF65-F5344CB8AC3E}">
        <p14:creationId xmlns:p14="http://schemas.microsoft.com/office/powerpoint/2010/main" val="1272448516"/>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922114"/>
          </a:xfrm>
        </p:spPr>
        <p:txBody>
          <a:bodyPr/>
          <a:lstStyle/>
          <a:p>
            <a:r>
              <a:rPr lang="en-GB" dirty="0" smtClean="0"/>
              <a:t>Aims of this talk</a:t>
            </a:r>
            <a:endParaRPr lang="en-GB" dirty="0"/>
          </a:p>
        </p:txBody>
      </p:sp>
      <p:sp>
        <p:nvSpPr>
          <p:cNvPr id="3" name="Content Placeholder 2"/>
          <p:cNvSpPr>
            <a:spLocks noGrp="1"/>
          </p:cNvSpPr>
          <p:nvPr>
            <p:ph idx="1"/>
          </p:nvPr>
        </p:nvSpPr>
        <p:spPr>
          <a:xfrm>
            <a:off x="457200" y="1268760"/>
            <a:ext cx="8229600" cy="4857403"/>
          </a:xfrm>
        </p:spPr>
        <p:txBody>
          <a:bodyPr>
            <a:normAutofit/>
          </a:bodyPr>
          <a:lstStyle/>
          <a:p>
            <a:r>
              <a:rPr lang="en-GB" dirty="0" smtClean="0"/>
              <a:t>To describe a suite of studies based on the Lighten Up service in Birmingham</a:t>
            </a:r>
          </a:p>
          <a:p>
            <a:pPr lvl="1"/>
            <a:r>
              <a:rPr lang="en-GB" dirty="0" smtClean="0"/>
              <a:t>Lighten Up trial</a:t>
            </a:r>
          </a:p>
          <a:p>
            <a:pPr lvl="1"/>
            <a:r>
              <a:rPr lang="en-GB" dirty="0" smtClean="0"/>
              <a:t>Non-inferiority analysis comparing range of weight management  providers</a:t>
            </a:r>
          </a:p>
          <a:p>
            <a:pPr lvl="1"/>
            <a:r>
              <a:rPr lang="en-GB" dirty="0" smtClean="0"/>
              <a:t>Effectiveness of a weight maintenance intervention</a:t>
            </a:r>
          </a:p>
          <a:p>
            <a:pPr lvl="1"/>
            <a:r>
              <a:rPr lang="en-GB" dirty="0" smtClean="0"/>
              <a:t>Lighten-Up Plus trial</a:t>
            </a:r>
          </a:p>
          <a:p>
            <a:r>
              <a:rPr lang="en-GB" dirty="0" smtClean="0"/>
              <a:t>To describe ongoing and future trials</a:t>
            </a:r>
          </a:p>
          <a:p>
            <a:pPr lvl="1"/>
            <a:endParaRPr lang="en-GB" dirty="0"/>
          </a:p>
        </p:txBody>
      </p:sp>
    </p:spTree>
    <p:extLst>
      <p:ext uri="{BB962C8B-B14F-4D97-AF65-F5344CB8AC3E}">
        <p14:creationId xmlns:p14="http://schemas.microsoft.com/office/powerpoint/2010/main" val="105776664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09" name="Rectangle 2"/>
          <p:cNvSpPr>
            <a:spLocks noGrp="1" noChangeArrowheads="1"/>
          </p:cNvSpPr>
          <p:nvPr>
            <p:ph type="title"/>
          </p:nvPr>
        </p:nvSpPr>
        <p:spPr>
          <a:xfrm>
            <a:off x="685800" y="609600"/>
            <a:ext cx="7772400" cy="765175"/>
          </a:xfrm>
        </p:spPr>
        <p:txBody>
          <a:bodyPr/>
          <a:lstStyle/>
          <a:p>
            <a:pPr eaLnBrk="1" hangingPunct="1"/>
            <a:r>
              <a:rPr lang="en-GB" dirty="0" smtClean="0">
                <a:solidFill>
                  <a:srgbClr val="0070C0"/>
                </a:solidFill>
                <a:latin typeface="Arial" charset="0"/>
              </a:rPr>
              <a:t>Background: Obesity </a:t>
            </a:r>
          </a:p>
        </p:txBody>
      </p:sp>
      <p:sp>
        <p:nvSpPr>
          <p:cNvPr id="17410" name="Rectangle 3"/>
          <p:cNvSpPr>
            <a:spLocks noGrp="1" noChangeArrowheads="1"/>
          </p:cNvSpPr>
          <p:nvPr>
            <p:ph idx="1"/>
          </p:nvPr>
        </p:nvSpPr>
        <p:spPr>
          <a:xfrm>
            <a:off x="971550" y="1556792"/>
            <a:ext cx="7713663" cy="4613821"/>
          </a:xfrm>
        </p:spPr>
        <p:txBody>
          <a:bodyPr>
            <a:normAutofit/>
          </a:bodyPr>
          <a:lstStyle/>
          <a:p>
            <a:pPr>
              <a:lnSpc>
                <a:spcPct val="90000"/>
              </a:lnSpc>
            </a:pPr>
            <a:r>
              <a:rPr lang="en-GB" sz="2600" dirty="0" smtClean="0">
                <a:latin typeface="Arial" charset="0"/>
              </a:rPr>
              <a:t>Approx 1 in 4 adults in the UK are obese (BMI </a:t>
            </a:r>
            <a:r>
              <a:rPr lang="en-GB" sz="2600" b="1" dirty="0" smtClean="0">
                <a:latin typeface="Arial" charset="0"/>
                <a:cs typeface="Times New Roman" pitchFamily="18" charset="0"/>
              </a:rPr>
              <a:t>≥</a:t>
            </a:r>
            <a:r>
              <a:rPr lang="en-GB" sz="2600" dirty="0" smtClean="0">
                <a:latin typeface="Arial" charset="0"/>
              </a:rPr>
              <a:t> 30 Kg/m</a:t>
            </a:r>
            <a:r>
              <a:rPr lang="en-GB" sz="2600" baseline="30000" dirty="0" smtClean="0">
                <a:latin typeface="Arial" charset="0"/>
              </a:rPr>
              <a:t>2</a:t>
            </a:r>
            <a:r>
              <a:rPr lang="en-GB" sz="2600" dirty="0" smtClean="0">
                <a:latin typeface="Arial" charset="0"/>
              </a:rPr>
              <a:t>) </a:t>
            </a:r>
          </a:p>
          <a:p>
            <a:pPr>
              <a:lnSpc>
                <a:spcPct val="90000"/>
              </a:lnSpc>
            </a:pPr>
            <a:r>
              <a:rPr lang="en-GB" sz="2600" dirty="0" smtClean="0">
                <a:latin typeface="Arial" charset="0"/>
              </a:rPr>
              <a:t>A further 38% are overweight (BMI 25+ to &lt;30Kg/m</a:t>
            </a:r>
            <a:r>
              <a:rPr lang="en-GB" sz="2600" baseline="30000" dirty="0" smtClean="0">
                <a:latin typeface="Arial" charset="0"/>
              </a:rPr>
              <a:t>2)</a:t>
            </a:r>
          </a:p>
          <a:p>
            <a:pPr>
              <a:lnSpc>
                <a:spcPct val="90000"/>
              </a:lnSpc>
            </a:pPr>
            <a:r>
              <a:rPr lang="en-GB" sz="2600" dirty="0" smtClean="0">
                <a:latin typeface="Arial" charset="0"/>
              </a:rPr>
              <a:t>Obesity aetiological factor in coronary heart disease, diabetes, some cancers, musculoskeletal disorders.... </a:t>
            </a:r>
          </a:p>
          <a:p>
            <a:pPr>
              <a:lnSpc>
                <a:spcPct val="90000"/>
              </a:lnSpc>
            </a:pPr>
            <a:r>
              <a:rPr lang="en-GB" sz="2600" dirty="0" smtClean="0">
                <a:latin typeface="Arial" charset="0"/>
              </a:rPr>
              <a:t>Specialist hospital-based NHS services are unable to respond to this number of patients</a:t>
            </a:r>
          </a:p>
          <a:p>
            <a:pPr>
              <a:lnSpc>
                <a:spcPct val="90000"/>
              </a:lnSpc>
            </a:pPr>
            <a:r>
              <a:rPr lang="en-GB" sz="2600" dirty="0" smtClean="0">
                <a:latin typeface="Arial" charset="0"/>
              </a:rPr>
              <a:t>NHS South Birmingham sought alternative options for community based services</a:t>
            </a:r>
          </a:p>
          <a:p>
            <a:pPr eaLnBrk="1" hangingPunct="1">
              <a:lnSpc>
                <a:spcPct val="90000"/>
              </a:lnSpc>
              <a:buFontTx/>
              <a:buNone/>
            </a:pPr>
            <a:endParaRPr lang="en-GB" sz="2800" dirty="0" smtClean="0">
              <a:latin typeface="Arial" charset="0"/>
            </a:endParaRPr>
          </a:p>
        </p:txBody>
      </p:sp>
    </p:spTree>
    <p:extLst>
      <p:ext uri="{BB962C8B-B14F-4D97-AF65-F5344CB8AC3E}">
        <p14:creationId xmlns:p14="http://schemas.microsoft.com/office/powerpoint/2010/main" val="1487133573"/>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The Lighten Up Service</a:t>
            </a:r>
            <a:endParaRPr lang="en-GB" dirty="0"/>
          </a:p>
        </p:txBody>
      </p:sp>
      <p:sp>
        <p:nvSpPr>
          <p:cNvPr id="3" name="Content Placeholder 2"/>
          <p:cNvSpPr>
            <a:spLocks noGrp="1"/>
          </p:cNvSpPr>
          <p:nvPr>
            <p:ph idx="1"/>
          </p:nvPr>
        </p:nvSpPr>
        <p:spPr/>
        <p:txBody>
          <a:bodyPr/>
          <a:lstStyle/>
          <a:p>
            <a:r>
              <a:rPr lang="en-GB" dirty="0" smtClean="0"/>
              <a:t>Locally authority funded (formerly PCT)</a:t>
            </a:r>
          </a:p>
          <a:p>
            <a:r>
              <a:rPr lang="en-GB" dirty="0" smtClean="0"/>
              <a:t>Delivered by third sector organisation</a:t>
            </a:r>
          </a:p>
          <a:p>
            <a:r>
              <a:rPr lang="en-GB" dirty="0" smtClean="0"/>
              <a:t>Participants referred from primary care or can self-refer</a:t>
            </a:r>
          </a:p>
          <a:p>
            <a:r>
              <a:rPr lang="en-GB" dirty="0" smtClean="0"/>
              <a:t>Central service accessed by telephone and underpinned by web-database with details of clients and available services</a:t>
            </a:r>
          </a:p>
          <a:p>
            <a:r>
              <a:rPr lang="en-GB" dirty="0" smtClean="0"/>
              <a:t>Choice of providers</a:t>
            </a:r>
            <a:endParaRPr lang="en-GB" dirty="0"/>
          </a:p>
        </p:txBody>
      </p:sp>
    </p:spTree>
    <p:extLst>
      <p:ext uri="{BB962C8B-B14F-4D97-AF65-F5344CB8AC3E}">
        <p14:creationId xmlns:p14="http://schemas.microsoft.com/office/powerpoint/2010/main" val="104952425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5" name="Rectangle 2"/>
          <p:cNvSpPr>
            <a:spLocks noGrp="1" noChangeArrowheads="1"/>
          </p:cNvSpPr>
          <p:nvPr>
            <p:ph type="title"/>
          </p:nvPr>
        </p:nvSpPr>
        <p:spPr>
          <a:xfrm>
            <a:off x="827584" y="764704"/>
            <a:ext cx="7272808" cy="2946450"/>
          </a:xfrm>
        </p:spPr>
        <p:txBody>
          <a:bodyPr>
            <a:normAutofit fontScale="90000"/>
          </a:bodyPr>
          <a:lstStyle/>
          <a:p>
            <a:pPr algn="ctr" eaLnBrk="1" hangingPunct="1"/>
            <a:r>
              <a:rPr lang="en-GB" sz="3200" b="1" dirty="0" smtClean="0">
                <a:solidFill>
                  <a:srgbClr val="0070C0"/>
                </a:solidFill>
                <a:latin typeface="Arial" charset="0"/>
              </a:rPr>
              <a:t>A randomised controlled trial to compare a range of commercial or primary care led weight reduction programmes with a minimal intervention control for weight loss in obesity: the Lighten Up Trial</a:t>
            </a:r>
          </a:p>
        </p:txBody>
      </p:sp>
      <p:sp>
        <p:nvSpPr>
          <p:cNvPr id="16386" name="Rectangle 3"/>
          <p:cNvSpPr>
            <a:spLocks noGrp="1" noChangeArrowheads="1"/>
          </p:cNvSpPr>
          <p:nvPr>
            <p:ph type="body" sz="half" idx="2"/>
          </p:nvPr>
        </p:nvSpPr>
        <p:spPr>
          <a:xfrm>
            <a:off x="611560" y="4221088"/>
            <a:ext cx="7560840" cy="1800200"/>
          </a:xfrm>
        </p:spPr>
        <p:txBody>
          <a:bodyPr>
            <a:noAutofit/>
          </a:bodyPr>
          <a:lstStyle/>
          <a:p>
            <a:pPr>
              <a:lnSpc>
                <a:spcPct val="80000"/>
              </a:lnSpc>
            </a:pPr>
            <a:r>
              <a:rPr lang="en-GB" sz="2400" dirty="0"/>
              <a:t>Jolly K, Lewis A, Beach J, </a:t>
            </a:r>
            <a:r>
              <a:rPr lang="en-GB" sz="2400" dirty="0" err="1"/>
              <a:t>Denley</a:t>
            </a:r>
            <a:r>
              <a:rPr lang="en-GB" sz="2400" dirty="0"/>
              <a:t> J, </a:t>
            </a:r>
            <a:r>
              <a:rPr lang="en-GB" sz="2400" dirty="0" err="1"/>
              <a:t>Adab</a:t>
            </a:r>
            <a:r>
              <a:rPr lang="en-GB" sz="2400" dirty="0"/>
              <a:t> P, Daley A, </a:t>
            </a:r>
            <a:r>
              <a:rPr lang="en-GB" sz="2400" dirty="0" err="1"/>
              <a:t>Aveyard</a:t>
            </a:r>
            <a:r>
              <a:rPr lang="en-GB" sz="2400" dirty="0"/>
              <a:t> P. A randomised controlled trial to compare a range of commercial or primary care led weight reduction programmes with a minimal intervention control for weight loss in obesity: the Lighten Up trial. BMJ 2011;343:d6500</a:t>
            </a:r>
            <a:r>
              <a:rPr lang="en-GB" sz="2400" dirty="0" smtClean="0"/>
              <a:t>.</a:t>
            </a:r>
            <a:endParaRPr lang="en-GB" sz="2400" dirty="0"/>
          </a:p>
        </p:txBody>
      </p:sp>
    </p:spTree>
    <p:extLst>
      <p:ext uri="{BB962C8B-B14F-4D97-AF65-F5344CB8AC3E}">
        <p14:creationId xmlns:p14="http://schemas.microsoft.com/office/powerpoint/2010/main" val="3156039144"/>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5" name="Rectangle 2"/>
          <p:cNvSpPr>
            <a:spLocks noGrp="1" noChangeArrowheads="1"/>
          </p:cNvSpPr>
          <p:nvPr>
            <p:ph type="title"/>
          </p:nvPr>
        </p:nvSpPr>
        <p:spPr>
          <a:xfrm>
            <a:off x="889876" y="476672"/>
            <a:ext cx="7313613" cy="1080120"/>
          </a:xfrm>
        </p:spPr>
        <p:txBody>
          <a:bodyPr/>
          <a:lstStyle/>
          <a:p>
            <a:pPr eaLnBrk="1" hangingPunct="1"/>
            <a:r>
              <a:rPr lang="en-GB" dirty="0" smtClean="0">
                <a:solidFill>
                  <a:srgbClr val="0070C0"/>
                </a:solidFill>
                <a:latin typeface="Arial" pitchFamily="34" charset="0"/>
                <a:cs typeface="Arial" pitchFamily="34" charset="0"/>
              </a:rPr>
              <a:t>Research question</a:t>
            </a:r>
            <a:endParaRPr lang="en-US" dirty="0" smtClean="0">
              <a:solidFill>
                <a:srgbClr val="0070C0"/>
              </a:solidFill>
              <a:latin typeface="Arial" pitchFamily="34" charset="0"/>
              <a:cs typeface="Arial" pitchFamily="34" charset="0"/>
            </a:endParaRPr>
          </a:p>
        </p:txBody>
      </p:sp>
      <p:sp>
        <p:nvSpPr>
          <p:cNvPr id="21506" name="Rectangle 3"/>
          <p:cNvSpPr>
            <a:spLocks noGrp="1" noChangeArrowheads="1"/>
          </p:cNvSpPr>
          <p:nvPr>
            <p:ph idx="1"/>
          </p:nvPr>
        </p:nvSpPr>
        <p:spPr>
          <a:xfrm>
            <a:off x="431883" y="1412776"/>
            <a:ext cx="8229600" cy="1545035"/>
          </a:xfrm>
        </p:spPr>
        <p:txBody>
          <a:bodyPr>
            <a:normAutofit fontScale="92500" lnSpcReduction="20000"/>
          </a:bodyPr>
          <a:lstStyle/>
          <a:p>
            <a:pPr eaLnBrk="1" hangingPunct="1"/>
            <a:endParaRPr lang="en-GB" sz="2800" dirty="0" smtClean="0">
              <a:latin typeface="Arial" pitchFamily="34" charset="0"/>
              <a:cs typeface="Arial" pitchFamily="34" charset="0"/>
            </a:endParaRPr>
          </a:p>
          <a:p>
            <a:pPr eaLnBrk="1" hangingPunct="1">
              <a:buNone/>
            </a:pPr>
            <a:r>
              <a:rPr lang="en-GB" sz="2800" dirty="0" smtClean="0">
                <a:latin typeface="Arial" pitchFamily="34" charset="0"/>
                <a:cs typeface="Arial" pitchFamily="34" charset="0"/>
              </a:rPr>
              <a:t>	How do weight loss programmes compare to a minimal intervention comparator in terms of weight change at 3 and 12 months?</a:t>
            </a:r>
          </a:p>
          <a:p>
            <a:pPr eaLnBrk="1" hangingPunct="1">
              <a:buNone/>
            </a:pPr>
            <a:endParaRPr lang="en-GB" sz="2800" dirty="0" smtClean="0">
              <a:latin typeface="Arial" pitchFamily="34" charset="0"/>
              <a:cs typeface="Arial" pitchFamily="34" charset="0"/>
            </a:endParaRPr>
          </a:p>
        </p:txBody>
      </p:sp>
      <p:sp>
        <p:nvSpPr>
          <p:cNvPr id="34818" name="AutoShape 2" descr="data:image/jpeg;base64,/9j/4AAQSkZJRgABAQAAAQABAAD/2wCEAAkGBwgHBgkIBwgKCgkLDRYPDQwMDRsUFRAWIB0iIiAdHx8kKDQsJCYxJx8fLT0tMTU3Ojo6Iys/RD84QzQ5OjcBCgoKDQwNGg8PGjclHyU3Nzc3Nzc3Nzc3Nzc3Nzc3Nzc3Nzc3Nzc3Nzc3Nzc3Nzc3Nzc3Nzc3Nzc3Nzc3Nzc3N//AABEIAHcAdAMBIgACEQEDEQH/xAAcAAABBQEBAQAAAAAAAAAAAAAFAAMEBgcBAgj/xABBEAACAQIEAwQHBAcHBQAAAAABAgMEEQAFEiExQVEGEyJhBxQycYGRsSOhwfAkM0JScsLRFWJzorLS4TRDgoPx/8QAGQEAAgMBAAAAAAAAAAAAAAAAAAECAwQF/8QAIxEAAgICAgICAwEAAAAAAAAAAAECEQMhEjEEIhNRQUJxYf/aAAwDAQACEQMRAD8A8eniqC5X2fow2x1Ske5AP5sN9kMsOV9nYI3j01E476bbcE8AfcLD54I9uMuizrthk8FQNVPQ5b6w68iSygBvLa/ww9QVUlRHKyovc6rRNbdure7+mM3kT/U1+Nj/AHGyvi3x7CEm2HtFzbnh1VCcRjGbbJlAoRd+Nr4zP0yZkHno8rjPs3nk952X+bGm0zAxs4BsBjBe2lZ/aHarMptRYCYxg8rL4fwxpwRuVmTyJVGgIBhFcewtsdtjYYhkjGqej7MxUZZAjHx0/wBi3mOK/cbfDGXsu2LR6OqkxZrLTk2Eqahfqp/oTirNG4F/jy4z/prgPecMOhdut8NwunhPMjE5lBUEYwNHQIqjfzxQPStl3/R5pFHpt+jzG3xUn/MPljRbEklDZgMCMxpZs4q5MszOGM0s63jZdrjp/EOI67eYE8UuMrK8kOaaJ/oOq1fsSYid4KyVN/PS382Fisej6Zsjos1y5mJMGZypqItqsqC/xthY6JzCw5nQir7X1VTLORFDllNC0QYWbUXN2HTbb44jUbvPVM6WjpuETH/uHm3u6f8AzAvNmSf0tCknqXiiky+JQgcqsrBAwVgOI4m3libVsKivFNGzClhk+1YcGcfsL9Ty5c8Y/IXtZ0PGfpQWAVXChgSTbD7wXYJzxWq6etzGrjp6JjHBC4aonUbtY30r5/TFkopIl11EswREF2DG1vnimi12hZ9PFkWQVNZK4Xu0JUdTyx86XaRmdzdmJJJ5nFv9IXa9+0dd6tSMVy+BvDb/ALjfve7pit0VDV10oioaWepkO2mGMufuxtxQ4rZgzT5sjWx3Fto/Rr2uqxqGUNALXBqZUjv8Cb4kVHor7WwxmT1KmksL6Y6pCfvIxaUlIIxJyWq9QzemqC1lVwGPkdjiZmXZ3OsqcpmOV1UB/vR3263F8CWUHC0x7i7N+yxBUwRyI2oEfLBemi7wMpYbDrjIOw3at6R0y6ueyHaKQ/Q40YVYgZZS6vfhFe98YZwcXTOlCfyRtE+9MdRabQF/a5WxDZ3gMUE7XDteKVjuRfYHpbrzwIoqmsoS1HXAPSsSImC+0OSnz5eeCVGsWWiWqzd+7oo11tM51GMcAjdeg9/xMEt0T6Vsp9ROMkzvOaMzNMfXTIzu1zqZEJBPkSR8MLFUgkjnmq5oYu7ilqHdEP7Kk3A+AxzHSXRyXthr0si/bao3IPqlPY/+sYsVB2u7Ons5Sxd76pWIixPA6MRq4FgeBF973v1wC9LqaO2Zb9+ip2/y2/DFKO4scRlBS7J48jg7RvhyqOhpFeN2tGPDpN9d+Fvf+JOKZ23zqbMIhkOUxmSqm2kWMi4XnqPAYp+WZv2inijyagzKpELgqserZFtv4uKqB0xp3ZXsvTZLQuXaxsDU1LghmN+Atvx2sN77DfUVqWLi/wDTS83KP0Vvs96P4kKmsT12o5xqbRJbjc8Tb5dRi1U8VLQBY6apkceyY8vYRIvQa/8AbfBCpjeeFVZe4pCQO6W1/LWRsfdwFxYc8TKTLGZkbSESXwXtc6gLg/EA7+Qxd8f5kZvl/EdAdaYVDL3OXQQTajeWUmdiPe1vf8cR6zLKyoiRamRKhNZuJIVY2B5Ek24chi60uWRhmczK4Nm8J8vpsMNx0cNZRFqeUggvY22ux1Db3FcTpFfs9lFlpYY4YSlLVROPaCShgB1CsAAfL7xhnMOyNFm9MagJFUpb/qabwyR3G2tTuOu+3QHF4qsqIASNgQzBbW2AAvvfrw+IwN9SZKnvKZ3p6hR4XTbSPP377Hby2xW8avRYsskqezFe0fZasycGX9fSXsJlHs/xDl7+HuO2Ln6P88p6uk9UqDrr4gAFdt3A5jri7rHBWSSwzwxx1JU95EB9nOttyo5EDivTcXFwMr7ddk2yOda/L1YUTtxXY07328wDy6EW6XhKN+sicJ8faJplJlwzC92YufbRzbR/x54zbtd24rc4pZMmgECZfHM2qWK+qqCsdLMSeHA2GAkvajP56A0E2bVLUzLoZbgFl6FhuR5E4FWw4Y1HbDJlclSLN2XoDV0MrhQdMxXf+FT+OFi0+izKvXshqpbnasZeH9xP64WLCkhemumeHtPQzkeCbLotJtzUtf6jGfnH0T6Rey9H2iyTLpqiSSGSnjBjmjAJFwAQb8Rw+WMkqewlVFVLGMwpWpy1mlOpSo8hY3Px44Tkl2SUW+izeizIY4aM5pUJ9pLZlFr+Hig+OkvbnaMYtwb12e5UGmhb7KO/tONi/nb2R8TzOHYIhRZHCsK6DIgKeWogKPh9if8AxOHaGOnVbTERQQrc6wV0hRyb3AnbDh9iya9R8ep0oAzKVLldS6v2gbixXrx9++3EYazKkg7RxJ/Z1XG8dP3kcmlmA1HQRYjyBG3JsdzaDK62YVclTcosaqvdSGz+Ixt4RfbUxt1AuRgnkmW/2VR+qLOZYkb7LUtiq/sqTzsLAHbZR78SZBEHs9lL5PHWy10dO0k2nXURKBJKL/t7btdj5b7ADE7KFijheGKQyG4JYrbYKFG3uUYnvpKlWUMp2IOPCpGjFo0VSeNh+euI1stUlwaK7TZDNDm/rUyU0yCqklUuLumosQy3Gx8QG37o3tglK1HPI8KMrVGrTpXYsQDsT02PyPmMEud8Bzk1HS1D19Q40rL3tyvs+J2t5nXIfgAMMgC8yonLEs+ioja8c4FtB5afz/TDcsUWdZNLHUwC0gMU8S7aX4EDoD4SvS6/u4K1lRQVuuSlqIpJI7A2u2xvYqOfBtx0PS2BtIQtbJH41SqiJuRYh0F7266NfyGE9oI6Zgua0EmV5jUUUp1NC1g44OvFWHvBB+OImLp6S8veHMkqtB3JRiN7A+Nf9TqP4bYr1J2ezqtF6bK6pha4LJov7tVr/DCTG1To3H0CUSL2IlmkH6+ulcX6BVX+U4WLV2Iydcg7J5ZlpIWSKAGXzkbxN95OO4YjwsZzHswYFP2iRgC/W22MiqZnEkiOGBG5B4jGu5BKEaONuEsaj42xVO0eSrT5tVyGO8bjvAbfMfPf44rn0W4nTDOagIKaMezGAONttJ/2r8sKmgSroKqlkLKk8ZjJBvYEEbfPHM2Banp5Rb2dyeG6rb/UfliBWQVNVks0NOUd9aEpGnd6l1Ancmx2GLIvRXJBJMmSL7SGUpNqRmk0X1WJJ2vtcke7SOOCwYHhirZLls8FfDNUUIWRTOXm73VdiwAa1+BXfhx6Ys4wyJT/AEgZ/VZAKSoopQ0kmtDTyLdGAF9XUEG3vv7rVfsz6ScxmzGODN1gkglcJ3kaaDHfnx3F/ji39uuzb5/RQmndVqadiU1cGB4jy4Dfyxls3ZvNaTMYKX1VlqJW+z0kWNud/LjgphZvSPqS44HDdfTrWUT05fQWsQ1r2IIYfeBgTkVXVCNaPNQi1qR6iU9mUfvL+I5bciMGGVitwbfhhDBeW5JDlUdR6qreOFIrA8Qgax35kuxPLAtLmvptQA+3UbsSbNdT9xx4yTKM1oqqGWpktGkGltRDaWF7kWPMliRz1Kdiu/uIE1pYd34SXXRHo4KxG1zzsPjgGuxysyr1mqpalXkj7xArd2xBbe558N8GMryTuq1TJIWW9wL/AHnkcOIv21Mqi4Un5bAYLwsIYJqhuQ0r5/k/TEOC7J/JKqI9dIZKltL2CeEYWI68N9z1wsTKyHASkMLKbFVUj5DBivghr6VJWQFZEKt5X/P0wJgH6NF/Av0wTyiUMslK52PiX8f64QwdNT6svSO2p0Gm3MlQfvKlredsDqKQQylpX8Nra2bY9LAccWKSOxZGNj9DyOAOY0vcy+sIoXfSSBfuyenQHkfh0GDoOxmafMg8pRJ+7GrToXxe1wFx+5YjzwfhFokDMXIUeJhYt54CtVT1OXVEUWoVHd/Z6T4mHMjoenvGIOUjNVrYHqmnanGli+o209019W9jY6dx8d8JKic58klXRZ3GIVdRQ1iBZAVZTqR0NmRuRB/I5G4xCXtPRSPGiRzFpDGoHh2LtZRx58fd57Y95lnVNQVJgljldhouUAsNTqo4nlqBPlf3YkVkSvmaCALXFYqiE64KlF8DnzHK4vdL7i9r8u0uZ1WYxrU0OruHPAb2IUAC/Px6hfy6Y5myS55k+mjiOn1l42VyviC6lDcbadQU+6xwOy+Gbs9UGdaaVaExfpCGTV3Dajuq3uR168cKSsnCfB3Vh6pnIy5IZWYTsg1BiVZutj+GI+WUzP4rsSfF4rbKDt94HyOG5JHzN1VxqViPANwemk8z9OO2LLS0y0tOENjI1ixHAdAPL888BFvdnIYLaFQeMjSMPZi4Xu6aP2UAJ9/5+uHafTEj1MnsqCE8/wA8MD2LO7Ox8TG5wxHVG2Fjq8MLABFpx+jQ/wCGv0x6VmilWVPaU3wqYfo0X8C/THsjCAJ1AWWNKiP2WG9vz8MRmRXBVwCCLEMLgjoRzGOUFUtOTFN+qY8bez/xiTVUsmkNShJOdma3yNsMCt12TvTljSEtExu0LN4rcwpPtD78NQ5t9r3Mtri5eN10sByFjg7UxSSQGOWJgOhIDA9RyxWMohyyCGWk7QTNNUK57t5lKllPRDtqHUar8b72wqHf2PJQ5UumOQFUgCMhY2YNqvueO2hfgfPEioiyyrqHmkZWkZRGQ3AgG4+g3wKqaWhp6+mTL67vIZHAcVCuvdm4AJBZfpyxJyuOmrWlM+Y5ZGY5CqqqsGPmPtT9MMKJXr8FLTlqZbCUmc622uxuQMNpDW5pOpiRgoJBkZdKleluf564MJS5DRKHV4r6diCC1vLpjmW5iJEdKd2lF7mXRpUGwBsTvxufjxwgHKPKocvgWNL94AACu2kcfl5c+eJgVpXCAnU29+nU47GryH7NC3961l+eHJnWijYBtVQ449B/TDEM5hKrMtPH+rj4+/EbHkdTxx6wAdGFjgx3AAxTj9Gh/wANfphwDCwsIDhW+PcMtRT/AKiSw/dbcYWFhgS0zWw0zwfFDf7jj0TllcumSNH8mQ4WFgAjSdl8nl3NM1jyEjWx4TsllKE2SYg8jISMLCwqQ7ZJhyTK6MakpkUDnbDnrlBCbRprYCwAXh88LCwwbbGpcymcWhQR+ZNziLYk6mJJPEk3Jx3CwCFjlsLCwAehhYWFgA//2Q=="/>
          <p:cNvSpPr>
            <a:spLocks noChangeAspect="1" noChangeArrowheads="1"/>
          </p:cNvSpPr>
          <p:nvPr/>
        </p:nvSpPr>
        <p:spPr bwMode="auto">
          <a:xfrm>
            <a:off x="155575" y="-541338"/>
            <a:ext cx="1104900" cy="1133476"/>
          </a:xfrm>
          <a:prstGeom prst="rect">
            <a:avLst/>
          </a:prstGeom>
          <a:noFill/>
        </p:spPr>
        <p:txBody>
          <a:bodyPr vert="horz" wrap="square" lIns="91440" tIns="45720" rIns="91440" bIns="45720" numCol="1" anchor="t" anchorCtr="0" compatLnSpc="1">
            <a:prstTxWarp prst="textNoShape">
              <a:avLst/>
            </a:prstTxWarp>
          </a:bodyPr>
          <a:lstStyle/>
          <a:p>
            <a:endParaRPr lang="en-GB"/>
          </a:p>
        </p:txBody>
      </p:sp>
      <p:sp>
        <p:nvSpPr>
          <p:cNvPr id="34820" name="AutoShape 4" descr="data:image/jpeg;base64,/9j/4AAQSkZJRgABAQAAAQABAAD/2wCEAAkGBwgHBgkIBwgKCgkLDRYPDQwMDRsUFRAWIB0iIiAdHx8kKDQsJCYxJx8fLT0tMTU3Ojo6Iys/RD84QzQ5OjcBCgoKDQwNGg8PGjclHyU3Nzc3Nzc3Nzc3Nzc3Nzc3Nzc3Nzc3Nzc3Nzc3Nzc3Nzc3Nzc3Nzc3Nzc3Nzc3Nzc3N//AABEIAHcAdAMBIgACEQEDEQH/xAAcAAABBQEBAQAAAAAAAAAAAAAFAAMEBgcBAgj/xABBEAACAQIEAwQHBAcHBQAAAAABAgMEEQAFEiExQVEGEyJhBxQycYGRsSOhwfAkM0JScsLRFWJzorLS4TRDgoPx/8QAGQEAAgMBAAAAAAAAAAAAAAAAAAECAwQF/8QAIxEAAgICAgICAwEAAAAAAAAAAAECEQMhEjEEIhNRQUJxYf/aAAwDAQACEQMRAD8A8eniqC5X2fow2x1Ske5AP5sN9kMsOV9nYI3j01E476bbcE8AfcLD54I9uMuizrthk8FQNVPQ5b6w68iSygBvLa/ww9QVUlRHKyovc6rRNbdure7+mM3kT/U1+Nj/AHGyvi3x7CEm2HtFzbnh1VCcRjGbbJlAoRd+Nr4zP0yZkHno8rjPs3nk952X+bGm0zAxs4BsBjBe2lZ/aHarMptRYCYxg8rL4fwxpwRuVmTyJVGgIBhFcewtsdtjYYhkjGqej7MxUZZAjHx0/wBi3mOK/cbfDGXsu2LR6OqkxZrLTk2Eqahfqp/oTirNG4F/jy4z/prgPecMOhdut8NwunhPMjE5lBUEYwNHQIqjfzxQPStl3/R5pFHpt+jzG3xUn/MPljRbEklDZgMCMxpZs4q5MszOGM0s63jZdrjp/EOI67eYE8UuMrK8kOaaJ/oOq1fsSYid4KyVN/PS382Fisej6Zsjos1y5mJMGZypqItqsqC/xthY6JzCw5nQir7X1VTLORFDllNC0QYWbUXN2HTbb44jUbvPVM6WjpuETH/uHm3u6f8AzAvNmSf0tCknqXiiky+JQgcqsrBAwVgOI4m3libVsKivFNGzClhk+1YcGcfsL9Ty5c8Y/IXtZ0PGfpQWAVXChgSTbD7wXYJzxWq6etzGrjp6JjHBC4aonUbtY30r5/TFkopIl11EswREF2DG1vnimi12hZ9PFkWQVNZK4Xu0JUdTyx86XaRmdzdmJJJ5nFv9IXa9+0dd6tSMVy+BvDb/ALjfve7pit0VDV10oioaWepkO2mGMufuxtxQ4rZgzT5sjWx3Fto/Rr2uqxqGUNALXBqZUjv8Cb4kVHor7WwxmT1KmksL6Y6pCfvIxaUlIIxJyWq9QzemqC1lVwGPkdjiZmXZ3OsqcpmOV1UB/vR3263F8CWUHC0x7i7N+yxBUwRyI2oEfLBemi7wMpYbDrjIOw3at6R0y6ueyHaKQ/Q40YVYgZZS6vfhFe98YZwcXTOlCfyRtE+9MdRabQF/a5WxDZ3gMUE7XDteKVjuRfYHpbrzwIoqmsoS1HXAPSsSImC+0OSnz5eeCVGsWWiWqzd+7oo11tM51GMcAjdeg9/xMEt0T6Vsp9ROMkzvOaMzNMfXTIzu1zqZEJBPkSR8MLFUgkjnmq5oYu7ilqHdEP7Kk3A+AxzHSXRyXthr0si/bao3IPqlPY/+sYsVB2u7Ons5Sxd76pWIixPA6MRq4FgeBF973v1wC9LqaO2Zb9+ip2/y2/DFKO4scRlBS7J48jg7RvhyqOhpFeN2tGPDpN9d+Fvf+JOKZ23zqbMIhkOUxmSqm2kWMi4XnqPAYp+WZv2inijyagzKpELgqserZFtv4uKqB0xp3ZXsvTZLQuXaxsDU1LghmN+Atvx2sN77DfUVqWLi/wDTS83KP0Vvs96P4kKmsT12o5xqbRJbjc8Tb5dRi1U8VLQBY6apkceyY8vYRIvQa/8AbfBCpjeeFVZe4pCQO6W1/LWRsfdwFxYc8TKTLGZkbSESXwXtc6gLg/EA7+Qxd8f5kZvl/EdAdaYVDL3OXQQTajeWUmdiPe1vf8cR6zLKyoiRamRKhNZuJIVY2B5Ek24chi60uWRhmczK4Nm8J8vpsMNx0cNZRFqeUggvY22ux1Db3FcTpFfs9lFlpYY4YSlLVROPaCShgB1CsAAfL7xhnMOyNFm9MagJFUpb/qabwyR3G2tTuOu+3QHF4qsqIASNgQzBbW2AAvvfrw+IwN9SZKnvKZ3p6hR4XTbSPP377Hby2xW8avRYsskqezFe0fZasycGX9fSXsJlHs/xDl7+HuO2Ln6P88p6uk9UqDrr4gAFdt3A5jri7rHBWSSwzwxx1JU95EB9nOttyo5EDivTcXFwMr7ddk2yOda/L1YUTtxXY07328wDy6EW6XhKN+sicJ8faJplJlwzC92YufbRzbR/x54zbtd24rc4pZMmgECZfHM2qWK+qqCsdLMSeHA2GAkvajP56A0E2bVLUzLoZbgFl6FhuR5E4FWw4Y1HbDJlclSLN2XoDV0MrhQdMxXf+FT+OFi0+izKvXshqpbnasZeH9xP64WLCkhemumeHtPQzkeCbLotJtzUtf6jGfnH0T6Rey9H2iyTLpqiSSGSnjBjmjAJFwAQb8Rw+WMkqewlVFVLGMwpWpy1mlOpSo8hY3Px44Tkl2SUW+izeizIY4aM5pUJ9pLZlFr+Hig+OkvbnaMYtwb12e5UGmhb7KO/tONi/nb2R8TzOHYIhRZHCsK6DIgKeWogKPh9if8AxOHaGOnVbTERQQrc6wV0hRyb3AnbDh9iya9R8ep0oAzKVLldS6v2gbixXrx9++3EYazKkg7RxJ/Z1XG8dP3kcmlmA1HQRYjyBG3JsdzaDK62YVclTcosaqvdSGz+Ixt4RfbUxt1AuRgnkmW/2VR+qLOZYkb7LUtiq/sqTzsLAHbZR78SZBEHs9lL5PHWy10dO0k2nXURKBJKL/t7btdj5b7ADE7KFijheGKQyG4JYrbYKFG3uUYnvpKlWUMp2IOPCpGjFo0VSeNh+euI1stUlwaK7TZDNDm/rUyU0yCqklUuLumosQy3Gx8QG37o3tglK1HPI8KMrVGrTpXYsQDsT02PyPmMEud8Bzk1HS1D19Q40rL3tyvs+J2t5nXIfgAMMgC8yonLEs+ioja8c4FtB5afz/TDcsUWdZNLHUwC0gMU8S7aX4EDoD4SvS6/u4K1lRQVuuSlqIpJI7A2u2xvYqOfBtx0PS2BtIQtbJH41SqiJuRYh0F7266NfyGE9oI6Zgua0EmV5jUUUp1NC1g44OvFWHvBB+OImLp6S8veHMkqtB3JRiN7A+Nf9TqP4bYr1J2ezqtF6bK6pha4LJov7tVr/DCTG1To3H0CUSL2IlmkH6+ulcX6BVX+U4WLV2Iydcg7J5ZlpIWSKAGXzkbxN95OO4YjwsZzHswYFP2iRgC/W22MiqZnEkiOGBG5B4jGu5BKEaONuEsaj42xVO0eSrT5tVyGO8bjvAbfMfPf44rn0W4nTDOagIKaMezGAONttJ/2r8sKmgSroKqlkLKk8ZjJBvYEEbfPHM2Banp5Rb2dyeG6rb/UfliBWQVNVks0NOUd9aEpGnd6l1Ancmx2GLIvRXJBJMmSL7SGUpNqRmk0X1WJJ2vtcke7SOOCwYHhirZLls8FfDNUUIWRTOXm73VdiwAa1+BXfhx6Ys4wyJT/AEgZ/VZAKSoopQ0kmtDTyLdGAF9XUEG3vv7rVfsz6ScxmzGODN1gkglcJ3kaaDHfnx3F/ji39uuzb5/RQmndVqadiU1cGB4jy4Dfyxls3ZvNaTMYKX1VlqJW+z0kWNud/LjgphZvSPqS44HDdfTrWUT05fQWsQ1r2IIYfeBgTkVXVCNaPNQi1qR6iU9mUfvL+I5bciMGGVitwbfhhDBeW5JDlUdR6qreOFIrA8Qgax35kuxPLAtLmvptQA+3UbsSbNdT9xx4yTKM1oqqGWpktGkGltRDaWF7kWPMliRz1Kdiu/uIE1pYd34SXXRHo4KxG1zzsPjgGuxysyr1mqpalXkj7xArd2xBbe558N8GMryTuq1TJIWW9wL/AHnkcOIv21Mqi4Un5bAYLwsIYJqhuQ0r5/k/TEOC7J/JKqI9dIZKltL2CeEYWI68N9z1wsTKyHASkMLKbFVUj5DBivghr6VJWQFZEKt5X/P0wJgH6NF/Av0wTyiUMslK52PiX8f64QwdNT6svSO2p0Gm3MlQfvKlredsDqKQQylpX8Nra2bY9LAccWKSOxZGNj9DyOAOY0vcy+sIoXfSSBfuyenQHkfh0GDoOxmafMg8pRJ+7GrToXxe1wFx+5YjzwfhFokDMXIUeJhYt54CtVT1OXVEUWoVHd/Z6T4mHMjoenvGIOUjNVrYHqmnanGli+o209019W9jY6dx8d8JKic58klXRZ3GIVdRQ1iBZAVZTqR0NmRuRB/I5G4xCXtPRSPGiRzFpDGoHh2LtZRx58fd57Y95lnVNQVJgljldhouUAsNTqo4nlqBPlf3YkVkSvmaCALXFYqiE64KlF8DnzHK4vdL7i9r8u0uZ1WYxrU0OruHPAb2IUAC/Px6hfy6Y5myS55k+mjiOn1l42VyviC6lDcbadQU+6xwOy+Gbs9UGdaaVaExfpCGTV3Dajuq3uR168cKSsnCfB3Vh6pnIy5IZWYTsg1BiVZutj+GI+WUzP4rsSfF4rbKDt94HyOG5JHzN1VxqViPANwemk8z9OO2LLS0y0tOENjI1ixHAdAPL888BFvdnIYLaFQeMjSMPZi4Xu6aP2UAJ9/5+uHafTEj1MnsqCE8/wA8MD2LO7Ox8TG5wxHVG2Fjq8MLABFpx+jQ/wCGv0x6VmilWVPaU3wqYfo0X8C/THsjCAJ1AWWNKiP2WG9vz8MRmRXBVwCCLEMLgjoRzGOUFUtOTFN+qY8bez/xiTVUsmkNShJOdma3yNsMCt12TvTljSEtExu0LN4rcwpPtD78NQ5t9r3Mtri5eN10sByFjg7UxSSQGOWJgOhIDA9RyxWMohyyCGWk7QTNNUK57t5lKllPRDtqHUar8b72wqHf2PJQ5UumOQFUgCMhY2YNqvueO2hfgfPEioiyyrqHmkZWkZRGQ3AgG4+g3wKqaWhp6+mTL67vIZHAcVCuvdm4AJBZfpyxJyuOmrWlM+Y5ZGY5CqqqsGPmPtT9MMKJXr8FLTlqZbCUmc622uxuQMNpDW5pOpiRgoJBkZdKleluf564MJS5DRKHV4r6diCC1vLpjmW5iJEdKd2lF7mXRpUGwBsTvxufjxwgHKPKocvgWNL94AACu2kcfl5c+eJgVpXCAnU29+nU47GryH7NC3961l+eHJnWijYBtVQ449B/TDEM5hKrMtPH+rj4+/EbHkdTxx6wAdGFjgx3AAxTj9Gh/wANfphwDCwsIDhW+PcMtRT/AKiSw/dbcYWFhgS0zWw0zwfFDf7jj0TllcumSNH8mQ4WFgAjSdl8nl3NM1jyEjWx4TsllKE2SYg8jISMLCwqQ7ZJhyTK6MakpkUDnbDnrlBCbRprYCwAXh88LCwwbbGpcymcWhQR+ZNziLYk6mJJPEk3Jx3CwCFjlsLCwAehhYWFgA//2Q=="/>
          <p:cNvSpPr>
            <a:spLocks noChangeAspect="1" noChangeArrowheads="1"/>
          </p:cNvSpPr>
          <p:nvPr/>
        </p:nvSpPr>
        <p:spPr bwMode="auto">
          <a:xfrm>
            <a:off x="155575" y="-541338"/>
            <a:ext cx="1104900" cy="1133476"/>
          </a:xfrm>
          <a:prstGeom prst="rect">
            <a:avLst/>
          </a:prstGeom>
          <a:noFill/>
        </p:spPr>
        <p:txBody>
          <a:bodyPr vert="horz" wrap="square" lIns="91440" tIns="45720" rIns="91440" bIns="45720" numCol="1" anchor="t" anchorCtr="0" compatLnSpc="1">
            <a:prstTxWarp prst="textNoShape">
              <a:avLst/>
            </a:prstTxWarp>
          </a:bodyPr>
          <a:lstStyle/>
          <a:p>
            <a:endParaRPr lang="en-GB"/>
          </a:p>
        </p:txBody>
      </p:sp>
      <p:pic>
        <p:nvPicPr>
          <p:cNvPr id="6" name="Picture 5" descr="C:\Users\jollycb\Dropbox\Camera Uploads\2014-03-19 15.23.22.jpg"/>
          <p:cNvPicPr/>
          <p:nvPr/>
        </p:nvPicPr>
        <p:blipFill>
          <a:blip r:embed="rId3" cstate="print"/>
          <a:srcRect t="2609" r="5938" b="39130"/>
          <a:stretch>
            <a:fillRect/>
          </a:stretch>
        </p:blipFill>
        <p:spPr bwMode="auto">
          <a:xfrm>
            <a:off x="971600" y="3292751"/>
            <a:ext cx="3276069" cy="2521644"/>
          </a:xfrm>
          <a:prstGeom prst="rect">
            <a:avLst/>
          </a:prstGeom>
          <a:noFill/>
          <a:ln w="9525">
            <a:solidFill>
              <a:schemeClr val="tx1"/>
            </a:solidFill>
            <a:miter lim="800000"/>
            <a:headEnd/>
            <a:tailEnd/>
          </a:ln>
        </p:spPr>
      </p:pic>
      <p:pic>
        <p:nvPicPr>
          <p:cNvPr id="7" name="Picture 6" descr="scales.jpg"/>
          <p:cNvPicPr>
            <a:picLocks noChangeAspect="1"/>
          </p:cNvPicPr>
          <p:nvPr/>
        </p:nvPicPr>
        <p:blipFill>
          <a:blip r:embed="rId4" cstate="print"/>
          <a:stretch>
            <a:fillRect/>
          </a:stretch>
        </p:blipFill>
        <p:spPr>
          <a:xfrm>
            <a:off x="4546682" y="3284984"/>
            <a:ext cx="3481701" cy="2529411"/>
          </a:xfrm>
          <a:prstGeom prst="rect">
            <a:avLst/>
          </a:prstGeom>
          <a:ln>
            <a:solidFill>
              <a:schemeClr val="tx1"/>
            </a:solidFill>
          </a:ln>
        </p:spPr>
      </p:pic>
    </p:spTree>
    <p:extLst>
      <p:ext uri="{BB962C8B-B14F-4D97-AF65-F5344CB8AC3E}">
        <p14:creationId xmlns:p14="http://schemas.microsoft.com/office/powerpoint/2010/main" val="3978497688"/>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title"/>
          </p:nvPr>
        </p:nvSpPr>
        <p:spPr/>
        <p:txBody>
          <a:bodyPr/>
          <a:lstStyle/>
          <a:p>
            <a:r>
              <a:rPr lang="en-GB" dirty="0" smtClean="0">
                <a:solidFill>
                  <a:srgbClr val="0070C0"/>
                </a:solidFill>
                <a:latin typeface="Arial" pitchFamily="34" charset="0"/>
                <a:cs typeface="Arial" pitchFamily="34" charset="0"/>
              </a:rPr>
              <a:t>Methods: Design</a:t>
            </a:r>
            <a:endParaRPr lang="en-GB" dirty="0">
              <a:latin typeface="Arial" pitchFamily="34" charset="0"/>
              <a:cs typeface="Arial" pitchFamily="34" charset="0"/>
            </a:endParaRPr>
          </a:p>
        </p:txBody>
      </p:sp>
      <p:pic>
        <p:nvPicPr>
          <p:cNvPr id="3074" name="Picture 2" descr="C:\Users\jollycb\Pictures\imagesCASN5156.jpg"/>
          <p:cNvPicPr>
            <a:picLocks noChangeAspect="1" noChangeArrowheads="1"/>
          </p:cNvPicPr>
          <p:nvPr/>
        </p:nvPicPr>
        <p:blipFill>
          <a:blip r:embed="rId3" cstate="print"/>
          <a:srcRect/>
          <a:stretch>
            <a:fillRect/>
          </a:stretch>
        </p:blipFill>
        <p:spPr bwMode="auto">
          <a:xfrm>
            <a:off x="395536" y="2420888"/>
            <a:ext cx="3314263" cy="2376264"/>
          </a:xfrm>
          <a:prstGeom prst="rect">
            <a:avLst/>
          </a:prstGeom>
          <a:noFill/>
        </p:spPr>
      </p:pic>
      <p:sp>
        <p:nvSpPr>
          <p:cNvPr id="8" name="TextBox 7"/>
          <p:cNvSpPr txBox="1"/>
          <p:nvPr/>
        </p:nvSpPr>
        <p:spPr>
          <a:xfrm>
            <a:off x="2267744" y="1556792"/>
            <a:ext cx="3024336" cy="400110"/>
          </a:xfrm>
          <a:prstGeom prst="rect">
            <a:avLst/>
          </a:prstGeom>
          <a:noFill/>
        </p:spPr>
        <p:txBody>
          <a:bodyPr wrap="square" rtlCol="0">
            <a:spAutoFit/>
          </a:bodyPr>
          <a:lstStyle/>
          <a:p>
            <a:r>
              <a:rPr lang="en-GB" sz="2000" dirty="0" smtClean="0">
                <a:latin typeface="Arial" pitchFamily="34" charset="0"/>
                <a:cs typeface="Arial" pitchFamily="34" charset="0"/>
              </a:rPr>
              <a:t>Weight Watchers: n=100</a:t>
            </a:r>
            <a:endParaRPr lang="en-GB" sz="2000" dirty="0">
              <a:latin typeface="Arial" pitchFamily="34" charset="0"/>
              <a:cs typeface="Arial" pitchFamily="34" charset="0"/>
            </a:endParaRPr>
          </a:p>
        </p:txBody>
      </p:sp>
      <p:sp>
        <p:nvSpPr>
          <p:cNvPr id="9" name="TextBox 8"/>
          <p:cNvSpPr txBox="1"/>
          <p:nvPr/>
        </p:nvSpPr>
        <p:spPr>
          <a:xfrm>
            <a:off x="3635896" y="2636912"/>
            <a:ext cx="3672408" cy="400110"/>
          </a:xfrm>
          <a:prstGeom prst="rect">
            <a:avLst/>
          </a:prstGeom>
          <a:noFill/>
        </p:spPr>
        <p:txBody>
          <a:bodyPr wrap="square" rtlCol="0">
            <a:spAutoFit/>
          </a:bodyPr>
          <a:lstStyle/>
          <a:p>
            <a:r>
              <a:rPr lang="en-GB" sz="2000" dirty="0" smtClean="0">
                <a:latin typeface="Arial" pitchFamily="34" charset="0"/>
                <a:cs typeface="Arial" pitchFamily="34" charset="0"/>
              </a:rPr>
              <a:t>Rosemary Conley: n=100</a:t>
            </a:r>
            <a:endParaRPr lang="en-GB" sz="2000" dirty="0">
              <a:latin typeface="Arial" pitchFamily="34" charset="0"/>
              <a:cs typeface="Arial" pitchFamily="34" charset="0"/>
            </a:endParaRPr>
          </a:p>
        </p:txBody>
      </p:sp>
      <p:sp>
        <p:nvSpPr>
          <p:cNvPr id="10" name="TextBox 9"/>
          <p:cNvSpPr txBox="1"/>
          <p:nvPr/>
        </p:nvSpPr>
        <p:spPr>
          <a:xfrm>
            <a:off x="3707904" y="3717032"/>
            <a:ext cx="4392488" cy="400110"/>
          </a:xfrm>
          <a:prstGeom prst="rect">
            <a:avLst/>
          </a:prstGeom>
          <a:noFill/>
        </p:spPr>
        <p:txBody>
          <a:bodyPr wrap="square" rtlCol="0">
            <a:spAutoFit/>
          </a:bodyPr>
          <a:lstStyle/>
          <a:p>
            <a:r>
              <a:rPr lang="en-GB" sz="2000" dirty="0" smtClean="0">
                <a:latin typeface="Arial" pitchFamily="34" charset="0"/>
                <a:cs typeface="Arial" pitchFamily="34" charset="0"/>
              </a:rPr>
              <a:t>General practice (one-to-one): n=70</a:t>
            </a:r>
            <a:endParaRPr lang="en-GB" sz="2000" dirty="0">
              <a:latin typeface="Arial" pitchFamily="34" charset="0"/>
              <a:cs typeface="Arial" pitchFamily="34" charset="0"/>
            </a:endParaRPr>
          </a:p>
        </p:txBody>
      </p:sp>
      <p:sp>
        <p:nvSpPr>
          <p:cNvPr id="11" name="TextBox 10"/>
          <p:cNvSpPr txBox="1"/>
          <p:nvPr/>
        </p:nvSpPr>
        <p:spPr>
          <a:xfrm>
            <a:off x="3203848" y="2060848"/>
            <a:ext cx="3024336" cy="400110"/>
          </a:xfrm>
          <a:prstGeom prst="rect">
            <a:avLst/>
          </a:prstGeom>
          <a:noFill/>
        </p:spPr>
        <p:txBody>
          <a:bodyPr wrap="square" rtlCol="0">
            <a:spAutoFit/>
          </a:bodyPr>
          <a:lstStyle/>
          <a:p>
            <a:r>
              <a:rPr lang="en-GB" sz="2000" dirty="0" smtClean="0">
                <a:latin typeface="Arial" pitchFamily="34" charset="0"/>
                <a:cs typeface="Arial" pitchFamily="34" charset="0"/>
              </a:rPr>
              <a:t>Slimming World: n=100</a:t>
            </a:r>
            <a:endParaRPr lang="en-GB" sz="2000" dirty="0">
              <a:latin typeface="Arial" pitchFamily="34" charset="0"/>
              <a:cs typeface="Arial" pitchFamily="34" charset="0"/>
            </a:endParaRPr>
          </a:p>
        </p:txBody>
      </p:sp>
      <p:sp>
        <p:nvSpPr>
          <p:cNvPr id="12" name="TextBox 11"/>
          <p:cNvSpPr txBox="1"/>
          <p:nvPr/>
        </p:nvSpPr>
        <p:spPr>
          <a:xfrm>
            <a:off x="3779912" y="3212976"/>
            <a:ext cx="4608512" cy="400110"/>
          </a:xfrm>
          <a:prstGeom prst="rect">
            <a:avLst/>
          </a:prstGeom>
          <a:noFill/>
        </p:spPr>
        <p:txBody>
          <a:bodyPr wrap="square" rtlCol="0">
            <a:spAutoFit/>
          </a:bodyPr>
          <a:lstStyle/>
          <a:p>
            <a:r>
              <a:rPr lang="en-GB" sz="2000" dirty="0" smtClean="0">
                <a:latin typeface="Arial" pitchFamily="34" charset="0"/>
                <a:cs typeface="Arial" pitchFamily="34" charset="0"/>
              </a:rPr>
              <a:t>NHS group-based programme: n=100</a:t>
            </a:r>
            <a:endParaRPr lang="en-GB" sz="2000" dirty="0">
              <a:latin typeface="Arial" pitchFamily="34" charset="0"/>
              <a:cs typeface="Arial" pitchFamily="34" charset="0"/>
            </a:endParaRPr>
          </a:p>
        </p:txBody>
      </p:sp>
      <p:sp>
        <p:nvSpPr>
          <p:cNvPr id="13" name="TextBox 12"/>
          <p:cNvSpPr txBox="1"/>
          <p:nvPr/>
        </p:nvSpPr>
        <p:spPr>
          <a:xfrm>
            <a:off x="1186607" y="5301208"/>
            <a:ext cx="7957393" cy="400110"/>
          </a:xfrm>
          <a:prstGeom prst="rect">
            <a:avLst/>
          </a:prstGeom>
          <a:noFill/>
        </p:spPr>
        <p:txBody>
          <a:bodyPr wrap="square" rtlCol="0">
            <a:spAutoFit/>
          </a:bodyPr>
          <a:lstStyle/>
          <a:p>
            <a:r>
              <a:rPr lang="en-GB" sz="2000" dirty="0" smtClean="0">
                <a:latin typeface="Arial" pitchFamily="34" charset="0"/>
                <a:cs typeface="Arial" pitchFamily="34" charset="0"/>
              </a:rPr>
              <a:t>Minimal intervention comparator (12 leisure centre vouchers): n=100</a:t>
            </a:r>
            <a:endParaRPr lang="en-GB" sz="2000" dirty="0">
              <a:latin typeface="Arial" pitchFamily="34" charset="0"/>
              <a:cs typeface="Arial" pitchFamily="34" charset="0"/>
            </a:endParaRPr>
          </a:p>
        </p:txBody>
      </p:sp>
      <p:sp>
        <p:nvSpPr>
          <p:cNvPr id="14" name="TextBox 13"/>
          <p:cNvSpPr txBox="1"/>
          <p:nvPr/>
        </p:nvSpPr>
        <p:spPr>
          <a:xfrm>
            <a:off x="3059832" y="4797152"/>
            <a:ext cx="2232248" cy="400110"/>
          </a:xfrm>
          <a:prstGeom prst="rect">
            <a:avLst/>
          </a:prstGeom>
          <a:noFill/>
        </p:spPr>
        <p:txBody>
          <a:bodyPr wrap="square" rtlCol="0">
            <a:spAutoFit/>
          </a:bodyPr>
          <a:lstStyle/>
          <a:p>
            <a:r>
              <a:rPr lang="en-GB" sz="2000" dirty="0" smtClean="0">
                <a:latin typeface="Arial" pitchFamily="34" charset="0"/>
                <a:cs typeface="Arial" pitchFamily="34" charset="0"/>
              </a:rPr>
              <a:t>Choice n=100</a:t>
            </a:r>
            <a:endParaRPr lang="en-GB" sz="2000" dirty="0">
              <a:latin typeface="Arial" pitchFamily="34" charset="0"/>
              <a:cs typeface="Arial" pitchFamily="34" charset="0"/>
            </a:endParaRPr>
          </a:p>
        </p:txBody>
      </p:sp>
      <p:sp>
        <p:nvSpPr>
          <p:cNvPr id="15" name="TextBox 14"/>
          <p:cNvSpPr txBox="1"/>
          <p:nvPr/>
        </p:nvSpPr>
        <p:spPr>
          <a:xfrm>
            <a:off x="3563888" y="4221088"/>
            <a:ext cx="3960440" cy="400110"/>
          </a:xfrm>
          <a:prstGeom prst="rect">
            <a:avLst/>
          </a:prstGeom>
          <a:noFill/>
        </p:spPr>
        <p:txBody>
          <a:bodyPr wrap="square" rtlCol="0">
            <a:spAutoFit/>
          </a:bodyPr>
          <a:lstStyle/>
          <a:p>
            <a:r>
              <a:rPr lang="en-GB" sz="2000" dirty="0" smtClean="0">
                <a:latin typeface="Arial" pitchFamily="34" charset="0"/>
                <a:cs typeface="Arial" pitchFamily="34" charset="0"/>
              </a:rPr>
              <a:t>Pharmacy (one-to-one): n=70</a:t>
            </a:r>
            <a:endParaRPr lang="en-GB" sz="2000" dirty="0">
              <a:latin typeface="Arial" pitchFamily="34" charset="0"/>
              <a:cs typeface="Arial" pitchFamily="34" charset="0"/>
            </a:endParaRPr>
          </a:p>
        </p:txBody>
      </p:sp>
      <p:sp>
        <p:nvSpPr>
          <p:cNvPr id="16" name="TextBox 15"/>
          <p:cNvSpPr txBox="1"/>
          <p:nvPr/>
        </p:nvSpPr>
        <p:spPr>
          <a:xfrm>
            <a:off x="539552" y="2636912"/>
            <a:ext cx="1080120" cy="461665"/>
          </a:xfrm>
          <a:prstGeom prst="rect">
            <a:avLst/>
          </a:prstGeom>
          <a:noFill/>
        </p:spPr>
        <p:txBody>
          <a:bodyPr wrap="square" rtlCol="0">
            <a:spAutoFit/>
          </a:bodyPr>
          <a:lstStyle/>
          <a:p>
            <a:r>
              <a:rPr lang="en-GB" sz="2400" dirty="0" smtClean="0">
                <a:latin typeface="Arial" pitchFamily="34" charset="0"/>
                <a:cs typeface="Arial" pitchFamily="34" charset="0"/>
              </a:rPr>
              <a:t>RCT</a:t>
            </a:r>
            <a:endParaRPr lang="en-GB" sz="2400" dirty="0">
              <a:latin typeface="Arial" pitchFamily="34" charset="0"/>
              <a:cs typeface="Arial" pitchFamily="34" charset="0"/>
            </a:endParaRPr>
          </a:p>
        </p:txBody>
      </p:sp>
    </p:spTree>
    <p:extLst>
      <p:ext uri="{BB962C8B-B14F-4D97-AF65-F5344CB8AC3E}">
        <p14:creationId xmlns:p14="http://schemas.microsoft.com/office/powerpoint/2010/main" val="1792618852"/>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solidFill>
                  <a:srgbClr val="0070C0"/>
                </a:solidFill>
                <a:latin typeface="Arial" charset="0"/>
              </a:rPr>
              <a:t>Methods: Inclusion &amp; Exclusions</a:t>
            </a:r>
            <a:endParaRPr lang="en-GB" dirty="0"/>
          </a:p>
        </p:txBody>
      </p:sp>
      <p:sp>
        <p:nvSpPr>
          <p:cNvPr id="3" name="Content Placeholder 2"/>
          <p:cNvSpPr>
            <a:spLocks noGrp="1"/>
          </p:cNvSpPr>
          <p:nvPr>
            <p:ph sz="half" idx="1"/>
          </p:nvPr>
        </p:nvSpPr>
        <p:spPr/>
        <p:txBody>
          <a:bodyPr>
            <a:normAutofit fontScale="92500" lnSpcReduction="10000"/>
          </a:bodyPr>
          <a:lstStyle/>
          <a:p>
            <a:r>
              <a:rPr lang="en-GB" dirty="0" smtClean="0">
                <a:solidFill>
                  <a:srgbClr val="0070C0"/>
                </a:solidFill>
                <a:latin typeface="Arial" charset="0"/>
              </a:rPr>
              <a:t>Inclusion criteria</a:t>
            </a:r>
          </a:p>
          <a:p>
            <a:r>
              <a:rPr lang="en-GB" sz="2400" dirty="0" smtClean="0">
                <a:latin typeface="Arial" charset="0"/>
              </a:rPr>
              <a:t>Aged 18+</a:t>
            </a:r>
          </a:p>
          <a:p>
            <a:r>
              <a:rPr lang="en-GB" sz="2400" dirty="0" smtClean="0">
                <a:latin typeface="Arial" charset="0"/>
              </a:rPr>
              <a:t>BMI ≥30 (recorded via QOF last 15 months) or &gt;25 if South Asian (&gt;28 and &gt;23 respectively with co morbidities)</a:t>
            </a:r>
          </a:p>
          <a:p>
            <a:r>
              <a:rPr lang="en-GB" sz="2400" dirty="0" smtClean="0">
                <a:latin typeface="Arial" charset="0"/>
              </a:rPr>
              <a:t>Identified by GP as medically competent to enter evaluation</a:t>
            </a:r>
          </a:p>
        </p:txBody>
      </p:sp>
      <p:sp>
        <p:nvSpPr>
          <p:cNvPr id="4" name="Content Placeholder 3"/>
          <p:cNvSpPr>
            <a:spLocks noGrp="1"/>
          </p:cNvSpPr>
          <p:nvPr>
            <p:ph sz="half" idx="2"/>
          </p:nvPr>
        </p:nvSpPr>
        <p:spPr/>
        <p:txBody>
          <a:bodyPr>
            <a:normAutofit fontScale="92500" lnSpcReduction="10000"/>
          </a:bodyPr>
          <a:lstStyle/>
          <a:p>
            <a:pPr>
              <a:lnSpc>
                <a:spcPct val="90000"/>
              </a:lnSpc>
            </a:pPr>
            <a:r>
              <a:rPr lang="en-GB" dirty="0" smtClean="0">
                <a:solidFill>
                  <a:srgbClr val="0070C0"/>
                </a:solidFill>
                <a:latin typeface="Arial" charset="0"/>
              </a:rPr>
              <a:t>Service exclusions:</a:t>
            </a:r>
          </a:p>
          <a:p>
            <a:pPr lvl="1">
              <a:lnSpc>
                <a:spcPct val="90000"/>
              </a:lnSpc>
            </a:pPr>
            <a:r>
              <a:rPr lang="en-GB" dirty="0" smtClean="0">
                <a:latin typeface="Arial" charset="0"/>
              </a:rPr>
              <a:t>Unable to understand English</a:t>
            </a:r>
          </a:p>
          <a:p>
            <a:pPr lvl="1">
              <a:lnSpc>
                <a:spcPct val="90000"/>
              </a:lnSpc>
            </a:pPr>
            <a:r>
              <a:rPr lang="en-GB" dirty="0" smtClean="0">
                <a:latin typeface="Arial" charset="0"/>
              </a:rPr>
              <a:t>Women who are known to be pregnant</a:t>
            </a:r>
          </a:p>
          <a:p>
            <a:pPr lvl="1">
              <a:lnSpc>
                <a:spcPct val="90000"/>
              </a:lnSpc>
            </a:pPr>
            <a:r>
              <a:rPr lang="en-GB" dirty="0" smtClean="0">
                <a:latin typeface="Arial" charset="0"/>
              </a:rPr>
              <a:t>Currently attending a weight loss programme</a:t>
            </a:r>
          </a:p>
          <a:p>
            <a:pPr>
              <a:lnSpc>
                <a:spcPct val="90000"/>
              </a:lnSpc>
            </a:pPr>
            <a:r>
              <a:rPr lang="en-GB" dirty="0" smtClean="0">
                <a:solidFill>
                  <a:srgbClr val="0070C0"/>
                </a:solidFill>
                <a:latin typeface="Arial" charset="0"/>
              </a:rPr>
              <a:t>Trial exclusions</a:t>
            </a:r>
          </a:p>
          <a:p>
            <a:pPr lvl="1">
              <a:lnSpc>
                <a:spcPct val="90000"/>
              </a:lnSpc>
            </a:pPr>
            <a:r>
              <a:rPr lang="en-GB" dirty="0" smtClean="0">
                <a:latin typeface="Arial" charset="0"/>
              </a:rPr>
              <a:t>Not willing to be randomised </a:t>
            </a:r>
          </a:p>
          <a:p>
            <a:pPr lvl="1">
              <a:lnSpc>
                <a:spcPct val="90000"/>
              </a:lnSpc>
            </a:pPr>
            <a:r>
              <a:rPr lang="en-GB" dirty="0" smtClean="0">
                <a:latin typeface="Arial" charset="0"/>
              </a:rPr>
              <a:t>unable take part in exercise element</a:t>
            </a:r>
          </a:p>
          <a:p>
            <a:pPr lvl="1">
              <a:lnSpc>
                <a:spcPct val="90000"/>
              </a:lnSpc>
              <a:buNone/>
            </a:pPr>
            <a:r>
              <a:rPr lang="en-GB" dirty="0" smtClean="0">
                <a:latin typeface="Arial" charset="0"/>
              </a:rPr>
              <a:t>Waiting list until end of recruitment</a:t>
            </a:r>
          </a:p>
          <a:p>
            <a:endParaRPr lang="en-GB" dirty="0"/>
          </a:p>
        </p:txBody>
      </p:sp>
    </p:spTree>
    <p:extLst>
      <p:ext uri="{BB962C8B-B14F-4D97-AF65-F5344CB8AC3E}">
        <p14:creationId xmlns:p14="http://schemas.microsoft.com/office/powerpoint/2010/main" val="3374927161"/>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5" name="Rectangle 2"/>
          <p:cNvSpPr>
            <a:spLocks noGrp="1" noChangeArrowheads="1"/>
          </p:cNvSpPr>
          <p:nvPr>
            <p:ph type="title"/>
          </p:nvPr>
        </p:nvSpPr>
        <p:spPr>
          <a:xfrm>
            <a:off x="685800" y="609600"/>
            <a:ext cx="7772400" cy="765175"/>
          </a:xfrm>
        </p:spPr>
        <p:txBody>
          <a:bodyPr/>
          <a:lstStyle/>
          <a:p>
            <a:pPr eaLnBrk="1" hangingPunct="1"/>
            <a:r>
              <a:rPr lang="en-GB" dirty="0" smtClean="0">
                <a:solidFill>
                  <a:srgbClr val="0070C0"/>
                </a:solidFill>
                <a:latin typeface="Arial" charset="0"/>
              </a:rPr>
              <a:t>Methods: Outcome Measures</a:t>
            </a:r>
          </a:p>
        </p:txBody>
      </p:sp>
      <p:sp>
        <p:nvSpPr>
          <p:cNvPr id="31746" name="Rectangle 3"/>
          <p:cNvSpPr>
            <a:spLocks noGrp="1" noChangeArrowheads="1"/>
          </p:cNvSpPr>
          <p:nvPr>
            <p:ph idx="1"/>
          </p:nvPr>
        </p:nvSpPr>
        <p:spPr>
          <a:xfrm>
            <a:off x="755650" y="1844675"/>
            <a:ext cx="7772400" cy="4114800"/>
          </a:xfrm>
        </p:spPr>
        <p:txBody>
          <a:bodyPr>
            <a:normAutofit/>
          </a:bodyPr>
          <a:lstStyle/>
          <a:p>
            <a:pPr eaLnBrk="1" hangingPunct="1"/>
            <a:r>
              <a:rPr lang="en-GB" sz="2800" dirty="0" smtClean="0">
                <a:latin typeface="Arial" charset="0"/>
              </a:rPr>
              <a:t>Weight collected by provider at programme end or by researcher if dropped out of programme</a:t>
            </a:r>
          </a:p>
          <a:p>
            <a:pPr eaLnBrk="1" hangingPunct="1"/>
            <a:r>
              <a:rPr lang="en-GB" sz="2800" dirty="0" smtClean="0">
                <a:latin typeface="Arial" charset="0"/>
              </a:rPr>
              <a:t>IPAQ-short over telephone</a:t>
            </a:r>
          </a:p>
          <a:p>
            <a:pPr eaLnBrk="1" hangingPunct="1"/>
            <a:r>
              <a:rPr lang="en-GB" sz="2800" dirty="0" smtClean="0">
                <a:latin typeface="Arial" charset="0"/>
              </a:rPr>
              <a:t>At 1 year blinded follow-up</a:t>
            </a:r>
          </a:p>
          <a:p>
            <a:pPr eaLnBrk="1" hangingPunct="1"/>
            <a:r>
              <a:rPr lang="en-GB" sz="2800" dirty="0" smtClean="0">
                <a:latin typeface="Arial" charset="0"/>
              </a:rPr>
              <a:t>If objective weight not obtained self-reported weight used</a:t>
            </a:r>
          </a:p>
        </p:txBody>
      </p:sp>
    </p:spTree>
    <p:extLst>
      <p:ext uri="{BB962C8B-B14F-4D97-AF65-F5344CB8AC3E}">
        <p14:creationId xmlns:p14="http://schemas.microsoft.com/office/powerpoint/2010/main" val="1352246740"/>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5" name="Rectangle 2"/>
          <p:cNvSpPr>
            <a:spLocks noGrp="1" noChangeArrowheads="1"/>
          </p:cNvSpPr>
          <p:nvPr>
            <p:ph type="title"/>
          </p:nvPr>
        </p:nvSpPr>
        <p:spPr>
          <a:xfrm>
            <a:off x="685800" y="609600"/>
            <a:ext cx="7772400" cy="765175"/>
          </a:xfrm>
        </p:spPr>
        <p:txBody>
          <a:bodyPr/>
          <a:lstStyle/>
          <a:p>
            <a:pPr eaLnBrk="1" hangingPunct="1"/>
            <a:r>
              <a:rPr lang="en-GB" dirty="0" smtClean="0">
                <a:solidFill>
                  <a:srgbClr val="0070C0"/>
                </a:solidFill>
                <a:latin typeface="Arial" charset="0"/>
              </a:rPr>
              <a:t>Methods: Recruitment </a:t>
            </a:r>
          </a:p>
        </p:txBody>
      </p:sp>
      <p:sp>
        <p:nvSpPr>
          <p:cNvPr id="26626" name="Rectangle 3"/>
          <p:cNvSpPr>
            <a:spLocks noGrp="1" noChangeArrowheads="1"/>
          </p:cNvSpPr>
          <p:nvPr>
            <p:ph idx="1"/>
          </p:nvPr>
        </p:nvSpPr>
        <p:spPr>
          <a:xfrm>
            <a:off x="611560" y="1676400"/>
            <a:ext cx="8064896" cy="4418013"/>
          </a:xfrm>
        </p:spPr>
        <p:txBody>
          <a:bodyPr/>
          <a:lstStyle/>
          <a:p>
            <a:pPr eaLnBrk="1" hangingPunct="1"/>
            <a:r>
              <a:rPr lang="en-GB" sz="2800" dirty="0" smtClean="0">
                <a:latin typeface="Arial" charset="0"/>
              </a:rPr>
              <a:t>740 participants recruited via invitation letter from GP with information leaflet</a:t>
            </a:r>
          </a:p>
          <a:p>
            <a:pPr eaLnBrk="1" hangingPunct="1"/>
            <a:r>
              <a:rPr lang="en-GB" sz="2800" dirty="0" smtClean="0">
                <a:latin typeface="Arial" charset="0"/>
              </a:rPr>
              <a:t>Telephoned central service for verbal consent, baseline IPAQ, demographics and randomisation</a:t>
            </a:r>
          </a:p>
          <a:p>
            <a:pPr eaLnBrk="1" hangingPunct="1"/>
            <a:r>
              <a:rPr lang="en-GB" sz="2800" dirty="0" smtClean="0">
                <a:latin typeface="Arial" charset="0"/>
              </a:rPr>
              <a:t>Joining instructions by post with copy of consent</a:t>
            </a:r>
          </a:p>
          <a:p>
            <a:pPr eaLnBrk="1" hangingPunct="1"/>
            <a:r>
              <a:rPr lang="en-GB" sz="2800" dirty="0" smtClean="0">
                <a:latin typeface="Arial" charset="0"/>
              </a:rPr>
              <a:t>Baseline weight and height taken at first appointment with service</a:t>
            </a:r>
          </a:p>
        </p:txBody>
      </p:sp>
    </p:spTree>
    <p:extLst>
      <p:ext uri="{BB962C8B-B14F-4D97-AF65-F5344CB8AC3E}">
        <p14:creationId xmlns:p14="http://schemas.microsoft.com/office/powerpoint/2010/main" val="31387169"/>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457200" y="274638"/>
            <a:ext cx="8229600" cy="922114"/>
          </a:xfrm>
        </p:spPr>
        <p:txBody>
          <a:bodyPr/>
          <a:lstStyle/>
          <a:p>
            <a:r>
              <a:rPr lang="en-GB" dirty="0" smtClean="0">
                <a:solidFill>
                  <a:srgbClr val="0070C0"/>
                </a:solidFill>
                <a:latin typeface="Arial Unicode MS" pitchFamily="34" charset="-128"/>
              </a:rPr>
              <a:t>Characteristics of Participants</a:t>
            </a:r>
            <a:endParaRPr lang="en-GB" dirty="0"/>
          </a:p>
        </p:txBody>
      </p:sp>
      <p:sp>
        <p:nvSpPr>
          <p:cNvPr id="5" name="Content Placeholder 4"/>
          <p:cNvSpPr>
            <a:spLocks noGrp="1"/>
          </p:cNvSpPr>
          <p:nvPr>
            <p:ph sz="half" idx="1"/>
          </p:nvPr>
        </p:nvSpPr>
        <p:spPr>
          <a:xfrm>
            <a:off x="457200" y="1412776"/>
            <a:ext cx="4038600" cy="4713387"/>
          </a:xfrm>
        </p:spPr>
        <p:txBody>
          <a:bodyPr>
            <a:normAutofit fontScale="92500" lnSpcReduction="10000"/>
          </a:bodyPr>
          <a:lstStyle/>
          <a:p>
            <a:r>
              <a:rPr lang="en-GB" sz="2400" dirty="0" smtClean="0">
                <a:latin typeface="Arial" charset="0"/>
              </a:rPr>
              <a:t>Sex: 513 (69.3%) female</a:t>
            </a:r>
          </a:p>
          <a:p>
            <a:r>
              <a:rPr lang="en-GB" sz="2400" dirty="0" smtClean="0">
                <a:latin typeface="Arial" charset="0"/>
              </a:rPr>
              <a:t>Mean age (</a:t>
            </a:r>
            <a:r>
              <a:rPr lang="en-GB" sz="2400" dirty="0" err="1" smtClean="0">
                <a:latin typeface="Arial" charset="0"/>
              </a:rPr>
              <a:t>sd</a:t>
            </a:r>
            <a:r>
              <a:rPr lang="en-GB" sz="2400" dirty="0" smtClean="0">
                <a:latin typeface="Arial" charset="0"/>
              </a:rPr>
              <a:t>): 49.5 (14.6) yrs </a:t>
            </a:r>
          </a:p>
          <a:p>
            <a:pPr lvl="1"/>
            <a:r>
              <a:rPr lang="en-GB" sz="2200" dirty="0" smtClean="0">
                <a:latin typeface="Arial" charset="0"/>
              </a:rPr>
              <a:t>&lt;25 yrs: 36 (4.9%)</a:t>
            </a:r>
          </a:p>
          <a:p>
            <a:pPr lvl="1"/>
            <a:r>
              <a:rPr lang="en-GB" sz="2200" dirty="0" smtClean="0">
                <a:latin typeface="Arial" charset="0"/>
              </a:rPr>
              <a:t>25-44: 226 (30.5%)</a:t>
            </a:r>
          </a:p>
          <a:p>
            <a:pPr lvl="1"/>
            <a:r>
              <a:rPr lang="en-GB" sz="2200" dirty="0" smtClean="0">
                <a:latin typeface="Arial" charset="0"/>
              </a:rPr>
              <a:t>45-64: 348 (47.0%)</a:t>
            </a:r>
          </a:p>
          <a:p>
            <a:pPr lvl="1"/>
            <a:r>
              <a:rPr lang="en-GB" sz="2200" dirty="0" smtClean="0">
                <a:latin typeface="Arial" charset="0"/>
              </a:rPr>
              <a:t>65+ yrs: 130 (17.6%)</a:t>
            </a:r>
          </a:p>
          <a:p>
            <a:r>
              <a:rPr lang="en-GB" sz="2400" dirty="0" smtClean="0">
                <a:latin typeface="Arial" charset="0"/>
              </a:rPr>
              <a:t>Ethnicity</a:t>
            </a:r>
          </a:p>
          <a:p>
            <a:pPr lvl="1"/>
            <a:r>
              <a:rPr lang="en-GB" sz="2200" dirty="0" smtClean="0">
                <a:latin typeface="Arial" charset="0"/>
              </a:rPr>
              <a:t>White British/Irish: 640 (86.5%)</a:t>
            </a:r>
          </a:p>
          <a:p>
            <a:pPr lvl="1"/>
            <a:r>
              <a:rPr lang="en-GB" sz="2200" dirty="0" smtClean="0">
                <a:latin typeface="Arial" charset="0"/>
              </a:rPr>
              <a:t>Black Caribbean/African: 54 (7.2%)</a:t>
            </a:r>
          </a:p>
          <a:p>
            <a:pPr lvl="1"/>
            <a:r>
              <a:rPr lang="en-GB" sz="2200" dirty="0" smtClean="0">
                <a:latin typeface="Arial" charset="0"/>
              </a:rPr>
              <a:t>South Asian: 11 (1.5%)</a:t>
            </a:r>
          </a:p>
          <a:p>
            <a:pPr lvl="1"/>
            <a:r>
              <a:rPr lang="en-GB" sz="2200" dirty="0" smtClean="0">
                <a:latin typeface="Arial" charset="0"/>
              </a:rPr>
              <a:t>Other: 35 (3.8%)</a:t>
            </a:r>
            <a:endParaRPr lang="en-GB" dirty="0"/>
          </a:p>
        </p:txBody>
      </p:sp>
      <p:sp>
        <p:nvSpPr>
          <p:cNvPr id="6" name="Content Placeholder 5"/>
          <p:cNvSpPr>
            <a:spLocks noGrp="1"/>
          </p:cNvSpPr>
          <p:nvPr>
            <p:ph sz="half" idx="2"/>
          </p:nvPr>
        </p:nvSpPr>
        <p:spPr>
          <a:xfrm>
            <a:off x="4648200" y="1340768"/>
            <a:ext cx="4038600" cy="4785395"/>
          </a:xfrm>
        </p:spPr>
        <p:txBody>
          <a:bodyPr>
            <a:noAutofit/>
          </a:bodyPr>
          <a:lstStyle/>
          <a:p>
            <a:r>
              <a:rPr lang="en-GB" sz="2200" dirty="0" smtClean="0">
                <a:latin typeface="Arial" pitchFamily="34" charset="0"/>
                <a:cs typeface="Arial" pitchFamily="34" charset="0"/>
              </a:rPr>
              <a:t>Mean weight: 93.4 (SD 14.6) Kg</a:t>
            </a:r>
          </a:p>
          <a:p>
            <a:pPr lvl="1"/>
            <a:r>
              <a:rPr lang="en-GB" sz="2200" dirty="0" smtClean="0">
                <a:latin typeface="Arial" pitchFamily="34" charset="0"/>
                <a:cs typeface="Arial" pitchFamily="34" charset="0"/>
              </a:rPr>
              <a:t>Males 101.9 1 (5.2) Kg</a:t>
            </a:r>
          </a:p>
          <a:p>
            <a:pPr lvl="1"/>
            <a:r>
              <a:rPr lang="en-GB" sz="2200" dirty="0" smtClean="0">
                <a:latin typeface="Arial" pitchFamily="34" charset="0"/>
                <a:cs typeface="Arial" pitchFamily="34" charset="0"/>
              </a:rPr>
              <a:t>Females: 89.6 (12.3) Kg</a:t>
            </a:r>
          </a:p>
          <a:p>
            <a:r>
              <a:rPr lang="en-GB" sz="2200" dirty="0" smtClean="0">
                <a:latin typeface="Arial" pitchFamily="34" charset="0"/>
                <a:cs typeface="Arial" pitchFamily="34" charset="0"/>
              </a:rPr>
              <a:t>Mean BMI: 33.4 (5.4) Kg/m</a:t>
            </a:r>
            <a:r>
              <a:rPr lang="en-GB" sz="2200" baseline="30000" dirty="0" smtClean="0">
                <a:latin typeface="Arial" pitchFamily="34" charset="0"/>
                <a:cs typeface="Arial" pitchFamily="34" charset="0"/>
              </a:rPr>
              <a:t>2</a:t>
            </a:r>
            <a:endParaRPr lang="en-GB" sz="2200" dirty="0" smtClean="0">
              <a:latin typeface="Arial" pitchFamily="34" charset="0"/>
              <a:cs typeface="Arial" pitchFamily="34" charset="0"/>
            </a:endParaRPr>
          </a:p>
          <a:p>
            <a:r>
              <a:rPr lang="en-GB" sz="2200" dirty="0" smtClean="0">
                <a:latin typeface="Arial" pitchFamily="34" charset="0"/>
                <a:cs typeface="Arial" pitchFamily="34" charset="0"/>
              </a:rPr>
              <a:t>Physical activity:</a:t>
            </a:r>
          </a:p>
          <a:p>
            <a:pPr lvl="1"/>
            <a:r>
              <a:rPr lang="en-GB" sz="2200" dirty="0" smtClean="0">
                <a:latin typeface="Arial" pitchFamily="34" charset="0"/>
                <a:cs typeface="Arial" pitchFamily="34" charset="0"/>
              </a:rPr>
              <a:t>Walking median (IQR): 60 (0, 210) </a:t>
            </a:r>
            <a:r>
              <a:rPr lang="en-GB" sz="2200" dirty="0" err="1" smtClean="0">
                <a:latin typeface="Arial" pitchFamily="34" charset="0"/>
                <a:cs typeface="Arial" pitchFamily="34" charset="0"/>
              </a:rPr>
              <a:t>mins</a:t>
            </a:r>
            <a:r>
              <a:rPr lang="en-GB" sz="2200" dirty="0" smtClean="0">
                <a:latin typeface="Arial" pitchFamily="34" charset="0"/>
                <a:cs typeface="Arial" pitchFamily="34" charset="0"/>
              </a:rPr>
              <a:t>/week</a:t>
            </a:r>
          </a:p>
          <a:p>
            <a:pPr lvl="1"/>
            <a:r>
              <a:rPr lang="en-GB" sz="2200" dirty="0" smtClean="0">
                <a:latin typeface="Arial" pitchFamily="34" charset="0"/>
                <a:cs typeface="Arial" pitchFamily="34" charset="0"/>
              </a:rPr>
              <a:t>Mod. intense: 0 (0, 0) </a:t>
            </a:r>
          </a:p>
          <a:p>
            <a:r>
              <a:rPr lang="en-GB" sz="2200" dirty="0" smtClean="0">
                <a:latin typeface="Arial Unicode MS" pitchFamily="34" charset="-128"/>
              </a:rPr>
              <a:t>Reasonable balance between the trial arms</a:t>
            </a:r>
            <a:endParaRPr lang="en-GB" sz="2200" dirty="0" smtClean="0">
              <a:latin typeface="Arial" pitchFamily="34" charset="0"/>
              <a:cs typeface="Arial" pitchFamily="34" charset="0"/>
            </a:endParaRPr>
          </a:p>
          <a:p>
            <a:pPr lvl="1"/>
            <a:endParaRPr lang="en-GB" sz="2200" dirty="0" smtClean="0">
              <a:latin typeface="Arial" pitchFamily="34" charset="0"/>
              <a:cs typeface="Arial" pitchFamily="34" charset="0"/>
            </a:endParaRPr>
          </a:p>
        </p:txBody>
      </p:sp>
    </p:spTree>
    <p:extLst>
      <p:ext uri="{BB962C8B-B14F-4D97-AF65-F5344CB8AC3E}">
        <p14:creationId xmlns:p14="http://schemas.microsoft.com/office/powerpoint/2010/main" val="1650764759"/>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solidFill>
                  <a:srgbClr val="0070C0"/>
                </a:solidFill>
                <a:latin typeface="Arial" charset="0"/>
                <a:cs typeface="Arial" charset="0"/>
              </a:rPr>
              <a:t>Participant Flow Through Trial</a:t>
            </a:r>
            <a:endParaRPr lang="en-GB" dirty="0"/>
          </a:p>
        </p:txBody>
      </p:sp>
      <p:sp>
        <p:nvSpPr>
          <p:cNvPr id="3" name="Text Placeholder 2"/>
          <p:cNvSpPr>
            <a:spLocks noGrp="1"/>
          </p:cNvSpPr>
          <p:nvPr>
            <p:ph type="body" idx="1"/>
          </p:nvPr>
        </p:nvSpPr>
        <p:spPr/>
        <p:txBody>
          <a:bodyPr>
            <a:noAutofit/>
          </a:bodyPr>
          <a:lstStyle/>
          <a:p>
            <a:pPr algn="ctr"/>
            <a:r>
              <a:rPr lang="en-GB" sz="3200" b="0" dirty="0" smtClean="0">
                <a:solidFill>
                  <a:srgbClr val="0070C0"/>
                </a:solidFill>
                <a:latin typeface="Arial" pitchFamily="34" charset="0"/>
                <a:cs typeface="Arial" pitchFamily="34" charset="0"/>
              </a:rPr>
              <a:t>Recruitment</a:t>
            </a:r>
            <a:endParaRPr lang="en-GB" sz="3200" b="0" dirty="0">
              <a:solidFill>
                <a:srgbClr val="0070C0"/>
              </a:solidFill>
              <a:latin typeface="Arial" pitchFamily="34" charset="0"/>
              <a:cs typeface="Arial" pitchFamily="34" charset="0"/>
            </a:endParaRPr>
          </a:p>
        </p:txBody>
      </p:sp>
      <p:sp>
        <p:nvSpPr>
          <p:cNvPr id="4" name="Content Placeholder 3"/>
          <p:cNvSpPr>
            <a:spLocks noGrp="1"/>
          </p:cNvSpPr>
          <p:nvPr>
            <p:ph sz="half" idx="2"/>
          </p:nvPr>
        </p:nvSpPr>
        <p:spPr/>
        <p:txBody>
          <a:bodyPr>
            <a:normAutofit lnSpcReduction="10000"/>
          </a:bodyPr>
          <a:lstStyle/>
          <a:p>
            <a:r>
              <a:rPr lang="en-GB" dirty="0" smtClean="0">
                <a:latin typeface="Arial" charset="0"/>
                <a:cs typeface="Arial" charset="0"/>
              </a:rPr>
              <a:t>11.5% response to invitation letters</a:t>
            </a:r>
          </a:p>
          <a:p>
            <a:r>
              <a:rPr lang="en-GB" dirty="0" smtClean="0">
                <a:latin typeface="Arial" charset="0"/>
                <a:cs typeface="Arial" charset="0"/>
              </a:rPr>
              <a:t>Did not start intervention:</a:t>
            </a:r>
          </a:p>
          <a:p>
            <a:pPr lvl="1"/>
            <a:r>
              <a:rPr lang="en-GB" dirty="0" smtClean="0">
                <a:latin typeface="Arial" charset="0"/>
                <a:cs typeface="Arial" charset="0"/>
              </a:rPr>
              <a:t>Weight Watchers: 9%</a:t>
            </a:r>
          </a:p>
          <a:p>
            <a:pPr lvl="1"/>
            <a:r>
              <a:rPr lang="en-GB" dirty="0" smtClean="0">
                <a:latin typeface="Arial" charset="0"/>
                <a:cs typeface="Arial" charset="0"/>
              </a:rPr>
              <a:t>Slimming World: 13%</a:t>
            </a:r>
          </a:p>
          <a:p>
            <a:pPr lvl="1"/>
            <a:r>
              <a:rPr lang="en-GB" dirty="0" smtClean="0">
                <a:latin typeface="Arial" charset="0"/>
                <a:cs typeface="Arial" charset="0"/>
              </a:rPr>
              <a:t>Rosemary Conley: 16%</a:t>
            </a:r>
          </a:p>
          <a:p>
            <a:pPr lvl="1"/>
            <a:r>
              <a:rPr lang="en-GB" dirty="0" smtClean="0">
                <a:latin typeface="Arial" charset="0"/>
                <a:cs typeface="Arial" charset="0"/>
              </a:rPr>
              <a:t>Size Down: 26%</a:t>
            </a:r>
          </a:p>
          <a:p>
            <a:pPr lvl="1"/>
            <a:r>
              <a:rPr lang="en-GB" dirty="0" smtClean="0">
                <a:latin typeface="Arial" charset="0"/>
                <a:cs typeface="Arial" charset="0"/>
              </a:rPr>
              <a:t>Family Practice: 17%</a:t>
            </a:r>
          </a:p>
          <a:p>
            <a:pPr lvl="1"/>
            <a:r>
              <a:rPr lang="en-GB" dirty="0" smtClean="0">
                <a:latin typeface="Arial" charset="0"/>
                <a:cs typeface="Arial" charset="0"/>
              </a:rPr>
              <a:t>Pharmacy: 39%</a:t>
            </a:r>
          </a:p>
          <a:p>
            <a:pPr lvl="1"/>
            <a:r>
              <a:rPr lang="en-GB" dirty="0" smtClean="0">
                <a:latin typeface="Arial" charset="0"/>
                <a:cs typeface="Arial" charset="0"/>
              </a:rPr>
              <a:t>Choice: 5%</a:t>
            </a:r>
          </a:p>
          <a:p>
            <a:pPr lvl="1"/>
            <a:r>
              <a:rPr lang="en-GB" dirty="0" smtClean="0">
                <a:latin typeface="Arial" charset="0"/>
                <a:cs typeface="Arial" charset="0"/>
              </a:rPr>
              <a:t>Comparator: 33%</a:t>
            </a:r>
          </a:p>
        </p:txBody>
      </p:sp>
      <p:sp>
        <p:nvSpPr>
          <p:cNvPr id="5" name="Text Placeholder 4"/>
          <p:cNvSpPr>
            <a:spLocks noGrp="1"/>
          </p:cNvSpPr>
          <p:nvPr>
            <p:ph type="body" sz="quarter" idx="3"/>
          </p:nvPr>
        </p:nvSpPr>
        <p:spPr/>
        <p:txBody>
          <a:bodyPr>
            <a:normAutofit/>
          </a:bodyPr>
          <a:lstStyle/>
          <a:p>
            <a:pPr algn="ctr"/>
            <a:r>
              <a:rPr lang="en-GB" sz="3200" b="0" dirty="0" smtClean="0">
                <a:solidFill>
                  <a:srgbClr val="0070C0"/>
                </a:solidFill>
                <a:latin typeface="Arial" pitchFamily="34" charset="0"/>
                <a:cs typeface="Arial" pitchFamily="34" charset="0"/>
              </a:rPr>
              <a:t>Follow-up</a:t>
            </a:r>
            <a:endParaRPr lang="en-GB" sz="3200" b="0" dirty="0">
              <a:solidFill>
                <a:srgbClr val="0070C0"/>
              </a:solidFill>
              <a:latin typeface="Arial" pitchFamily="34" charset="0"/>
              <a:cs typeface="Arial" pitchFamily="34" charset="0"/>
            </a:endParaRPr>
          </a:p>
        </p:txBody>
      </p:sp>
      <p:graphicFrame>
        <p:nvGraphicFramePr>
          <p:cNvPr id="7" name="Content Placeholder 6"/>
          <p:cNvGraphicFramePr>
            <a:graphicFrameLocks noGrp="1"/>
          </p:cNvGraphicFramePr>
          <p:nvPr>
            <p:ph sz="quarter" idx="4"/>
          </p:nvPr>
        </p:nvGraphicFramePr>
        <p:xfrm>
          <a:off x="4645025" y="2174875"/>
          <a:ext cx="4041774" cy="3017520"/>
        </p:xfrm>
        <a:graphic>
          <a:graphicData uri="http://schemas.openxmlformats.org/drawingml/2006/table">
            <a:tbl>
              <a:tblPr firstRow="1" bandRow="1">
                <a:tableStyleId>{5C22544A-7EE6-4342-B048-85BDC9FD1C3A}</a:tableStyleId>
              </a:tblPr>
              <a:tblGrid>
                <a:gridCol w="1347258"/>
                <a:gridCol w="1347258"/>
                <a:gridCol w="1347258"/>
              </a:tblGrid>
              <a:tr h="370840">
                <a:tc>
                  <a:txBody>
                    <a:bodyPr/>
                    <a:lstStyle/>
                    <a:p>
                      <a:endParaRPr lang="en-GB" sz="2000" dirty="0">
                        <a:latin typeface="Arial" pitchFamily="34" charset="0"/>
                        <a:cs typeface="Arial" pitchFamily="34" charset="0"/>
                      </a:endParaRPr>
                    </a:p>
                  </a:txBody>
                  <a:tcPr/>
                </a:tc>
                <a:tc>
                  <a:txBody>
                    <a:bodyPr/>
                    <a:lstStyle/>
                    <a:p>
                      <a:r>
                        <a:rPr lang="en-GB" sz="2000" dirty="0" smtClean="0">
                          <a:latin typeface="Arial" pitchFamily="34" charset="0"/>
                          <a:cs typeface="Arial" pitchFamily="34" charset="0"/>
                        </a:rPr>
                        <a:t>12 weeks</a:t>
                      </a:r>
                    </a:p>
                    <a:p>
                      <a:r>
                        <a:rPr lang="en-GB" sz="2000" dirty="0" smtClean="0">
                          <a:latin typeface="Arial" pitchFamily="34" charset="0"/>
                          <a:cs typeface="Arial" pitchFamily="34" charset="0"/>
                        </a:rPr>
                        <a:t>N (%)</a:t>
                      </a:r>
                      <a:endParaRPr lang="en-GB" sz="2000" dirty="0">
                        <a:latin typeface="Arial" pitchFamily="34" charset="0"/>
                        <a:cs typeface="Arial" pitchFamily="34" charset="0"/>
                      </a:endParaRPr>
                    </a:p>
                  </a:txBody>
                  <a:tcPr/>
                </a:tc>
                <a:tc>
                  <a:txBody>
                    <a:bodyPr/>
                    <a:lstStyle/>
                    <a:p>
                      <a:r>
                        <a:rPr lang="en-GB" sz="2000" dirty="0" smtClean="0">
                          <a:latin typeface="Arial" pitchFamily="34" charset="0"/>
                          <a:cs typeface="Arial" pitchFamily="34" charset="0"/>
                        </a:rPr>
                        <a:t>1 year</a:t>
                      </a:r>
                    </a:p>
                    <a:p>
                      <a:r>
                        <a:rPr lang="en-GB" sz="2000" dirty="0" smtClean="0">
                          <a:latin typeface="Arial" pitchFamily="34" charset="0"/>
                          <a:cs typeface="Arial" pitchFamily="34" charset="0"/>
                        </a:rPr>
                        <a:t>N (%)</a:t>
                      </a:r>
                      <a:endParaRPr lang="en-GB" sz="2000" dirty="0">
                        <a:latin typeface="Arial" pitchFamily="34" charset="0"/>
                        <a:cs typeface="Arial" pitchFamily="34" charset="0"/>
                      </a:endParaRPr>
                    </a:p>
                  </a:txBody>
                  <a:tcPr/>
                </a:tc>
              </a:tr>
              <a:tr h="370840">
                <a:tc>
                  <a:txBody>
                    <a:bodyPr/>
                    <a:lstStyle/>
                    <a:p>
                      <a:endParaRPr lang="en-GB" sz="2000" dirty="0" smtClean="0">
                        <a:latin typeface="Arial" pitchFamily="34" charset="0"/>
                        <a:cs typeface="Arial" pitchFamily="34" charset="0"/>
                      </a:endParaRPr>
                    </a:p>
                    <a:p>
                      <a:r>
                        <a:rPr lang="en-GB" sz="2000" dirty="0" smtClean="0">
                          <a:latin typeface="Arial" pitchFamily="34" charset="0"/>
                          <a:cs typeface="Arial" pitchFamily="34" charset="0"/>
                        </a:rPr>
                        <a:t>Weight recorded</a:t>
                      </a:r>
                      <a:endParaRPr lang="en-GB" sz="2000" dirty="0">
                        <a:latin typeface="Arial" pitchFamily="34" charset="0"/>
                        <a:cs typeface="Arial" pitchFamily="34" charset="0"/>
                      </a:endParaRPr>
                    </a:p>
                  </a:txBody>
                  <a:tcPr/>
                </a:tc>
                <a:tc>
                  <a:txBody>
                    <a:bodyPr/>
                    <a:lstStyle/>
                    <a:p>
                      <a:pPr algn="ctr">
                        <a:spcBef>
                          <a:spcPts val="1200"/>
                        </a:spcBef>
                        <a:spcAft>
                          <a:spcPts val="1200"/>
                        </a:spcAft>
                      </a:pPr>
                      <a:endParaRPr lang="en-GB" sz="2000" dirty="0" smtClean="0">
                        <a:latin typeface="Arial" pitchFamily="34" charset="0"/>
                        <a:cs typeface="Arial" pitchFamily="34" charset="0"/>
                      </a:endParaRPr>
                    </a:p>
                    <a:p>
                      <a:pPr algn="ctr">
                        <a:spcBef>
                          <a:spcPts val="1200"/>
                        </a:spcBef>
                        <a:spcAft>
                          <a:spcPts val="1200"/>
                        </a:spcAft>
                      </a:pPr>
                      <a:r>
                        <a:rPr lang="en-GB" sz="2000" dirty="0" smtClean="0">
                          <a:latin typeface="Arial" pitchFamily="34" charset="0"/>
                          <a:cs typeface="Arial" pitchFamily="34" charset="0"/>
                        </a:rPr>
                        <a:t>587 (79.3)</a:t>
                      </a:r>
                      <a:endParaRPr lang="en-GB" sz="2000" dirty="0">
                        <a:latin typeface="Arial" pitchFamily="34" charset="0"/>
                        <a:cs typeface="Arial" pitchFamily="34" charset="0"/>
                      </a:endParaRPr>
                    </a:p>
                  </a:txBody>
                  <a:tcPr/>
                </a:tc>
                <a:tc>
                  <a:txBody>
                    <a:bodyPr/>
                    <a:lstStyle/>
                    <a:p>
                      <a:pPr algn="ctr">
                        <a:spcBef>
                          <a:spcPts val="1200"/>
                        </a:spcBef>
                        <a:spcAft>
                          <a:spcPts val="1200"/>
                        </a:spcAft>
                      </a:pPr>
                      <a:endParaRPr lang="en-GB" sz="2000" dirty="0" smtClean="0">
                        <a:latin typeface="Arial" pitchFamily="34" charset="0"/>
                        <a:cs typeface="Arial" pitchFamily="34" charset="0"/>
                      </a:endParaRPr>
                    </a:p>
                    <a:p>
                      <a:pPr algn="ctr">
                        <a:spcBef>
                          <a:spcPts val="1200"/>
                        </a:spcBef>
                        <a:spcAft>
                          <a:spcPts val="1200"/>
                        </a:spcAft>
                      </a:pPr>
                      <a:r>
                        <a:rPr lang="en-GB" sz="2000" dirty="0" smtClean="0">
                          <a:latin typeface="Arial" pitchFamily="34" charset="0"/>
                          <a:cs typeface="Arial" pitchFamily="34" charset="0"/>
                        </a:rPr>
                        <a:t>503 (68.0)</a:t>
                      </a:r>
                      <a:endParaRPr lang="en-GB" sz="2000" dirty="0">
                        <a:latin typeface="Arial" pitchFamily="34" charset="0"/>
                        <a:cs typeface="Arial" pitchFamily="34" charset="0"/>
                      </a:endParaRPr>
                    </a:p>
                  </a:txBody>
                  <a:tcPr/>
                </a:tc>
              </a:tr>
              <a:tr h="370840">
                <a:tc>
                  <a:txBody>
                    <a:bodyPr/>
                    <a:lstStyle/>
                    <a:p>
                      <a:endParaRPr lang="en-GB" sz="2000" dirty="0" smtClean="0">
                        <a:latin typeface="Arial" pitchFamily="34" charset="0"/>
                        <a:cs typeface="Arial" pitchFamily="34" charset="0"/>
                      </a:endParaRPr>
                    </a:p>
                    <a:p>
                      <a:r>
                        <a:rPr lang="en-GB" sz="2000" dirty="0" smtClean="0">
                          <a:latin typeface="Arial" pitchFamily="34" charset="0"/>
                          <a:cs typeface="Arial" pitchFamily="34" charset="0"/>
                        </a:rPr>
                        <a:t>Weight self-reported</a:t>
                      </a:r>
                      <a:endParaRPr lang="en-GB" sz="2000" dirty="0">
                        <a:latin typeface="Arial" pitchFamily="34" charset="0"/>
                        <a:cs typeface="Arial" pitchFamily="34" charset="0"/>
                      </a:endParaRPr>
                    </a:p>
                  </a:txBody>
                  <a:tcPr/>
                </a:tc>
                <a:tc>
                  <a:txBody>
                    <a:bodyPr/>
                    <a:lstStyle/>
                    <a:p>
                      <a:pPr algn="ctr">
                        <a:spcBef>
                          <a:spcPts val="1200"/>
                        </a:spcBef>
                        <a:spcAft>
                          <a:spcPts val="1200"/>
                        </a:spcAft>
                      </a:pPr>
                      <a:endParaRPr lang="en-GB" sz="2000" dirty="0" smtClean="0">
                        <a:latin typeface="Arial" pitchFamily="34" charset="0"/>
                        <a:cs typeface="Arial" pitchFamily="34" charset="0"/>
                      </a:endParaRPr>
                    </a:p>
                    <a:p>
                      <a:pPr algn="ctr">
                        <a:spcBef>
                          <a:spcPts val="1200"/>
                        </a:spcBef>
                        <a:spcAft>
                          <a:spcPts val="1200"/>
                        </a:spcAft>
                      </a:pPr>
                      <a:r>
                        <a:rPr lang="en-GB" sz="2000" dirty="0" smtClean="0">
                          <a:latin typeface="Arial" pitchFamily="34" charset="0"/>
                          <a:cs typeface="Arial" pitchFamily="34" charset="0"/>
                        </a:rPr>
                        <a:t>233 (39.7)</a:t>
                      </a:r>
                      <a:endParaRPr lang="en-GB" sz="2000" dirty="0">
                        <a:latin typeface="Arial" pitchFamily="34" charset="0"/>
                        <a:cs typeface="Arial" pitchFamily="34" charset="0"/>
                      </a:endParaRPr>
                    </a:p>
                  </a:txBody>
                  <a:tcPr/>
                </a:tc>
                <a:tc>
                  <a:txBody>
                    <a:bodyPr/>
                    <a:lstStyle/>
                    <a:p>
                      <a:pPr algn="ctr">
                        <a:spcBef>
                          <a:spcPts val="1200"/>
                        </a:spcBef>
                        <a:spcAft>
                          <a:spcPts val="1200"/>
                        </a:spcAft>
                      </a:pPr>
                      <a:endParaRPr lang="en-GB" sz="2000" dirty="0" smtClean="0">
                        <a:latin typeface="Arial" pitchFamily="34" charset="0"/>
                        <a:cs typeface="Arial" pitchFamily="34" charset="0"/>
                      </a:endParaRPr>
                    </a:p>
                    <a:p>
                      <a:pPr algn="ctr">
                        <a:spcBef>
                          <a:spcPts val="1200"/>
                        </a:spcBef>
                        <a:spcAft>
                          <a:spcPts val="1200"/>
                        </a:spcAft>
                      </a:pPr>
                      <a:r>
                        <a:rPr lang="en-GB" sz="2000" dirty="0" smtClean="0">
                          <a:latin typeface="Arial" pitchFamily="34" charset="0"/>
                          <a:cs typeface="Arial" pitchFamily="34" charset="0"/>
                        </a:rPr>
                        <a:t>87 (17.3)</a:t>
                      </a:r>
                      <a:endParaRPr lang="en-GB" sz="2000" dirty="0">
                        <a:latin typeface="Arial" pitchFamily="34" charset="0"/>
                        <a:cs typeface="Arial" pitchFamily="34" charset="0"/>
                      </a:endParaRPr>
                    </a:p>
                  </a:txBody>
                  <a:tcPr/>
                </a:tc>
              </a:tr>
            </a:tbl>
          </a:graphicData>
        </a:graphic>
      </p:graphicFrame>
    </p:spTree>
    <p:extLst>
      <p:ext uri="{BB962C8B-B14F-4D97-AF65-F5344CB8AC3E}">
        <p14:creationId xmlns:p14="http://schemas.microsoft.com/office/powerpoint/2010/main" val="2065204039"/>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89" name="Title 1"/>
          <p:cNvSpPr>
            <a:spLocks noGrp="1"/>
          </p:cNvSpPr>
          <p:nvPr>
            <p:ph type="title"/>
          </p:nvPr>
        </p:nvSpPr>
        <p:spPr/>
        <p:txBody>
          <a:bodyPr/>
          <a:lstStyle/>
          <a:p>
            <a:pPr eaLnBrk="1" hangingPunct="1"/>
            <a:r>
              <a:rPr lang="en-GB" sz="4000" dirty="0" smtClean="0">
                <a:solidFill>
                  <a:srgbClr val="0070C0"/>
                </a:solidFill>
                <a:latin typeface="Arial" charset="0"/>
                <a:cs typeface="Arial" charset="0"/>
              </a:rPr>
              <a:t>Weight loss at programme end</a:t>
            </a:r>
          </a:p>
        </p:txBody>
      </p:sp>
      <p:graphicFrame>
        <p:nvGraphicFramePr>
          <p:cNvPr id="2" name="Content Placeholder 3"/>
          <p:cNvGraphicFramePr>
            <a:graphicFrameLocks noGrp="1"/>
          </p:cNvGraphicFramePr>
          <p:nvPr>
            <p:ph idx="1"/>
            <p:extLst>
              <p:ext uri="{D42A27DB-BD31-4B8C-83A1-F6EECF244321}">
                <p14:modId xmlns:p14="http://schemas.microsoft.com/office/powerpoint/2010/main" val="1171613527"/>
              </p:ext>
            </p:extLst>
          </p:nvPr>
        </p:nvGraphicFramePr>
        <p:xfrm>
          <a:off x="736600" y="1679575"/>
          <a:ext cx="7670800" cy="4367213"/>
        </p:xfrm>
        <a:graphic>
          <a:graphicData uri="http://schemas.openxmlformats.org/drawingml/2006/chart">
            <c:chart xmlns:c="http://schemas.openxmlformats.org/drawingml/2006/chart" xmlns:r="http://schemas.openxmlformats.org/officeDocument/2006/relationships" r:id="rId3"/>
          </a:graphicData>
        </a:graphic>
      </p:graphicFrame>
      <p:sp>
        <p:nvSpPr>
          <p:cNvPr id="4" name="TextBox 3"/>
          <p:cNvSpPr txBox="1"/>
          <p:nvPr/>
        </p:nvSpPr>
        <p:spPr>
          <a:xfrm>
            <a:off x="539552" y="3068960"/>
            <a:ext cx="455574" cy="400110"/>
          </a:xfrm>
          <a:prstGeom prst="rect">
            <a:avLst/>
          </a:prstGeom>
          <a:noFill/>
        </p:spPr>
        <p:txBody>
          <a:bodyPr wrap="none" rtlCol="0">
            <a:spAutoFit/>
          </a:bodyPr>
          <a:lstStyle/>
          <a:p>
            <a:r>
              <a:rPr lang="en-GB" sz="2000" dirty="0" smtClean="0">
                <a:latin typeface="Arial" pitchFamily="34" charset="0"/>
                <a:cs typeface="Arial" pitchFamily="34" charset="0"/>
              </a:rPr>
              <a:t>kg</a:t>
            </a:r>
            <a:endParaRPr lang="en-GB" sz="2000" dirty="0">
              <a:latin typeface="Arial" pitchFamily="34" charset="0"/>
              <a:cs typeface="Arial" pitchFamily="34" charset="0"/>
            </a:endParaRPr>
          </a:p>
        </p:txBody>
      </p:sp>
    </p:spTree>
    <p:extLst>
      <p:ext uri="{BB962C8B-B14F-4D97-AF65-F5344CB8AC3E}">
        <p14:creationId xmlns:p14="http://schemas.microsoft.com/office/powerpoint/2010/main" val="3735195634"/>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3" name="Title 1"/>
          <p:cNvSpPr>
            <a:spLocks noGrp="1"/>
          </p:cNvSpPr>
          <p:nvPr>
            <p:ph type="title"/>
          </p:nvPr>
        </p:nvSpPr>
        <p:spPr>
          <a:xfrm>
            <a:off x="467544" y="260648"/>
            <a:ext cx="8229600" cy="1143000"/>
          </a:xfrm>
        </p:spPr>
        <p:txBody>
          <a:bodyPr/>
          <a:lstStyle/>
          <a:p>
            <a:pPr eaLnBrk="1" hangingPunct="1"/>
            <a:r>
              <a:rPr lang="en-GB" sz="4000" dirty="0" smtClean="0">
                <a:solidFill>
                  <a:srgbClr val="0070C0"/>
                </a:solidFill>
                <a:latin typeface="Arial" charset="0"/>
                <a:cs typeface="Arial" charset="0"/>
              </a:rPr>
              <a:t>Weight loss at 1 year</a:t>
            </a:r>
          </a:p>
        </p:txBody>
      </p:sp>
      <p:graphicFrame>
        <p:nvGraphicFramePr>
          <p:cNvPr id="2" name="Content Placeholder 3"/>
          <p:cNvGraphicFramePr>
            <a:graphicFrameLocks noGrp="1"/>
          </p:cNvGraphicFramePr>
          <p:nvPr>
            <p:ph idx="1"/>
            <p:extLst>
              <p:ext uri="{D42A27DB-BD31-4B8C-83A1-F6EECF244321}">
                <p14:modId xmlns:p14="http://schemas.microsoft.com/office/powerpoint/2010/main" val="568672486"/>
              </p:ext>
            </p:extLst>
          </p:nvPr>
        </p:nvGraphicFramePr>
        <p:xfrm>
          <a:off x="899592" y="1628800"/>
          <a:ext cx="7183437" cy="4424363"/>
        </p:xfrm>
        <a:graphic>
          <a:graphicData uri="http://schemas.openxmlformats.org/drawingml/2006/chart">
            <c:chart xmlns:c="http://schemas.openxmlformats.org/drawingml/2006/chart" xmlns:r="http://schemas.openxmlformats.org/officeDocument/2006/relationships" r:id="rId3"/>
          </a:graphicData>
        </a:graphic>
      </p:graphicFrame>
      <p:sp>
        <p:nvSpPr>
          <p:cNvPr id="6" name="5-Point Star 5"/>
          <p:cNvSpPr/>
          <p:nvPr/>
        </p:nvSpPr>
        <p:spPr>
          <a:xfrm>
            <a:off x="1979712" y="2564904"/>
            <a:ext cx="135632" cy="63624"/>
          </a:xfrm>
          <a:prstGeom prst="star5">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2000" dirty="0"/>
          </a:p>
        </p:txBody>
      </p:sp>
      <p:sp>
        <p:nvSpPr>
          <p:cNvPr id="7" name="5-Point Star 6"/>
          <p:cNvSpPr/>
          <p:nvPr/>
        </p:nvSpPr>
        <p:spPr>
          <a:xfrm>
            <a:off x="1763688" y="1988840"/>
            <a:ext cx="127248" cy="55240"/>
          </a:xfrm>
          <a:prstGeom prst="star5">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2000" dirty="0"/>
          </a:p>
        </p:txBody>
      </p:sp>
      <p:sp>
        <p:nvSpPr>
          <p:cNvPr id="8" name="5-Point Star 7"/>
          <p:cNvSpPr/>
          <p:nvPr/>
        </p:nvSpPr>
        <p:spPr>
          <a:xfrm>
            <a:off x="2411760" y="2780928"/>
            <a:ext cx="144016" cy="63624"/>
          </a:xfrm>
          <a:prstGeom prst="star5">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2000" dirty="0"/>
          </a:p>
        </p:txBody>
      </p:sp>
      <p:sp>
        <p:nvSpPr>
          <p:cNvPr id="9" name="5-Point Star 8"/>
          <p:cNvSpPr/>
          <p:nvPr/>
        </p:nvSpPr>
        <p:spPr>
          <a:xfrm>
            <a:off x="2627784" y="3429000"/>
            <a:ext cx="135632" cy="63624"/>
          </a:xfrm>
          <a:prstGeom prst="star5">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2000" dirty="0"/>
          </a:p>
        </p:txBody>
      </p:sp>
      <p:sp>
        <p:nvSpPr>
          <p:cNvPr id="10" name="5-Point Star 9"/>
          <p:cNvSpPr/>
          <p:nvPr/>
        </p:nvSpPr>
        <p:spPr>
          <a:xfrm>
            <a:off x="3059832" y="2636912"/>
            <a:ext cx="135632" cy="63624"/>
          </a:xfrm>
          <a:prstGeom prst="star5">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2000" dirty="0"/>
          </a:p>
        </p:txBody>
      </p:sp>
      <p:sp>
        <p:nvSpPr>
          <p:cNvPr id="11" name="5-Point Star 10"/>
          <p:cNvSpPr/>
          <p:nvPr/>
        </p:nvSpPr>
        <p:spPr>
          <a:xfrm>
            <a:off x="3275856" y="3356992"/>
            <a:ext cx="135632" cy="63624"/>
          </a:xfrm>
          <a:prstGeom prst="star5">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2000" dirty="0"/>
          </a:p>
        </p:txBody>
      </p:sp>
      <p:sp>
        <p:nvSpPr>
          <p:cNvPr id="12" name="5-Point Star 11"/>
          <p:cNvSpPr/>
          <p:nvPr/>
        </p:nvSpPr>
        <p:spPr>
          <a:xfrm>
            <a:off x="3707904" y="2420888"/>
            <a:ext cx="135632" cy="63624"/>
          </a:xfrm>
          <a:prstGeom prst="star5">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2000" dirty="0"/>
          </a:p>
        </p:txBody>
      </p:sp>
      <p:sp>
        <p:nvSpPr>
          <p:cNvPr id="13" name="5-Point Star 12"/>
          <p:cNvSpPr/>
          <p:nvPr/>
        </p:nvSpPr>
        <p:spPr>
          <a:xfrm>
            <a:off x="3923928" y="3140968"/>
            <a:ext cx="135632" cy="63624"/>
          </a:xfrm>
          <a:prstGeom prst="star5">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2000" dirty="0"/>
          </a:p>
        </p:txBody>
      </p:sp>
      <p:sp>
        <p:nvSpPr>
          <p:cNvPr id="14" name="5-Point Star 13"/>
          <p:cNvSpPr/>
          <p:nvPr/>
        </p:nvSpPr>
        <p:spPr>
          <a:xfrm>
            <a:off x="5004048" y="3861048"/>
            <a:ext cx="135632" cy="63624"/>
          </a:xfrm>
          <a:prstGeom prst="star5">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2000" dirty="0"/>
          </a:p>
        </p:txBody>
      </p:sp>
      <p:sp>
        <p:nvSpPr>
          <p:cNvPr id="15" name="5-Point Star 14"/>
          <p:cNvSpPr/>
          <p:nvPr/>
        </p:nvSpPr>
        <p:spPr>
          <a:xfrm>
            <a:off x="5652120" y="2924944"/>
            <a:ext cx="144016" cy="72008"/>
          </a:xfrm>
          <a:prstGeom prst="star5">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2000" dirty="0"/>
          </a:p>
        </p:txBody>
      </p:sp>
      <p:sp>
        <p:nvSpPr>
          <p:cNvPr id="16" name="5-Point Star 15"/>
          <p:cNvSpPr/>
          <p:nvPr/>
        </p:nvSpPr>
        <p:spPr>
          <a:xfrm>
            <a:off x="5796136" y="3284984"/>
            <a:ext cx="135632" cy="63624"/>
          </a:xfrm>
          <a:prstGeom prst="star5">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2000" dirty="0"/>
          </a:p>
        </p:txBody>
      </p:sp>
      <p:sp>
        <p:nvSpPr>
          <p:cNvPr id="17" name="5-Point Star 16"/>
          <p:cNvSpPr/>
          <p:nvPr/>
        </p:nvSpPr>
        <p:spPr>
          <a:xfrm>
            <a:off x="6228184" y="3573016"/>
            <a:ext cx="135632" cy="63624"/>
          </a:xfrm>
          <a:prstGeom prst="star5">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2000" dirty="0"/>
          </a:p>
        </p:txBody>
      </p:sp>
      <p:sp>
        <p:nvSpPr>
          <p:cNvPr id="18" name="5-Point Star 17"/>
          <p:cNvSpPr/>
          <p:nvPr/>
        </p:nvSpPr>
        <p:spPr>
          <a:xfrm>
            <a:off x="6516216" y="3861048"/>
            <a:ext cx="135632" cy="63624"/>
          </a:xfrm>
          <a:prstGeom prst="star5">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2000" dirty="0"/>
          </a:p>
        </p:txBody>
      </p:sp>
      <p:sp>
        <p:nvSpPr>
          <p:cNvPr id="19" name="5-Point Star 18"/>
          <p:cNvSpPr/>
          <p:nvPr/>
        </p:nvSpPr>
        <p:spPr>
          <a:xfrm>
            <a:off x="971600" y="6309320"/>
            <a:ext cx="216024" cy="194538"/>
          </a:xfrm>
          <a:prstGeom prst="star5">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2000" dirty="0"/>
          </a:p>
        </p:txBody>
      </p:sp>
      <p:sp>
        <p:nvSpPr>
          <p:cNvPr id="20" name="TextBox 19"/>
          <p:cNvSpPr txBox="1"/>
          <p:nvPr/>
        </p:nvSpPr>
        <p:spPr>
          <a:xfrm>
            <a:off x="1259632" y="6237312"/>
            <a:ext cx="1152128" cy="338554"/>
          </a:xfrm>
          <a:prstGeom prst="rect">
            <a:avLst/>
          </a:prstGeom>
          <a:noFill/>
        </p:spPr>
        <p:txBody>
          <a:bodyPr wrap="square" rtlCol="0">
            <a:spAutoFit/>
          </a:bodyPr>
          <a:lstStyle/>
          <a:p>
            <a:endParaRPr lang="en-GB" sz="1600" dirty="0">
              <a:latin typeface="Arial" pitchFamily="34" charset="0"/>
              <a:cs typeface="Arial" pitchFamily="34" charset="0"/>
            </a:endParaRPr>
          </a:p>
        </p:txBody>
      </p:sp>
      <p:sp>
        <p:nvSpPr>
          <p:cNvPr id="21" name="TextBox 20"/>
          <p:cNvSpPr txBox="1"/>
          <p:nvPr/>
        </p:nvSpPr>
        <p:spPr>
          <a:xfrm>
            <a:off x="1331640" y="6237312"/>
            <a:ext cx="1296144" cy="338554"/>
          </a:xfrm>
          <a:prstGeom prst="rect">
            <a:avLst/>
          </a:prstGeom>
          <a:noFill/>
        </p:spPr>
        <p:txBody>
          <a:bodyPr wrap="square" rtlCol="0">
            <a:spAutoFit/>
          </a:bodyPr>
          <a:lstStyle/>
          <a:p>
            <a:pPr>
              <a:spcBef>
                <a:spcPts val="600"/>
              </a:spcBef>
            </a:pPr>
            <a:r>
              <a:rPr lang="en-GB" sz="1600" dirty="0" smtClean="0">
                <a:latin typeface="Arial" pitchFamily="34" charset="0"/>
                <a:cs typeface="Arial" pitchFamily="34" charset="0"/>
              </a:rPr>
              <a:t>P&lt;0.05</a:t>
            </a:r>
            <a:endParaRPr lang="en-GB" sz="1600" dirty="0">
              <a:latin typeface="Arial" pitchFamily="34" charset="0"/>
              <a:cs typeface="Arial" pitchFamily="34" charset="0"/>
            </a:endParaRPr>
          </a:p>
        </p:txBody>
      </p:sp>
    </p:spTree>
    <p:extLst>
      <p:ext uri="{BB962C8B-B14F-4D97-AF65-F5344CB8AC3E}">
        <p14:creationId xmlns:p14="http://schemas.microsoft.com/office/powerpoint/2010/main" val="1588911744"/>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7" name="Title 1"/>
          <p:cNvSpPr>
            <a:spLocks noGrp="1"/>
          </p:cNvSpPr>
          <p:nvPr>
            <p:ph type="title"/>
          </p:nvPr>
        </p:nvSpPr>
        <p:spPr/>
        <p:txBody>
          <a:bodyPr/>
          <a:lstStyle/>
          <a:p>
            <a:pPr eaLnBrk="1" hangingPunct="1"/>
            <a:r>
              <a:rPr lang="en-GB" sz="4000" dirty="0" smtClean="0">
                <a:solidFill>
                  <a:srgbClr val="0070C0"/>
                </a:solidFill>
                <a:latin typeface="Arial" charset="0"/>
                <a:cs typeface="Arial" charset="0"/>
              </a:rPr>
              <a:t>Weight loss v comparator</a:t>
            </a:r>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3835272858"/>
              </p:ext>
            </p:extLst>
          </p:nvPr>
        </p:nvGraphicFramePr>
        <p:xfrm>
          <a:off x="457200" y="1600200"/>
          <a:ext cx="8229600" cy="3566160"/>
        </p:xfrm>
        <a:graphic>
          <a:graphicData uri="http://schemas.openxmlformats.org/drawingml/2006/table">
            <a:tbl>
              <a:tblPr firstRow="1" bandRow="1">
                <a:tableStyleId>{5C22544A-7EE6-4342-B048-85BDC9FD1C3A}</a:tableStyleId>
              </a:tblPr>
              <a:tblGrid>
                <a:gridCol w="1645920"/>
                <a:gridCol w="1401467"/>
                <a:gridCol w="1890373"/>
                <a:gridCol w="1388109"/>
                <a:gridCol w="1903731"/>
              </a:tblGrid>
              <a:tr h="370840">
                <a:tc>
                  <a:txBody>
                    <a:bodyPr/>
                    <a:lstStyle/>
                    <a:p>
                      <a:endParaRPr lang="en-GB" sz="2000" dirty="0">
                        <a:latin typeface="Arial" pitchFamily="34" charset="0"/>
                        <a:cs typeface="Arial" pitchFamily="34" charset="0"/>
                      </a:endParaRPr>
                    </a:p>
                  </a:txBody>
                  <a:tcPr marL="96819" marR="96819"/>
                </a:tc>
                <a:tc gridSpan="2">
                  <a:txBody>
                    <a:bodyPr/>
                    <a:lstStyle/>
                    <a:p>
                      <a:pPr algn="ctr"/>
                      <a:r>
                        <a:rPr lang="en-GB" sz="2000" dirty="0" smtClean="0"/>
                        <a:t>Programme end</a:t>
                      </a:r>
                      <a:endParaRPr lang="en-GB" sz="2000" dirty="0">
                        <a:latin typeface="Arial" pitchFamily="34" charset="0"/>
                        <a:cs typeface="Arial" pitchFamily="34" charset="0"/>
                      </a:endParaRPr>
                    </a:p>
                  </a:txBody>
                  <a:tcPr marL="96819" marR="96819"/>
                </a:tc>
                <a:tc hMerge="1">
                  <a:txBody>
                    <a:bodyPr/>
                    <a:lstStyle/>
                    <a:p>
                      <a:endParaRPr lang="en-GB" dirty="0"/>
                    </a:p>
                  </a:txBody>
                  <a:tcPr/>
                </a:tc>
                <a:tc gridSpan="2">
                  <a:txBody>
                    <a:bodyPr/>
                    <a:lstStyle/>
                    <a:p>
                      <a:pPr algn="ctr"/>
                      <a:r>
                        <a:rPr lang="en-GB" sz="2000" dirty="0" smtClean="0"/>
                        <a:t>1 year</a:t>
                      </a:r>
                      <a:endParaRPr lang="en-GB" sz="2000" dirty="0">
                        <a:latin typeface="Arial" pitchFamily="34" charset="0"/>
                        <a:cs typeface="Arial" pitchFamily="34" charset="0"/>
                      </a:endParaRPr>
                    </a:p>
                  </a:txBody>
                  <a:tcPr marL="96819" marR="96819"/>
                </a:tc>
                <a:tc hMerge="1">
                  <a:txBody>
                    <a:bodyPr/>
                    <a:lstStyle/>
                    <a:p>
                      <a:endParaRPr lang="en-GB" dirty="0"/>
                    </a:p>
                  </a:txBody>
                  <a:tcPr/>
                </a:tc>
              </a:tr>
              <a:tr h="370840">
                <a:tc>
                  <a:txBody>
                    <a:bodyPr/>
                    <a:lstStyle/>
                    <a:p>
                      <a:endParaRPr lang="en-GB" sz="2000" dirty="0">
                        <a:latin typeface="Arial" pitchFamily="34" charset="0"/>
                        <a:cs typeface="Arial" pitchFamily="34" charset="0"/>
                      </a:endParaRPr>
                    </a:p>
                  </a:txBody>
                  <a:tcPr marL="96819" marR="96819"/>
                </a:tc>
                <a:tc>
                  <a:txBody>
                    <a:bodyPr/>
                    <a:lstStyle/>
                    <a:p>
                      <a:r>
                        <a:rPr lang="en-GB" sz="2000" dirty="0" smtClean="0"/>
                        <a:t>Mean diff.</a:t>
                      </a:r>
                      <a:endParaRPr lang="en-GB" sz="2000" dirty="0">
                        <a:latin typeface="Arial" pitchFamily="34" charset="0"/>
                        <a:cs typeface="Arial" pitchFamily="34" charset="0"/>
                      </a:endParaRPr>
                    </a:p>
                  </a:txBody>
                  <a:tcPr marL="96819" marR="96819"/>
                </a:tc>
                <a:tc>
                  <a:txBody>
                    <a:bodyPr/>
                    <a:lstStyle/>
                    <a:p>
                      <a:r>
                        <a:rPr lang="en-GB" sz="2000" dirty="0" smtClean="0"/>
                        <a:t>95% CI</a:t>
                      </a:r>
                      <a:endParaRPr lang="en-GB" sz="2000" dirty="0">
                        <a:latin typeface="Arial" pitchFamily="34" charset="0"/>
                        <a:cs typeface="Arial" pitchFamily="34" charset="0"/>
                      </a:endParaRPr>
                    </a:p>
                  </a:txBody>
                  <a:tcPr marL="96819" marR="96819"/>
                </a:tc>
                <a:tc>
                  <a:txBody>
                    <a:bodyPr/>
                    <a:lstStyle/>
                    <a:p>
                      <a:r>
                        <a:rPr lang="en-GB" sz="2000" dirty="0" smtClean="0"/>
                        <a:t>Mean diff</a:t>
                      </a:r>
                      <a:endParaRPr lang="en-GB" sz="2000" dirty="0">
                        <a:latin typeface="Arial" pitchFamily="34" charset="0"/>
                        <a:cs typeface="Arial" pitchFamily="34" charset="0"/>
                      </a:endParaRPr>
                    </a:p>
                  </a:txBody>
                  <a:tcPr marL="96819" marR="96819"/>
                </a:tc>
                <a:tc>
                  <a:txBody>
                    <a:bodyPr/>
                    <a:lstStyle/>
                    <a:p>
                      <a:r>
                        <a:rPr lang="en-GB" sz="2000" dirty="0" smtClean="0"/>
                        <a:t>95% CI</a:t>
                      </a:r>
                      <a:endParaRPr lang="en-GB" sz="2000" dirty="0">
                        <a:latin typeface="Arial" pitchFamily="34" charset="0"/>
                        <a:cs typeface="Arial" pitchFamily="34" charset="0"/>
                      </a:endParaRPr>
                    </a:p>
                  </a:txBody>
                  <a:tcPr marL="96819" marR="96819"/>
                </a:tc>
              </a:tr>
              <a:tr h="370840">
                <a:tc>
                  <a:txBody>
                    <a:bodyPr/>
                    <a:lstStyle/>
                    <a:p>
                      <a:r>
                        <a:rPr lang="en-GB" sz="2000" dirty="0" err="1" smtClean="0"/>
                        <a:t>W.Watchers</a:t>
                      </a:r>
                      <a:endParaRPr lang="en-GB" sz="2000" dirty="0">
                        <a:latin typeface="Arial" pitchFamily="34" charset="0"/>
                        <a:cs typeface="Arial" pitchFamily="34" charset="0"/>
                      </a:endParaRPr>
                    </a:p>
                  </a:txBody>
                  <a:tcPr marL="96819" marR="96819"/>
                </a:tc>
                <a:tc>
                  <a:txBody>
                    <a:bodyPr/>
                    <a:lstStyle/>
                    <a:p>
                      <a:r>
                        <a:rPr lang="en-GB" sz="2000" dirty="0" smtClean="0"/>
                        <a:t>-2.29*</a:t>
                      </a:r>
                      <a:endParaRPr lang="en-GB" sz="2000" dirty="0">
                        <a:latin typeface="Arial" pitchFamily="34" charset="0"/>
                        <a:cs typeface="Arial" pitchFamily="34" charset="0"/>
                      </a:endParaRPr>
                    </a:p>
                  </a:txBody>
                  <a:tcPr marL="96819" marR="96819"/>
                </a:tc>
                <a:tc>
                  <a:txBody>
                    <a:bodyPr/>
                    <a:lstStyle/>
                    <a:p>
                      <a:r>
                        <a:rPr lang="en-GB" sz="2000" dirty="0" smtClean="0"/>
                        <a:t>-3.50, -1.08,</a:t>
                      </a:r>
                      <a:endParaRPr lang="en-GB" sz="2000" dirty="0">
                        <a:latin typeface="Arial" pitchFamily="34" charset="0"/>
                        <a:cs typeface="Arial" pitchFamily="34" charset="0"/>
                      </a:endParaRPr>
                    </a:p>
                  </a:txBody>
                  <a:tcPr marL="96819" marR="96819"/>
                </a:tc>
                <a:tc>
                  <a:txBody>
                    <a:bodyPr/>
                    <a:lstStyle/>
                    <a:p>
                      <a:r>
                        <a:rPr lang="en-GB" sz="2000" dirty="0" smtClean="0"/>
                        <a:t>-2.55*</a:t>
                      </a:r>
                      <a:endParaRPr lang="en-GB" sz="2000" dirty="0">
                        <a:latin typeface="Arial" pitchFamily="34" charset="0"/>
                        <a:cs typeface="Arial" pitchFamily="34" charset="0"/>
                      </a:endParaRPr>
                    </a:p>
                  </a:txBody>
                  <a:tcPr marL="96819" marR="96819"/>
                </a:tc>
                <a:tc>
                  <a:txBody>
                    <a:bodyPr/>
                    <a:lstStyle/>
                    <a:p>
                      <a:r>
                        <a:rPr lang="en-GB" sz="2000" dirty="0" smtClean="0"/>
                        <a:t>-4.20, -0.91</a:t>
                      </a:r>
                      <a:endParaRPr lang="en-GB" sz="2000" dirty="0">
                        <a:latin typeface="Arial" pitchFamily="34" charset="0"/>
                        <a:cs typeface="Arial" pitchFamily="34" charset="0"/>
                      </a:endParaRPr>
                    </a:p>
                  </a:txBody>
                  <a:tcPr marL="96819" marR="96819"/>
                </a:tc>
              </a:tr>
              <a:tr h="370840">
                <a:tc>
                  <a:txBody>
                    <a:bodyPr/>
                    <a:lstStyle/>
                    <a:p>
                      <a:r>
                        <a:rPr lang="en-GB" sz="2000" dirty="0" err="1" smtClean="0"/>
                        <a:t>S.World</a:t>
                      </a:r>
                      <a:endParaRPr lang="en-GB" sz="2000" dirty="0">
                        <a:latin typeface="Arial" pitchFamily="34" charset="0"/>
                        <a:cs typeface="Arial" pitchFamily="34" charset="0"/>
                      </a:endParaRPr>
                    </a:p>
                  </a:txBody>
                  <a:tcPr marL="96819" marR="96819"/>
                </a:tc>
                <a:tc>
                  <a:txBody>
                    <a:bodyPr/>
                    <a:lstStyle/>
                    <a:p>
                      <a:r>
                        <a:rPr lang="en-GB" sz="2000" dirty="0" smtClean="0"/>
                        <a:t>-1.39</a:t>
                      </a:r>
                      <a:endParaRPr lang="en-GB" sz="2000" dirty="0">
                        <a:latin typeface="Arial" pitchFamily="34" charset="0"/>
                        <a:cs typeface="Arial" pitchFamily="34" charset="0"/>
                      </a:endParaRPr>
                    </a:p>
                  </a:txBody>
                  <a:tcPr marL="96819" marR="96819"/>
                </a:tc>
                <a:tc>
                  <a:txBody>
                    <a:bodyPr/>
                    <a:lstStyle/>
                    <a:p>
                      <a:r>
                        <a:rPr lang="en-GB" sz="2000" dirty="0" smtClean="0"/>
                        <a:t>-2.60, -0.18</a:t>
                      </a:r>
                      <a:endParaRPr lang="en-GB" sz="2000" dirty="0">
                        <a:latin typeface="Arial" pitchFamily="34" charset="0"/>
                        <a:cs typeface="Arial" pitchFamily="34" charset="0"/>
                      </a:endParaRPr>
                    </a:p>
                  </a:txBody>
                  <a:tcPr marL="96819" marR="96819"/>
                </a:tc>
                <a:tc>
                  <a:txBody>
                    <a:bodyPr/>
                    <a:lstStyle/>
                    <a:p>
                      <a:r>
                        <a:rPr lang="en-GB" sz="2000" dirty="0" smtClean="0"/>
                        <a:t>-</a:t>
                      </a:r>
                      <a:r>
                        <a:rPr lang="en-GB" sz="2000" dirty="0" smtClean="0">
                          <a:latin typeface="+mn-lt"/>
                        </a:rPr>
                        <a:t>1.</a:t>
                      </a:r>
                      <a:r>
                        <a:rPr lang="en-GB" sz="2000" dirty="0" smtClean="0">
                          <a:latin typeface="+mn-lt"/>
                          <a:cs typeface="Arial" pitchFamily="34" charset="0"/>
                        </a:rPr>
                        <a:t>08</a:t>
                      </a:r>
                      <a:endParaRPr lang="en-GB" sz="2000" dirty="0">
                        <a:latin typeface="+mn-lt"/>
                        <a:cs typeface="Arial" pitchFamily="34" charset="0"/>
                      </a:endParaRPr>
                    </a:p>
                  </a:txBody>
                  <a:tcPr marL="96819" marR="96819"/>
                </a:tc>
                <a:tc>
                  <a:txBody>
                    <a:bodyPr/>
                    <a:lstStyle/>
                    <a:p>
                      <a:r>
                        <a:rPr lang="en-GB" sz="2000" dirty="0" smtClean="0"/>
                        <a:t>-2.73,  0.57</a:t>
                      </a:r>
                      <a:endParaRPr lang="en-GB" sz="2000" dirty="0">
                        <a:latin typeface="Arial" pitchFamily="34" charset="0"/>
                        <a:cs typeface="Arial" pitchFamily="34" charset="0"/>
                      </a:endParaRPr>
                    </a:p>
                  </a:txBody>
                  <a:tcPr marL="96819" marR="96819"/>
                </a:tc>
              </a:tr>
              <a:tr h="370840">
                <a:tc>
                  <a:txBody>
                    <a:bodyPr/>
                    <a:lstStyle/>
                    <a:p>
                      <a:r>
                        <a:rPr lang="en-GB" sz="2000" dirty="0" err="1" smtClean="0"/>
                        <a:t>R.Conley</a:t>
                      </a:r>
                      <a:endParaRPr lang="en-GB" sz="2000" dirty="0">
                        <a:latin typeface="Arial" pitchFamily="34" charset="0"/>
                        <a:cs typeface="Arial" pitchFamily="34" charset="0"/>
                      </a:endParaRPr>
                    </a:p>
                  </a:txBody>
                  <a:tcPr marL="96819" marR="96819"/>
                </a:tc>
                <a:tc>
                  <a:txBody>
                    <a:bodyPr/>
                    <a:lstStyle/>
                    <a:p>
                      <a:r>
                        <a:rPr lang="en-GB" sz="2000" dirty="0" smtClean="0"/>
                        <a:t>-2.31*</a:t>
                      </a:r>
                      <a:endParaRPr lang="en-GB" sz="2000" dirty="0">
                        <a:latin typeface="Arial" pitchFamily="34" charset="0"/>
                        <a:cs typeface="Arial" pitchFamily="34" charset="0"/>
                      </a:endParaRPr>
                    </a:p>
                  </a:txBody>
                  <a:tcPr marL="96819" marR="96819"/>
                </a:tc>
                <a:tc>
                  <a:txBody>
                    <a:bodyPr/>
                    <a:lstStyle/>
                    <a:p>
                      <a:r>
                        <a:rPr lang="en-GB" sz="2000" dirty="0" smtClean="0"/>
                        <a:t>-3.53, -1.08</a:t>
                      </a:r>
                      <a:endParaRPr lang="en-GB" sz="2000" dirty="0">
                        <a:latin typeface="Arial" pitchFamily="34" charset="0"/>
                        <a:cs typeface="Arial" pitchFamily="34" charset="0"/>
                      </a:endParaRPr>
                    </a:p>
                  </a:txBody>
                  <a:tcPr marL="96819" marR="96819"/>
                </a:tc>
                <a:tc>
                  <a:txBody>
                    <a:bodyPr/>
                    <a:lstStyle/>
                    <a:p>
                      <a:r>
                        <a:rPr lang="en-GB" sz="2000" dirty="0" smtClean="0"/>
                        <a:t>-1.39</a:t>
                      </a:r>
                      <a:endParaRPr lang="en-GB" sz="2000" dirty="0">
                        <a:latin typeface="Arial" pitchFamily="34" charset="0"/>
                        <a:cs typeface="Arial" pitchFamily="34" charset="0"/>
                      </a:endParaRPr>
                    </a:p>
                  </a:txBody>
                  <a:tcPr marL="96819" marR="96819"/>
                </a:tc>
                <a:tc>
                  <a:txBody>
                    <a:bodyPr/>
                    <a:lstStyle/>
                    <a:p>
                      <a:r>
                        <a:rPr lang="en-GB" sz="2000" dirty="0" smtClean="0"/>
                        <a:t>-3.05,  0.27</a:t>
                      </a:r>
                      <a:endParaRPr lang="en-GB" sz="2000" dirty="0">
                        <a:latin typeface="Arial" pitchFamily="34" charset="0"/>
                        <a:cs typeface="Arial" pitchFamily="34" charset="0"/>
                      </a:endParaRPr>
                    </a:p>
                  </a:txBody>
                  <a:tcPr marL="96819" marR="96819"/>
                </a:tc>
              </a:tr>
              <a:tr h="370840">
                <a:tc>
                  <a:txBody>
                    <a:bodyPr/>
                    <a:lstStyle/>
                    <a:p>
                      <a:r>
                        <a:rPr lang="en-GB" sz="2000" dirty="0" smtClean="0"/>
                        <a:t>Size Down</a:t>
                      </a:r>
                      <a:endParaRPr lang="en-GB" sz="2000" dirty="0">
                        <a:latin typeface="Arial" pitchFamily="34" charset="0"/>
                        <a:cs typeface="Arial" pitchFamily="34" charset="0"/>
                      </a:endParaRPr>
                    </a:p>
                  </a:txBody>
                  <a:tcPr marL="96819" marR="96819"/>
                </a:tc>
                <a:tc>
                  <a:txBody>
                    <a:bodyPr/>
                    <a:lstStyle/>
                    <a:p>
                      <a:r>
                        <a:rPr lang="en-GB" sz="2000" dirty="0" smtClean="0"/>
                        <a:t>-0.16</a:t>
                      </a:r>
                      <a:endParaRPr lang="en-GB" sz="2000" dirty="0">
                        <a:latin typeface="Arial" pitchFamily="34" charset="0"/>
                        <a:cs typeface="Arial" pitchFamily="34" charset="0"/>
                      </a:endParaRPr>
                    </a:p>
                  </a:txBody>
                  <a:tcPr marL="96819" marR="96819"/>
                </a:tc>
                <a:tc>
                  <a:txBody>
                    <a:bodyPr/>
                    <a:lstStyle/>
                    <a:p>
                      <a:r>
                        <a:rPr lang="en-GB" sz="2000" dirty="0" smtClean="0"/>
                        <a:t>-1.38,  1.06</a:t>
                      </a:r>
                      <a:endParaRPr lang="en-GB" sz="2000" dirty="0">
                        <a:latin typeface="Arial" pitchFamily="34" charset="0"/>
                        <a:cs typeface="Arial" pitchFamily="34" charset="0"/>
                      </a:endParaRPr>
                    </a:p>
                  </a:txBody>
                  <a:tcPr marL="96819" marR="96819"/>
                </a:tc>
                <a:tc>
                  <a:txBody>
                    <a:bodyPr/>
                    <a:lstStyle/>
                    <a:p>
                      <a:r>
                        <a:rPr lang="en-GB" sz="2000" dirty="0" smtClean="0"/>
                        <a:t>-1.62</a:t>
                      </a:r>
                      <a:endParaRPr lang="en-GB" sz="2000" dirty="0">
                        <a:latin typeface="Arial" pitchFamily="34" charset="0"/>
                        <a:cs typeface="Arial" pitchFamily="34" charset="0"/>
                      </a:endParaRPr>
                    </a:p>
                  </a:txBody>
                  <a:tcPr marL="96819" marR="96819"/>
                </a:tc>
                <a:tc>
                  <a:txBody>
                    <a:bodyPr/>
                    <a:lstStyle/>
                    <a:p>
                      <a:r>
                        <a:rPr lang="en-GB" sz="2000" dirty="0" smtClean="0"/>
                        <a:t>-3.28,  0.04</a:t>
                      </a:r>
                      <a:endParaRPr lang="en-GB" sz="2000" dirty="0">
                        <a:latin typeface="Arial" pitchFamily="34" charset="0"/>
                        <a:cs typeface="Arial" pitchFamily="34" charset="0"/>
                      </a:endParaRPr>
                    </a:p>
                  </a:txBody>
                  <a:tcPr marL="96819" marR="96819"/>
                </a:tc>
              </a:tr>
              <a:tr h="370840">
                <a:tc>
                  <a:txBody>
                    <a:bodyPr/>
                    <a:lstStyle/>
                    <a:p>
                      <a:r>
                        <a:rPr lang="en-GB" sz="2000" dirty="0" err="1" smtClean="0"/>
                        <a:t>Fam</a:t>
                      </a:r>
                      <a:r>
                        <a:rPr lang="en-GB" sz="2000" dirty="0" smtClean="0"/>
                        <a:t> Practice</a:t>
                      </a:r>
                      <a:endParaRPr lang="en-GB" sz="2000" dirty="0">
                        <a:latin typeface="Arial" pitchFamily="34" charset="0"/>
                        <a:cs typeface="Arial" pitchFamily="34" charset="0"/>
                      </a:endParaRPr>
                    </a:p>
                  </a:txBody>
                  <a:tcPr marL="96819" marR="96819"/>
                </a:tc>
                <a:tc>
                  <a:txBody>
                    <a:bodyPr/>
                    <a:lstStyle/>
                    <a:p>
                      <a:r>
                        <a:rPr lang="en-GB" sz="2000" dirty="0" smtClean="0"/>
                        <a:t>  0.58</a:t>
                      </a:r>
                      <a:endParaRPr lang="en-GB" sz="2000" dirty="0">
                        <a:latin typeface="Arial" pitchFamily="34" charset="0"/>
                        <a:cs typeface="Arial" pitchFamily="34" charset="0"/>
                      </a:endParaRPr>
                    </a:p>
                  </a:txBody>
                  <a:tcPr marL="96819" marR="96819"/>
                </a:tc>
                <a:tc>
                  <a:txBody>
                    <a:bodyPr/>
                    <a:lstStyle/>
                    <a:p>
                      <a:r>
                        <a:rPr lang="en-GB" sz="2000" dirty="0" smtClean="0"/>
                        <a:t>-0.77,  1.92</a:t>
                      </a:r>
                      <a:endParaRPr lang="en-GB" sz="2000" dirty="0">
                        <a:latin typeface="Arial" pitchFamily="34" charset="0"/>
                        <a:cs typeface="Arial" pitchFamily="34" charset="0"/>
                      </a:endParaRPr>
                    </a:p>
                  </a:txBody>
                  <a:tcPr marL="96819" marR="96819"/>
                </a:tc>
                <a:tc>
                  <a:txBody>
                    <a:bodyPr/>
                    <a:lstStyle/>
                    <a:p>
                      <a:r>
                        <a:rPr lang="en-GB" sz="2000" dirty="0" smtClean="0"/>
                        <a:t> -0.13</a:t>
                      </a:r>
                      <a:endParaRPr lang="en-GB" sz="2000" dirty="0">
                        <a:latin typeface="Arial" pitchFamily="34" charset="0"/>
                        <a:cs typeface="Arial" pitchFamily="34" charset="0"/>
                      </a:endParaRPr>
                    </a:p>
                  </a:txBody>
                  <a:tcPr marL="96819" marR="96819"/>
                </a:tc>
                <a:tc>
                  <a:txBody>
                    <a:bodyPr/>
                    <a:lstStyle/>
                    <a:p>
                      <a:r>
                        <a:rPr lang="en-GB" sz="2000" dirty="0" smtClean="0"/>
                        <a:t>-1.96,  1.70</a:t>
                      </a:r>
                      <a:endParaRPr lang="en-GB" sz="2000" dirty="0">
                        <a:latin typeface="Arial" pitchFamily="34" charset="0"/>
                        <a:cs typeface="Arial" pitchFamily="34" charset="0"/>
                      </a:endParaRPr>
                    </a:p>
                  </a:txBody>
                  <a:tcPr marL="96819" marR="96819"/>
                </a:tc>
              </a:tr>
              <a:tr h="370840">
                <a:tc>
                  <a:txBody>
                    <a:bodyPr/>
                    <a:lstStyle/>
                    <a:p>
                      <a:r>
                        <a:rPr lang="en-GB" sz="2000" dirty="0" smtClean="0"/>
                        <a:t>Pharmacy</a:t>
                      </a:r>
                      <a:endParaRPr lang="en-GB" sz="2000" dirty="0">
                        <a:latin typeface="Arial" pitchFamily="34" charset="0"/>
                        <a:cs typeface="Arial" pitchFamily="34" charset="0"/>
                      </a:endParaRPr>
                    </a:p>
                  </a:txBody>
                  <a:tcPr marL="96819" marR="96819"/>
                </a:tc>
                <a:tc>
                  <a:txBody>
                    <a:bodyPr/>
                    <a:lstStyle/>
                    <a:p>
                      <a:r>
                        <a:rPr lang="en-GB" sz="2000" dirty="0" smtClean="0"/>
                        <a:t> -0.10</a:t>
                      </a:r>
                      <a:endParaRPr lang="en-GB" sz="2000" dirty="0">
                        <a:latin typeface="Arial" pitchFamily="34" charset="0"/>
                        <a:cs typeface="Arial" pitchFamily="34" charset="0"/>
                      </a:endParaRPr>
                    </a:p>
                  </a:txBody>
                  <a:tcPr marL="96819" marR="96819"/>
                </a:tc>
                <a:tc>
                  <a:txBody>
                    <a:bodyPr/>
                    <a:lstStyle/>
                    <a:p>
                      <a:r>
                        <a:rPr lang="en-GB" sz="2000" dirty="0" smtClean="0"/>
                        <a:t>-1.48,  1.28</a:t>
                      </a:r>
                      <a:endParaRPr lang="en-GB" sz="2000" dirty="0">
                        <a:latin typeface="Arial" pitchFamily="34" charset="0"/>
                        <a:cs typeface="Arial" pitchFamily="34" charset="0"/>
                      </a:endParaRPr>
                    </a:p>
                  </a:txBody>
                  <a:tcPr marL="96819" marR="96819"/>
                </a:tc>
                <a:tc>
                  <a:txBody>
                    <a:bodyPr/>
                    <a:lstStyle/>
                    <a:p>
                      <a:r>
                        <a:rPr lang="en-GB" sz="2000" dirty="0" smtClean="0"/>
                        <a:t>  0.01</a:t>
                      </a:r>
                      <a:endParaRPr lang="en-GB" sz="2000" dirty="0">
                        <a:latin typeface="Arial" pitchFamily="34" charset="0"/>
                        <a:cs typeface="Arial" pitchFamily="34" charset="0"/>
                      </a:endParaRPr>
                    </a:p>
                  </a:txBody>
                  <a:tcPr marL="96819" marR="96819"/>
                </a:tc>
                <a:tc>
                  <a:txBody>
                    <a:bodyPr/>
                    <a:lstStyle/>
                    <a:p>
                      <a:r>
                        <a:rPr lang="en-GB" sz="2000" dirty="0" smtClean="0"/>
                        <a:t>-1.87,  1.90</a:t>
                      </a:r>
                      <a:endParaRPr lang="en-GB" sz="2000" dirty="0">
                        <a:latin typeface="Arial" pitchFamily="34" charset="0"/>
                        <a:cs typeface="Arial" pitchFamily="34" charset="0"/>
                      </a:endParaRPr>
                    </a:p>
                  </a:txBody>
                  <a:tcPr marL="96819" marR="96819"/>
                </a:tc>
              </a:tr>
              <a:tr h="370840">
                <a:tc>
                  <a:txBody>
                    <a:bodyPr/>
                    <a:lstStyle/>
                    <a:p>
                      <a:r>
                        <a:rPr lang="en-GB" sz="2000" dirty="0" smtClean="0"/>
                        <a:t>Choice</a:t>
                      </a:r>
                      <a:endParaRPr lang="en-GB" sz="2000" dirty="0">
                        <a:latin typeface="Arial" pitchFamily="34" charset="0"/>
                        <a:cs typeface="Arial" pitchFamily="34" charset="0"/>
                      </a:endParaRPr>
                    </a:p>
                  </a:txBody>
                  <a:tcPr marL="96819" marR="96819"/>
                </a:tc>
                <a:tc>
                  <a:txBody>
                    <a:bodyPr/>
                    <a:lstStyle/>
                    <a:p>
                      <a:r>
                        <a:rPr lang="en-GB" sz="2000" dirty="0" smtClean="0"/>
                        <a:t>-1.27</a:t>
                      </a:r>
                      <a:endParaRPr lang="en-GB" sz="2000" dirty="0">
                        <a:latin typeface="Arial" pitchFamily="34" charset="0"/>
                        <a:cs typeface="Arial" pitchFamily="34" charset="0"/>
                      </a:endParaRPr>
                    </a:p>
                  </a:txBody>
                  <a:tcPr marL="96819" marR="96819"/>
                </a:tc>
                <a:tc>
                  <a:txBody>
                    <a:bodyPr/>
                    <a:lstStyle/>
                    <a:p>
                      <a:r>
                        <a:rPr lang="en-GB" sz="2000" dirty="0" smtClean="0"/>
                        <a:t>-2.48, -0.05</a:t>
                      </a:r>
                      <a:endParaRPr lang="en-GB" sz="2000" dirty="0">
                        <a:latin typeface="Arial" pitchFamily="34" charset="0"/>
                        <a:cs typeface="Arial" pitchFamily="34" charset="0"/>
                      </a:endParaRPr>
                    </a:p>
                  </a:txBody>
                  <a:tcPr marL="96819" marR="96819"/>
                </a:tc>
                <a:tc>
                  <a:txBody>
                    <a:bodyPr/>
                    <a:lstStyle/>
                    <a:p>
                      <a:r>
                        <a:rPr lang="en-GB" sz="2000" dirty="0" smtClean="0"/>
                        <a:t>-1.44</a:t>
                      </a:r>
                      <a:endParaRPr lang="en-GB" sz="2000" dirty="0">
                        <a:latin typeface="Arial" pitchFamily="34" charset="0"/>
                        <a:cs typeface="Arial" pitchFamily="34" charset="0"/>
                      </a:endParaRPr>
                    </a:p>
                  </a:txBody>
                  <a:tcPr marL="96819" marR="96819"/>
                </a:tc>
                <a:tc>
                  <a:txBody>
                    <a:bodyPr/>
                    <a:lstStyle/>
                    <a:p>
                      <a:r>
                        <a:rPr lang="en-GB" sz="2000" dirty="0" smtClean="0"/>
                        <a:t>-3.10,  0.21</a:t>
                      </a:r>
                      <a:endParaRPr lang="en-GB" sz="2000" dirty="0">
                        <a:latin typeface="Arial" pitchFamily="34" charset="0"/>
                        <a:cs typeface="Arial" pitchFamily="34" charset="0"/>
                      </a:endParaRPr>
                    </a:p>
                  </a:txBody>
                  <a:tcPr marL="96819" marR="96819"/>
                </a:tc>
              </a:tr>
            </a:tbl>
          </a:graphicData>
        </a:graphic>
      </p:graphicFrame>
      <p:sp>
        <p:nvSpPr>
          <p:cNvPr id="39998" name="TextBox 4"/>
          <p:cNvSpPr txBox="1">
            <a:spLocks noChangeArrowheads="1"/>
          </p:cNvSpPr>
          <p:nvPr/>
        </p:nvSpPr>
        <p:spPr bwMode="auto">
          <a:xfrm>
            <a:off x="467544" y="5410761"/>
            <a:ext cx="7705725" cy="1015663"/>
          </a:xfrm>
          <a:prstGeom prst="rect">
            <a:avLst/>
          </a:prstGeom>
          <a:noFill/>
          <a:ln w="9525">
            <a:noFill/>
            <a:miter lim="800000"/>
            <a:headEnd/>
            <a:tailEnd/>
          </a:ln>
        </p:spPr>
        <p:txBody>
          <a:bodyPr>
            <a:spAutoFit/>
          </a:bodyPr>
          <a:lstStyle/>
          <a:p>
            <a:r>
              <a:rPr lang="en-GB" sz="2000" dirty="0">
                <a:latin typeface="Arial" charset="0"/>
              </a:rPr>
              <a:t>*</a:t>
            </a:r>
            <a:r>
              <a:rPr lang="en-GB" sz="2000" dirty="0" smtClean="0">
                <a:latin typeface="Arial" charset="0"/>
              </a:rPr>
              <a:t>p&lt;0.05 with </a:t>
            </a:r>
            <a:r>
              <a:rPr lang="en-GB" sz="2000" dirty="0" err="1" smtClean="0">
                <a:latin typeface="Arial" charset="0"/>
              </a:rPr>
              <a:t>Bonferroni</a:t>
            </a:r>
            <a:r>
              <a:rPr lang="en-GB" sz="2000" dirty="0" smtClean="0">
                <a:latin typeface="Arial" charset="0"/>
              </a:rPr>
              <a:t> correction</a:t>
            </a:r>
          </a:p>
          <a:p>
            <a:r>
              <a:rPr lang="en-GB" sz="2000" dirty="0" smtClean="0">
                <a:latin typeface="Arial" charset="0"/>
              </a:rPr>
              <a:t>Adjusted for baseline weight and physical activity, age, sex and ethnicity</a:t>
            </a:r>
            <a:endParaRPr lang="en-GB" sz="2000" dirty="0">
              <a:latin typeface="Arial" charset="0"/>
            </a:endParaRPr>
          </a:p>
        </p:txBody>
      </p:sp>
    </p:spTree>
    <p:extLst>
      <p:ext uri="{BB962C8B-B14F-4D97-AF65-F5344CB8AC3E}">
        <p14:creationId xmlns:p14="http://schemas.microsoft.com/office/powerpoint/2010/main" val="2673844872"/>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solidFill>
                  <a:srgbClr val="0070C0"/>
                </a:solidFill>
                <a:latin typeface="Arial" pitchFamily="34" charset="0"/>
                <a:cs typeface="Arial" pitchFamily="34" charset="0"/>
              </a:rPr>
              <a:t>Proportion achieving 5% weight loss</a:t>
            </a:r>
            <a:endParaRPr lang="en-GB" dirty="0">
              <a:solidFill>
                <a:srgbClr val="0070C0"/>
              </a:solidFill>
              <a:latin typeface="Arial" pitchFamily="34" charset="0"/>
              <a:cs typeface="Arial" pitchFamily="34" charset="0"/>
            </a:endParaRPr>
          </a:p>
        </p:txBody>
      </p:sp>
      <p:graphicFrame>
        <p:nvGraphicFramePr>
          <p:cNvPr id="6" name="Content Placeholder 5"/>
          <p:cNvGraphicFramePr>
            <a:graphicFrameLocks noGrp="1"/>
          </p:cNvGraphicFramePr>
          <p:nvPr>
            <p:ph idx="1"/>
          </p:nvPr>
        </p:nvGraphicFramePr>
        <p:xfrm>
          <a:off x="401782" y="1572491"/>
          <a:ext cx="8229600" cy="4525963"/>
        </p:xfrm>
        <a:graphic>
          <a:graphicData uri="http://schemas.openxmlformats.org/drawingml/2006/chart">
            <c:chart xmlns:c="http://schemas.openxmlformats.org/drawingml/2006/chart" xmlns:r="http://schemas.openxmlformats.org/officeDocument/2006/relationships" r:id="rId3"/>
          </a:graphicData>
        </a:graphic>
      </p:graphicFrame>
      <p:sp>
        <p:nvSpPr>
          <p:cNvPr id="3" name="TextBox 2"/>
          <p:cNvSpPr txBox="1"/>
          <p:nvPr/>
        </p:nvSpPr>
        <p:spPr>
          <a:xfrm>
            <a:off x="1043608" y="6332551"/>
            <a:ext cx="2592288" cy="369332"/>
          </a:xfrm>
          <a:prstGeom prst="rect">
            <a:avLst/>
          </a:prstGeom>
          <a:noFill/>
        </p:spPr>
        <p:txBody>
          <a:bodyPr wrap="square" rtlCol="0">
            <a:spAutoFit/>
          </a:bodyPr>
          <a:lstStyle/>
          <a:p>
            <a:r>
              <a:rPr lang="en-GB" sz="1800" dirty="0" smtClean="0">
                <a:latin typeface="Arial" pitchFamily="34" charset="0"/>
                <a:cs typeface="Arial" pitchFamily="34" charset="0"/>
              </a:rPr>
              <a:t>Analysis using BOCF</a:t>
            </a:r>
            <a:endParaRPr lang="en-GB" sz="1800" dirty="0">
              <a:latin typeface="Arial" pitchFamily="34" charset="0"/>
              <a:cs typeface="Arial" pitchFamily="34" charset="0"/>
            </a:endParaRPr>
          </a:p>
        </p:txBody>
      </p:sp>
    </p:spTree>
    <p:extLst>
      <p:ext uri="{BB962C8B-B14F-4D97-AF65-F5344CB8AC3E}">
        <p14:creationId xmlns:p14="http://schemas.microsoft.com/office/powerpoint/2010/main" val="25845670"/>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3" name="Text Box 1"/>
          <p:cNvSpPr txBox="1">
            <a:spLocks noChangeArrowheads="1"/>
          </p:cNvSpPr>
          <p:nvPr/>
        </p:nvSpPr>
        <p:spPr bwMode="auto">
          <a:xfrm>
            <a:off x="325440" y="381640"/>
            <a:ext cx="8493120" cy="414764"/>
          </a:xfrm>
          <a:prstGeom prst="rect">
            <a:avLst/>
          </a:prstGeom>
          <a:noFill/>
          <a:ln w="9525">
            <a:noFill/>
            <a:round/>
            <a:headEnd/>
            <a:tailEnd/>
          </a:ln>
          <a:effectLst/>
        </p:spPr>
        <p:txBody>
          <a:bodyPr lIns="0" tIns="0" rIns="0" bIns="0"/>
          <a:lstStyle/>
          <a:p>
            <a:pPr algn="ctr">
              <a:tabLst>
                <a:tab pos="656650" algn="l"/>
                <a:tab pos="1313299" algn="l"/>
                <a:tab pos="1969949" algn="l"/>
                <a:tab pos="2626599" algn="l"/>
                <a:tab pos="3283248" algn="l"/>
                <a:tab pos="3939898" algn="l"/>
                <a:tab pos="4596548" algn="l"/>
                <a:tab pos="5253198" algn="l"/>
                <a:tab pos="5909847" algn="l"/>
                <a:tab pos="6566497" algn="l"/>
                <a:tab pos="7223147" algn="l"/>
                <a:tab pos="7879796" algn="l"/>
              </a:tabLst>
            </a:pPr>
            <a:r>
              <a:rPr lang="en-GB" sz="1500" b="1" dirty="0">
                <a:solidFill>
                  <a:srgbClr val="000000"/>
                </a:solidFill>
                <a:latin typeface="Arial" charset="0"/>
                <a:ea typeface="msgothic" charset="0"/>
                <a:cs typeface="msgothic" charset="0"/>
              </a:rPr>
              <a:t>Fig 2 Proportion of scheduled weight loss programme sessions attended.</a:t>
            </a:r>
          </a:p>
        </p:txBody>
      </p:sp>
      <p:pic>
        <p:nvPicPr>
          <p:cNvPr id="3074" name="Picture 2"/>
          <p:cNvPicPr>
            <a:picLocks noChangeAspect="1" noChangeArrowheads="1"/>
          </p:cNvPicPr>
          <p:nvPr/>
        </p:nvPicPr>
        <p:blipFill>
          <a:blip r:embed="rId3" cstate="print"/>
          <a:srcRect/>
          <a:stretch>
            <a:fillRect/>
          </a:stretch>
        </p:blipFill>
        <p:spPr bwMode="auto">
          <a:xfrm>
            <a:off x="7935840" y="6205612"/>
            <a:ext cx="816480" cy="522774"/>
          </a:xfrm>
          <a:prstGeom prst="rect">
            <a:avLst/>
          </a:prstGeom>
          <a:noFill/>
          <a:ln w="9525">
            <a:noFill/>
            <a:round/>
            <a:headEnd/>
            <a:tailEnd/>
          </a:ln>
          <a:effectLst/>
        </p:spPr>
      </p:pic>
      <p:pic>
        <p:nvPicPr>
          <p:cNvPr id="3075" name="Picture 3"/>
          <p:cNvPicPr>
            <a:picLocks noChangeAspect="1" noChangeArrowheads="1"/>
          </p:cNvPicPr>
          <p:nvPr/>
        </p:nvPicPr>
        <p:blipFill>
          <a:blip r:embed="rId4" cstate="print"/>
          <a:srcRect/>
          <a:stretch>
            <a:fillRect/>
          </a:stretch>
        </p:blipFill>
        <p:spPr bwMode="auto">
          <a:xfrm>
            <a:off x="1287360" y="979303"/>
            <a:ext cx="6572160" cy="4893634"/>
          </a:xfrm>
          <a:prstGeom prst="rect">
            <a:avLst/>
          </a:prstGeom>
          <a:noFill/>
          <a:ln w="9525">
            <a:noFill/>
            <a:round/>
            <a:headEnd/>
            <a:tailEnd/>
          </a:ln>
          <a:effectLst/>
        </p:spPr>
      </p:pic>
      <p:sp>
        <p:nvSpPr>
          <p:cNvPr id="3076" name="Text Box 4"/>
          <p:cNvSpPr txBox="1">
            <a:spLocks noChangeArrowheads="1"/>
          </p:cNvSpPr>
          <p:nvPr/>
        </p:nvSpPr>
        <p:spPr bwMode="auto">
          <a:xfrm>
            <a:off x="1287360" y="5972308"/>
            <a:ext cx="3918240" cy="231864"/>
          </a:xfrm>
          <a:prstGeom prst="rect">
            <a:avLst/>
          </a:prstGeom>
          <a:noFill/>
          <a:ln w="9525">
            <a:noFill/>
            <a:round/>
            <a:headEnd/>
            <a:tailEnd/>
          </a:ln>
          <a:effectLst/>
        </p:spPr>
        <p:txBody>
          <a:bodyPr lIns="0" tIns="0" rIns="0" bIns="0"/>
          <a:lstStyle/>
          <a:p>
            <a:pPr>
              <a:tabLst>
                <a:tab pos="656650" algn="l"/>
                <a:tab pos="1313299" algn="l"/>
                <a:tab pos="1969949" algn="l"/>
                <a:tab pos="2626599" algn="l"/>
                <a:tab pos="3283248" algn="l"/>
              </a:tabLst>
            </a:pPr>
            <a:r>
              <a:rPr lang="en-GB" sz="1100" b="1" dirty="0">
                <a:solidFill>
                  <a:srgbClr val="000000"/>
                </a:solidFill>
                <a:latin typeface="Arial" charset="0"/>
                <a:ea typeface="msgothic" charset="0"/>
                <a:cs typeface="msgothic" charset="0"/>
              </a:rPr>
              <a:t>Jolly K et al. BMJ 2011;343:bmj.d6500</a:t>
            </a:r>
          </a:p>
        </p:txBody>
      </p:sp>
      <p:sp>
        <p:nvSpPr>
          <p:cNvPr id="3077" name="Text Box 5"/>
          <p:cNvSpPr txBox="1">
            <a:spLocks noChangeArrowheads="1"/>
          </p:cNvSpPr>
          <p:nvPr/>
        </p:nvSpPr>
        <p:spPr bwMode="auto">
          <a:xfrm>
            <a:off x="97920" y="6613175"/>
            <a:ext cx="4930560" cy="3470764"/>
          </a:xfrm>
          <a:prstGeom prst="rect">
            <a:avLst/>
          </a:prstGeom>
          <a:noFill/>
          <a:ln w="9525">
            <a:noFill/>
            <a:round/>
            <a:headEnd/>
            <a:tailEnd/>
          </a:ln>
          <a:effectLst/>
        </p:spPr>
        <p:txBody>
          <a:bodyPr lIns="0" tIns="0" rIns="0" bIns="0"/>
          <a:lstStyle/>
          <a:p>
            <a:pPr marL="77761" indent="-77761">
              <a:tabLst>
                <a:tab pos="656650" algn="l"/>
                <a:tab pos="1313299" algn="l"/>
                <a:tab pos="1969949" algn="l"/>
                <a:tab pos="2626599" algn="l"/>
                <a:tab pos="3283248" algn="l"/>
                <a:tab pos="3939898" algn="l"/>
                <a:tab pos="4596548" algn="l"/>
              </a:tabLst>
            </a:pPr>
            <a:r>
              <a:rPr lang="en-GB" sz="900" dirty="0">
                <a:solidFill>
                  <a:srgbClr val="000000"/>
                </a:solidFill>
                <a:latin typeface="Arial" charset="0"/>
                <a:ea typeface="msgothic" charset="0"/>
                <a:cs typeface="msgothic" charset="0"/>
              </a:rPr>
              <a:t>©2011 by British Medical Journal Publishing Group</a:t>
            </a:r>
          </a:p>
        </p:txBody>
      </p:sp>
    </p:spTree>
    <p:extLst>
      <p:ext uri="{BB962C8B-B14F-4D97-AF65-F5344CB8AC3E}">
        <p14:creationId xmlns:p14="http://schemas.microsoft.com/office/powerpoint/2010/main" val="3195478608"/>
      </p:ext>
    </p:extLst>
  </p:cSld>
  <p:clrMapOvr>
    <a:masterClrMapping/>
  </p:clrMapOvr>
  <p:transition spd="med"/>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solidFill>
                  <a:srgbClr val="0070C0"/>
                </a:solidFill>
                <a:latin typeface="Arial" pitchFamily="34" charset="0"/>
                <a:cs typeface="Arial" pitchFamily="34" charset="0"/>
              </a:rPr>
              <a:t>Commercial providers </a:t>
            </a:r>
            <a:r>
              <a:rPr lang="en-GB" dirty="0" err="1" smtClean="0">
                <a:solidFill>
                  <a:srgbClr val="0070C0"/>
                </a:solidFill>
                <a:latin typeface="Arial" pitchFamily="34" charset="0"/>
                <a:cs typeface="Arial" pitchFamily="34" charset="0"/>
              </a:rPr>
              <a:t>vs</a:t>
            </a:r>
            <a:r>
              <a:rPr lang="en-GB" dirty="0" smtClean="0">
                <a:solidFill>
                  <a:srgbClr val="0070C0"/>
                </a:solidFill>
                <a:latin typeface="Arial" pitchFamily="34" charset="0"/>
                <a:cs typeface="Arial" pitchFamily="34" charset="0"/>
              </a:rPr>
              <a:t> Primary Care</a:t>
            </a:r>
            <a:endParaRPr lang="en-GB" dirty="0">
              <a:solidFill>
                <a:srgbClr val="0070C0"/>
              </a:solidFill>
              <a:latin typeface="Arial" pitchFamily="34" charset="0"/>
              <a:cs typeface="Arial" pitchFamily="34" charset="0"/>
            </a:endParaRPr>
          </a:p>
        </p:txBody>
      </p:sp>
      <p:sp>
        <p:nvSpPr>
          <p:cNvPr id="3" name="Content Placeholder 2"/>
          <p:cNvSpPr>
            <a:spLocks noGrp="1"/>
          </p:cNvSpPr>
          <p:nvPr>
            <p:ph idx="1"/>
          </p:nvPr>
        </p:nvSpPr>
        <p:spPr/>
        <p:txBody>
          <a:bodyPr>
            <a:normAutofit fontScale="92500"/>
          </a:bodyPr>
          <a:lstStyle/>
          <a:p>
            <a:r>
              <a:rPr lang="en-GB" dirty="0" smtClean="0">
                <a:solidFill>
                  <a:srgbClr val="0070C0"/>
                </a:solidFill>
                <a:latin typeface="Arial" pitchFamily="34" charset="0"/>
                <a:cs typeface="Arial" pitchFamily="34" charset="0"/>
              </a:rPr>
              <a:t>Programme end</a:t>
            </a:r>
          </a:p>
          <a:p>
            <a:pPr lvl="1"/>
            <a:r>
              <a:rPr lang="en-GB" dirty="0" smtClean="0">
                <a:latin typeface="Arial" pitchFamily="34" charset="0"/>
                <a:cs typeface="Arial" pitchFamily="34" charset="0"/>
              </a:rPr>
              <a:t>Commercial group lost 2.3kg (1.3 to 3.4) more than primary care (p=0.004)</a:t>
            </a:r>
          </a:p>
          <a:p>
            <a:r>
              <a:rPr lang="en-GB" dirty="0" smtClean="0">
                <a:solidFill>
                  <a:srgbClr val="0070C0"/>
                </a:solidFill>
                <a:latin typeface="Arial" pitchFamily="34" charset="0"/>
                <a:cs typeface="Arial" pitchFamily="34" charset="0"/>
              </a:rPr>
              <a:t>One year</a:t>
            </a:r>
          </a:p>
          <a:p>
            <a:pPr lvl="1"/>
            <a:r>
              <a:rPr lang="en-GB" dirty="0" smtClean="0">
                <a:latin typeface="Arial" pitchFamily="34" charset="0"/>
                <a:cs typeface="Arial" pitchFamily="34" charset="0"/>
              </a:rPr>
              <a:t>Commercial group lost 1.7kg (0.5 to 3.0) more than primary care (p=0.02)</a:t>
            </a:r>
          </a:p>
          <a:p>
            <a:pPr lvl="1"/>
            <a:r>
              <a:rPr lang="en-GB" dirty="0" smtClean="0">
                <a:latin typeface="Arial" pitchFamily="34" charset="0"/>
                <a:cs typeface="Arial" pitchFamily="34" charset="0"/>
              </a:rPr>
              <a:t>Primary care mean weight loss 0.8 (4.7)kg</a:t>
            </a:r>
          </a:p>
          <a:p>
            <a:pPr lvl="1"/>
            <a:r>
              <a:rPr lang="en-GB" dirty="0" smtClean="0">
                <a:latin typeface="Arial" pitchFamily="34" charset="0"/>
                <a:cs typeface="Arial" pitchFamily="34" charset="0"/>
              </a:rPr>
              <a:t>Commercial programmes  mean loss 2.5 (6.2) kg</a:t>
            </a:r>
          </a:p>
          <a:p>
            <a:r>
              <a:rPr lang="en-GB" dirty="0" smtClean="0">
                <a:solidFill>
                  <a:srgbClr val="0070C0"/>
                </a:solidFill>
                <a:latin typeface="Arial" pitchFamily="34" charset="0"/>
                <a:cs typeface="Arial" pitchFamily="34" charset="0"/>
              </a:rPr>
              <a:t>Commercial programmes were less costly</a:t>
            </a:r>
          </a:p>
          <a:p>
            <a:endParaRPr lang="en-GB" dirty="0">
              <a:latin typeface="Arial" pitchFamily="34" charset="0"/>
              <a:cs typeface="Arial" pitchFamily="34" charset="0"/>
            </a:endParaRPr>
          </a:p>
        </p:txBody>
      </p:sp>
    </p:spTree>
    <p:extLst>
      <p:ext uri="{BB962C8B-B14F-4D97-AF65-F5344CB8AC3E}">
        <p14:creationId xmlns:p14="http://schemas.microsoft.com/office/powerpoint/2010/main" val="2108106818"/>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5" name="Title 1"/>
          <p:cNvSpPr>
            <a:spLocks noGrp="1"/>
          </p:cNvSpPr>
          <p:nvPr>
            <p:ph type="title"/>
          </p:nvPr>
        </p:nvSpPr>
        <p:spPr>
          <a:xfrm>
            <a:off x="457200" y="476250"/>
            <a:ext cx="8229600" cy="648494"/>
          </a:xfrm>
        </p:spPr>
        <p:txBody>
          <a:bodyPr/>
          <a:lstStyle/>
          <a:p>
            <a:pPr eaLnBrk="1" hangingPunct="1"/>
            <a:r>
              <a:rPr lang="en-GB" sz="3600" dirty="0" smtClean="0">
                <a:solidFill>
                  <a:srgbClr val="0070C0"/>
                </a:solidFill>
                <a:latin typeface="Arial" charset="0"/>
                <a:cs typeface="Arial" charset="0"/>
              </a:rPr>
              <a:t>Comparison with other studies</a:t>
            </a:r>
          </a:p>
        </p:txBody>
      </p:sp>
      <p:sp>
        <p:nvSpPr>
          <p:cNvPr id="41986" name="Text Placeholder 3"/>
          <p:cNvSpPr>
            <a:spLocks noGrp="1"/>
          </p:cNvSpPr>
          <p:nvPr>
            <p:ph type="body" idx="1"/>
          </p:nvPr>
        </p:nvSpPr>
        <p:spPr>
          <a:xfrm>
            <a:off x="395536" y="1268760"/>
            <a:ext cx="4040187" cy="432047"/>
          </a:xfrm>
        </p:spPr>
        <p:txBody>
          <a:bodyPr>
            <a:normAutofit lnSpcReduction="10000"/>
          </a:bodyPr>
          <a:lstStyle/>
          <a:p>
            <a:pPr eaLnBrk="1" hangingPunct="1"/>
            <a:r>
              <a:rPr lang="en-GB" dirty="0" smtClean="0">
                <a:latin typeface="Arial" charset="0"/>
                <a:cs typeface="Arial" charset="0"/>
              </a:rPr>
              <a:t>Weight Watchers</a:t>
            </a:r>
          </a:p>
        </p:txBody>
      </p:sp>
      <p:graphicFrame>
        <p:nvGraphicFramePr>
          <p:cNvPr id="8" name="Content Placeholder 7"/>
          <p:cNvGraphicFramePr>
            <a:graphicFrameLocks noGrp="1"/>
          </p:cNvGraphicFramePr>
          <p:nvPr>
            <p:ph sz="half" idx="2"/>
            <p:extLst>
              <p:ext uri="{D42A27DB-BD31-4B8C-83A1-F6EECF244321}">
                <p14:modId xmlns:p14="http://schemas.microsoft.com/office/powerpoint/2010/main" val="1575855046"/>
              </p:ext>
            </p:extLst>
          </p:nvPr>
        </p:nvGraphicFramePr>
        <p:xfrm>
          <a:off x="395536" y="1844824"/>
          <a:ext cx="3816423" cy="2936240"/>
        </p:xfrm>
        <a:graphic>
          <a:graphicData uri="http://schemas.openxmlformats.org/drawingml/2006/table">
            <a:tbl>
              <a:tblPr firstRow="1" bandRow="1">
                <a:tableStyleId>{5C22544A-7EE6-4342-B048-85BDC9FD1C3A}</a:tableStyleId>
              </a:tblPr>
              <a:tblGrid>
                <a:gridCol w="1020298"/>
                <a:gridCol w="1496437"/>
                <a:gridCol w="1299688"/>
              </a:tblGrid>
              <a:tr h="370840">
                <a:tc>
                  <a:txBody>
                    <a:bodyPr/>
                    <a:lstStyle/>
                    <a:p>
                      <a:r>
                        <a:rPr lang="en-GB" dirty="0" smtClean="0"/>
                        <a:t>Study</a:t>
                      </a:r>
                      <a:endParaRPr lang="en-GB" dirty="0">
                        <a:latin typeface="Arial" pitchFamily="34" charset="0"/>
                        <a:cs typeface="Arial" pitchFamily="34" charset="0"/>
                      </a:endParaRPr>
                    </a:p>
                  </a:txBody>
                  <a:tcPr/>
                </a:tc>
                <a:tc>
                  <a:txBody>
                    <a:bodyPr/>
                    <a:lstStyle/>
                    <a:p>
                      <a:r>
                        <a:rPr lang="en-GB" dirty="0" smtClean="0"/>
                        <a:t>Intervention duration</a:t>
                      </a:r>
                      <a:endParaRPr lang="en-GB" dirty="0">
                        <a:latin typeface="Arial" pitchFamily="34" charset="0"/>
                        <a:cs typeface="Arial" pitchFamily="34" charset="0"/>
                      </a:endParaRPr>
                    </a:p>
                  </a:txBody>
                  <a:tcPr/>
                </a:tc>
                <a:tc>
                  <a:txBody>
                    <a:bodyPr/>
                    <a:lstStyle/>
                    <a:p>
                      <a:r>
                        <a:rPr lang="en-GB" dirty="0" smtClean="0"/>
                        <a:t>Weight </a:t>
                      </a:r>
                    </a:p>
                    <a:p>
                      <a:r>
                        <a:rPr lang="en-GB" dirty="0" smtClean="0"/>
                        <a:t>loss (BOCF)</a:t>
                      </a:r>
                    </a:p>
                    <a:p>
                      <a:endParaRPr lang="en-GB" dirty="0">
                        <a:latin typeface="Arial" pitchFamily="34" charset="0"/>
                        <a:cs typeface="Arial" pitchFamily="34" charset="0"/>
                      </a:endParaRPr>
                    </a:p>
                  </a:txBody>
                  <a:tcPr/>
                </a:tc>
              </a:tr>
              <a:tr h="370840">
                <a:tc>
                  <a:txBody>
                    <a:bodyPr/>
                    <a:lstStyle/>
                    <a:p>
                      <a:r>
                        <a:rPr lang="en-GB" dirty="0" smtClean="0"/>
                        <a:t>Lighten Up</a:t>
                      </a:r>
                      <a:endParaRPr lang="en-GB" dirty="0">
                        <a:latin typeface="Arial" pitchFamily="34" charset="0"/>
                        <a:cs typeface="Arial" pitchFamily="34" charset="0"/>
                      </a:endParaRPr>
                    </a:p>
                  </a:txBody>
                  <a:tcPr/>
                </a:tc>
                <a:tc>
                  <a:txBody>
                    <a:bodyPr/>
                    <a:lstStyle/>
                    <a:p>
                      <a:r>
                        <a:rPr lang="en-GB" dirty="0" smtClean="0"/>
                        <a:t>12</a:t>
                      </a:r>
                      <a:r>
                        <a:rPr lang="en-GB" baseline="0" dirty="0" smtClean="0"/>
                        <a:t> weeks</a:t>
                      </a:r>
                      <a:endParaRPr lang="en-GB" dirty="0">
                        <a:latin typeface="Arial" pitchFamily="34" charset="0"/>
                        <a:cs typeface="Arial" pitchFamily="34" charset="0"/>
                      </a:endParaRPr>
                    </a:p>
                  </a:txBody>
                  <a:tcPr/>
                </a:tc>
                <a:tc>
                  <a:txBody>
                    <a:bodyPr/>
                    <a:lstStyle/>
                    <a:p>
                      <a:r>
                        <a:rPr lang="en-GB" dirty="0" smtClean="0"/>
                        <a:t>3.46 kg</a:t>
                      </a:r>
                      <a:endParaRPr lang="en-GB" dirty="0">
                        <a:latin typeface="Arial" pitchFamily="34" charset="0"/>
                        <a:cs typeface="Arial" pitchFamily="34" charset="0"/>
                      </a:endParaRPr>
                    </a:p>
                  </a:txBody>
                  <a:tcPr/>
                </a:tc>
              </a:tr>
              <a:tr h="370840">
                <a:tc>
                  <a:txBody>
                    <a:bodyPr/>
                    <a:lstStyle/>
                    <a:p>
                      <a:r>
                        <a:rPr lang="en-GB" dirty="0" err="1" smtClean="0"/>
                        <a:t>Jebb</a:t>
                      </a:r>
                      <a:endParaRPr lang="en-GB" dirty="0" smtClean="0"/>
                    </a:p>
                    <a:p>
                      <a:endParaRPr lang="en-GB" dirty="0">
                        <a:latin typeface="Arial" pitchFamily="34" charset="0"/>
                        <a:cs typeface="Arial" pitchFamily="34" charset="0"/>
                      </a:endParaRPr>
                    </a:p>
                  </a:txBody>
                  <a:tcPr/>
                </a:tc>
                <a:tc>
                  <a:txBody>
                    <a:bodyPr/>
                    <a:lstStyle/>
                    <a:p>
                      <a:r>
                        <a:rPr lang="en-GB" dirty="0" smtClean="0"/>
                        <a:t>1</a:t>
                      </a:r>
                      <a:r>
                        <a:rPr lang="en-GB" baseline="0" dirty="0" smtClean="0"/>
                        <a:t> year</a:t>
                      </a:r>
                      <a:endParaRPr lang="en-GB" dirty="0">
                        <a:latin typeface="Arial" pitchFamily="34" charset="0"/>
                        <a:cs typeface="Arial" pitchFamily="34" charset="0"/>
                      </a:endParaRPr>
                    </a:p>
                  </a:txBody>
                  <a:tcPr/>
                </a:tc>
                <a:tc>
                  <a:txBody>
                    <a:bodyPr/>
                    <a:lstStyle/>
                    <a:p>
                      <a:r>
                        <a:rPr lang="en-GB" dirty="0" smtClean="0"/>
                        <a:t>4.03 kg</a:t>
                      </a:r>
                      <a:endParaRPr lang="en-GB" dirty="0">
                        <a:latin typeface="Arial" pitchFamily="34" charset="0"/>
                        <a:cs typeface="Arial" pitchFamily="34" charset="0"/>
                      </a:endParaRPr>
                    </a:p>
                  </a:txBody>
                  <a:tcPr/>
                </a:tc>
              </a:tr>
              <a:tr h="370840">
                <a:tc>
                  <a:txBody>
                    <a:bodyPr/>
                    <a:lstStyle/>
                    <a:p>
                      <a:r>
                        <a:rPr lang="en-GB" dirty="0" err="1" smtClean="0"/>
                        <a:t>Truby</a:t>
                      </a:r>
                      <a:endParaRPr lang="en-GB" dirty="0">
                        <a:latin typeface="Arial" pitchFamily="34" charset="0"/>
                        <a:cs typeface="Arial" pitchFamily="34" charset="0"/>
                      </a:endParaRPr>
                    </a:p>
                  </a:txBody>
                  <a:tcPr/>
                </a:tc>
                <a:tc>
                  <a:txBody>
                    <a:bodyPr/>
                    <a:lstStyle/>
                    <a:p>
                      <a:r>
                        <a:rPr lang="en-GB" dirty="0" smtClean="0"/>
                        <a:t>6 months</a:t>
                      </a:r>
                      <a:endParaRPr lang="en-GB" dirty="0">
                        <a:latin typeface="Arial" pitchFamily="34" charset="0"/>
                        <a:cs typeface="Arial" pitchFamily="34" charset="0"/>
                      </a:endParaRPr>
                    </a:p>
                  </a:txBody>
                  <a:tcPr/>
                </a:tc>
                <a:tc>
                  <a:txBody>
                    <a:bodyPr/>
                    <a:lstStyle/>
                    <a:p>
                      <a:r>
                        <a:rPr lang="en-GB" dirty="0" smtClean="0"/>
                        <a:t>4.52 kg</a:t>
                      </a:r>
                      <a:endParaRPr lang="en-GB" dirty="0">
                        <a:latin typeface="Arial" pitchFamily="34" charset="0"/>
                        <a:cs typeface="Arial" pitchFamily="34" charset="0"/>
                      </a:endParaRPr>
                    </a:p>
                  </a:txBody>
                  <a:tcPr/>
                </a:tc>
              </a:tr>
              <a:tr h="370840">
                <a:tc>
                  <a:txBody>
                    <a:bodyPr/>
                    <a:lstStyle/>
                    <a:p>
                      <a:r>
                        <a:rPr lang="en-GB" dirty="0" err="1" smtClean="0"/>
                        <a:t>Heshka</a:t>
                      </a:r>
                      <a:endParaRPr lang="en-GB" dirty="0">
                        <a:solidFill>
                          <a:schemeClr val="tx1"/>
                        </a:solidFill>
                        <a:latin typeface="Arial" pitchFamily="34" charset="0"/>
                        <a:cs typeface="Arial" pitchFamily="34" charset="0"/>
                      </a:endParaRPr>
                    </a:p>
                  </a:txBody>
                  <a:tcPr/>
                </a:tc>
                <a:tc>
                  <a:txBody>
                    <a:bodyPr/>
                    <a:lstStyle/>
                    <a:p>
                      <a:r>
                        <a:rPr lang="en-GB" dirty="0" smtClean="0"/>
                        <a:t>1 year</a:t>
                      </a:r>
                      <a:endParaRPr lang="en-GB" dirty="0">
                        <a:latin typeface="Arial" pitchFamily="34" charset="0"/>
                        <a:cs typeface="Arial" pitchFamily="34" charset="0"/>
                      </a:endParaRPr>
                    </a:p>
                  </a:txBody>
                  <a:tcPr/>
                </a:tc>
                <a:tc>
                  <a:txBody>
                    <a:bodyPr/>
                    <a:lstStyle/>
                    <a:p>
                      <a:r>
                        <a:rPr lang="en-GB" dirty="0" smtClean="0"/>
                        <a:t>3.51 kg</a:t>
                      </a:r>
                      <a:endParaRPr lang="en-GB" dirty="0">
                        <a:latin typeface="Arial" pitchFamily="34" charset="0"/>
                        <a:cs typeface="Arial" pitchFamily="34" charset="0"/>
                      </a:endParaRPr>
                    </a:p>
                  </a:txBody>
                  <a:tcPr/>
                </a:tc>
              </a:tr>
            </a:tbl>
          </a:graphicData>
        </a:graphic>
      </p:graphicFrame>
      <p:sp>
        <p:nvSpPr>
          <p:cNvPr id="42013" name="Text Placeholder 5"/>
          <p:cNvSpPr>
            <a:spLocks noGrp="1"/>
          </p:cNvSpPr>
          <p:nvPr>
            <p:ph type="body" sz="quarter" idx="3"/>
          </p:nvPr>
        </p:nvSpPr>
        <p:spPr>
          <a:xfrm>
            <a:off x="4644008" y="1196752"/>
            <a:ext cx="4041775" cy="504056"/>
          </a:xfrm>
          <a:noFill/>
        </p:spPr>
        <p:txBody>
          <a:bodyPr/>
          <a:lstStyle/>
          <a:p>
            <a:pPr eaLnBrk="1" hangingPunct="1"/>
            <a:r>
              <a:rPr lang="en-GB" dirty="0" smtClean="0">
                <a:latin typeface="Arial" charset="0"/>
                <a:cs typeface="Arial" charset="0"/>
              </a:rPr>
              <a:t>Primary care </a:t>
            </a:r>
          </a:p>
        </p:txBody>
      </p:sp>
      <p:graphicFrame>
        <p:nvGraphicFramePr>
          <p:cNvPr id="9" name="Content Placeholder 8"/>
          <p:cNvGraphicFramePr>
            <a:graphicFrameLocks noGrp="1"/>
          </p:cNvGraphicFramePr>
          <p:nvPr>
            <p:ph sz="quarter" idx="4"/>
            <p:extLst>
              <p:ext uri="{D42A27DB-BD31-4B8C-83A1-F6EECF244321}">
                <p14:modId xmlns:p14="http://schemas.microsoft.com/office/powerpoint/2010/main" val="1383070129"/>
              </p:ext>
            </p:extLst>
          </p:nvPr>
        </p:nvGraphicFramePr>
        <p:xfrm>
          <a:off x="4355976" y="1844824"/>
          <a:ext cx="4257798" cy="3307080"/>
        </p:xfrm>
        <a:graphic>
          <a:graphicData uri="http://schemas.openxmlformats.org/drawingml/2006/table">
            <a:tbl>
              <a:tblPr firstRow="1" bandRow="1">
                <a:tableStyleId>{5C22544A-7EE6-4342-B048-85BDC9FD1C3A}</a:tableStyleId>
              </a:tblPr>
              <a:tblGrid>
                <a:gridCol w="1512168"/>
                <a:gridCol w="1656183"/>
                <a:gridCol w="1089447"/>
              </a:tblGrid>
              <a:tr h="370840">
                <a:tc>
                  <a:txBody>
                    <a:bodyPr/>
                    <a:lstStyle/>
                    <a:p>
                      <a:r>
                        <a:rPr lang="en-GB" dirty="0" smtClean="0"/>
                        <a:t>Study</a:t>
                      </a:r>
                      <a:endParaRPr lang="en-GB" dirty="0">
                        <a:latin typeface="Arial" pitchFamily="34" charset="0"/>
                        <a:cs typeface="Arial" pitchFamily="34" charset="0"/>
                      </a:endParaRPr>
                    </a:p>
                  </a:txBody>
                  <a:tcPr/>
                </a:tc>
                <a:tc>
                  <a:txBody>
                    <a:bodyPr/>
                    <a:lstStyle/>
                    <a:p>
                      <a:r>
                        <a:rPr lang="en-GB" dirty="0" smtClean="0"/>
                        <a:t>Intervention duration</a:t>
                      </a:r>
                      <a:endParaRPr lang="en-GB" dirty="0">
                        <a:latin typeface="Arial" pitchFamily="34" charset="0"/>
                        <a:cs typeface="Arial" pitchFamily="34" charset="0"/>
                      </a:endParaRPr>
                    </a:p>
                  </a:txBody>
                  <a:tcPr/>
                </a:tc>
                <a:tc>
                  <a:txBody>
                    <a:bodyPr/>
                    <a:lstStyle/>
                    <a:p>
                      <a:r>
                        <a:rPr lang="en-GB" dirty="0" smtClean="0"/>
                        <a:t>Weight loss (BOCF)</a:t>
                      </a:r>
                      <a:endParaRPr lang="en-GB" dirty="0">
                        <a:latin typeface="Arial" pitchFamily="34" charset="0"/>
                        <a:cs typeface="Arial" pitchFamily="34" charset="0"/>
                      </a:endParaRPr>
                    </a:p>
                  </a:txBody>
                  <a:tcPr/>
                </a:tc>
              </a:tr>
              <a:tr h="370840">
                <a:tc>
                  <a:txBody>
                    <a:bodyPr/>
                    <a:lstStyle/>
                    <a:p>
                      <a:r>
                        <a:rPr lang="en-GB" dirty="0" smtClean="0"/>
                        <a:t>Lighten </a:t>
                      </a:r>
                    </a:p>
                    <a:p>
                      <a:r>
                        <a:rPr lang="en-GB" dirty="0" smtClean="0"/>
                        <a:t>Up</a:t>
                      </a:r>
                      <a:endParaRPr lang="en-GB" dirty="0">
                        <a:latin typeface="Arial" pitchFamily="34" charset="0"/>
                        <a:cs typeface="Arial" pitchFamily="34" charset="0"/>
                      </a:endParaRPr>
                    </a:p>
                  </a:txBody>
                  <a:tcPr/>
                </a:tc>
                <a:tc>
                  <a:txBody>
                    <a:bodyPr/>
                    <a:lstStyle/>
                    <a:p>
                      <a:r>
                        <a:rPr lang="en-GB" dirty="0" smtClean="0"/>
                        <a:t>12 weeks</a:t>
                      </a:r>
                      <a:endParaRPr lang="en-GB" dirty="0">
                        <a:latin typeface="Arial" pitchFamily="34" charset="0"/>
                        <a:cs typeface="Arial" pitchFamily="34" charset="0"/>
                      </a:endParaRPr>
                    </a:p>
                  </a:txBody>
                  <a:tcPr/>
                </a:tc>
                <a:tc>
                  <a:txBody>
                    <a:bodyPr/>
                    <a:lstStyle/>
                    <a:p>
                      <a:r>
                        <a:rPr lang="en-GB" dirty="0" smtClean="0"/>
                        <a:t>0.86 kg</a:t>
                      </a:r>
                      <a:endParaRPr lang="en-GB" dirty="0">
                        <a:latin typeface="Arial" pitchFamily="34" charset="0"/>
                        <a:cs typeface="Arial" pitchFamily="34" charset="0"/>
                      </a:endParaRPr>
                    </a:p>
                  </a:txBody>
                  <a:tcPr/>
                </a:tc>
              </a:tr>
              <a:tr h="370840">
                <a:tc>
                  <a:txBody>
                    <a:bodyPr/>
                    <a:lstStyle/>
                    <a:p>
                      <a:r>
                        <a:rPr lang="en-GB" dirty="0" smtClean="0"/>
                        <a:t>Counter-weight</a:t>
                      </a:r>
                      <a:r>
                        <a:rPr lang="en-GB" baseline="30000" dirty="0" smtClean="0"/>
                        <a:t>1</a:t>
                      </a:r>
                      <a:endParaRPr lang="en-GB" dirty="0">
                        <a:latin typeface="Arial" pitchFamily="34" charset="0"/>
                        <a:cs typeface="Arial" pitchFamily="34" charset="0"/>
                      </a:endParaRPr>
                    </a:p>
                  </a:txBody>
                  <a:tcPr/>
                </a:tc>
                <a:tc>
                  <a:txBody>
                    <a:bodyPr/>
                    <a:lstStyle/>
                    <a:p>
                      <a:r>
                        <a:rPr lang="en-GB" dirty="0" smtClean="0"/>
                        <a:t>1 year +</a:t>
                      </a:r>
                      <a:endParaRPr lang="en-GB" dirty="0">
                        <a:latin typeface="Arial" pitchFamily="34" charset="0"/>
                        <a:cs typeface="Arial" pitchFamily="34" charset="0"/>
                      </a:endParaRPr>
                    </a:p>
                  </a:txBody>
                  <a:tcPr/>
                </a:tc>
                <a:tc>
                  <a:txBody>
                    <a:bodyPr/>
                    <a:lstStyle/>
                    <a:p>
                      <a:r>
                        <a:rPr lang="en-GB" dirty="0" smtClean="0"/>
                        <a:t>1.34 kg</a:t>
                      </a:r>
                      <a:endParaRPr lang="en-GB" dirty="0">
                        <a:latin typeface="Arial" pitchFamily="34" charset="0"/>
                        <a:cs typeface="Arial" pitchFamily="34" charset="0"/>
                      </a:endParaRPr>
                    </a:p>
                  </a:txBody>
                  <a:tcPr/>
                </a:tc>
              </a:tr>
              <a:tr h="370840">
                <a:tc>
                  <a:txBody>
                    <a:bodyPr/>
                    <a:lstStyle/>
                    <a:p>
                      <a:r>
                        <a:rPr lang="en-GB" dirty="0" smtClean="0"/>
                        <a:t>Hardcastle</a:t>
                      </a:r>
                      <a:r>
                        <a:rPr lang="en-GB" baseline="30000" dirty="0" smtClean="0"/>
                        <a:t>2</a:t>
                      </a:r>
                      <a:endParaRPr lang="en-GB" dirty="0">
                        <a:latin typeface="Arial" pitchFamily="34" charset="0"/>
                        <a:cs typeface="Arial" pitchFamily="34" charset="0"/>
                      </a:endParaRPr>
                    </a:p>
                  </a:txBody>
                  <a:tcPr/>
                </a:tc>
                <a:tc>
                  <a:txBody>
                    <a:bodyPr/>
                    <a:lstStyle/>
                    <a:p>
                      <a:r>
                        <a:rPr lang="en-GB" dirty="0" smtClean="0"/>
                        <a:t>6 months</a:t>
                      </a:r>
                      <a:endParaRPr lang="en-GB" dirty="0">
                        <a:latin typeface="Arial" pitchFamily="34" charset="0"/>
                        <a:cs typeface="Arial" pitchFamily="34" charset="0"/>
                      </a:endParaRPr>
                    </a:p>
                  </a:txBody>
                  <a:tcPr/>
                </a:tc>
                <a:tc>
                  <a:txBody>
                    <a:bodyPr/>
                    <a:lstStyle/>
                    <a:p>
                      <a:r>
                        <a:rPr lang="en-GB" dirty="0" smtClean="0"/>
                        <a:t>0.7 kg</a:t>
                      </a:r>
                      <a:endParaRPr lang="en-GB" dirty="0">
                        <a:latin typeface="Arial" pitchFamily="34" charset="0"/>
                        <a:cs typeface="Arial" pitchFamily="34" charset="0"/>
                      </a:endParaRPr>
                    </a:p>
                  </a:txBody>
                  <a:tcPr/>
                </a:tc>
              </a:tr>
              <a:tr h="370840">
                <a:tc>
                  <a:txBody>
                    <a:bodyPr/>
                    <a:lstStyle/>
                    <a:p>
                      <a:r>
                        <a:rPr lang="en-GB" dirty="0" smtClean="0"/>
                        <a:t>Nanchalal</a:t>
                      </a:r>
                      <a:r>
                        <a:rPr lang="en-GB" baseline="30000" dirty="0" smtClean="0"/>
                        <a:t>3</a:t>
                      </a:r>
                      <a:endParaRPr lang="en-GB" dirty="0">
                        <a:latin typeface="Arial" pitchFamily="34" charset="0"/>
                        <a:cs typeface="Arial" pitchFamily="34" charset="0"/>
                      </a:endParaRPr>
                    </a:p>
                  </a:txBody>
                  <a:tcPr/>
                </a:tc>
                <a:tc>
                  <a:txBody>
                    <a:bodyPr/>
                    <a:lstStyle/>
                    <a:p>
                      <a:r>
                        <a:rPr lang="en-GB" dirty="0" smtClean="0"/>
                        <a:t>12 weeks</a:t>
                      </a:r>
                      <a:endParaRPr lang="en-GB" dirty="0">
                        <a:latin typeface="Arial" pitchFamily="34" charset="0"/>
                        <a:cs typeface="Arial" pitchFamily="34" charset="0"/>
                      </a:endParaRPr>
                    </a:p>
                  </a:txBody>
                  <a:tcPr/>
                </a:tc>
                <a:tc>
                  <a:txBody>
                    <a:bodyPr/>
                    <a:lstStyle/>
                    <a:p>
                      <a:r>
                        <a:rPr lang="en-GB" dirty="0" smtClean="0"/>
                        <a:t>3.19 kg</a:t>
                      </a:r>
                    </a:p>
                  </a:txBody>
                  <a:tcPr/>
                </a:tc>
              </a:tr>
              <a:tr h="370840">
                <a:tc>
                  <a:txBody>
                    <a:bodyPr/>
                    <a:lstStyle/>
                    <a:p>
                      <a:r>
                        <a:rPr lang="en-GB" dirty="0" smtClean="0">
                          <a:latin typeface="+mn-lt"/>
                          <a:cs typeface="Arial" pitchFamily="34" charset="0"/>
                        </a:rPr>
                        <a:t>Nanchalal</a:t>
                      </a:r>
                      <a:r>
                        <a:rPr lang="en-GB" baseline="30000" dirty="0" smtClean="0">
                          <a:latin typeface="+mn-lt"/>
                          <a:cs typeface="Arial" pitchFamily="34" charset="0"/>
                        </a:rPr>
                        <a:t>2</a:t>
                      </a:r>
                      <a:endParaRPr lang="en-GB" dirty="0">
                        <a:latin typeface="+mn-lt"/>
                        <a:cs typeface="Arial" pitchFamily="34" charset="0"/>
                      </a:endParaRPr>
                    </a:p>
                  </a:txBody>
                  <a:tcPr/>
                </a:tc>
                <a:tc>
                  <a:txBody>
                    <a:bodyPr/>
                    <a:lstStyle/>
                    <a:p>
                      <a:r>
                        <a:rPr lang="en-GB" dirty="0" smtClean="0">
                          <a:latin typeface="+mn-lt"/>
                          <a:cs typeface="Arial" pitchFamily="34" charset="0"/>
                        </a:rPr>
                        <a:t>6 months</a:t>
                      </a:r>
                      <a:endParaRPr lang="en-GB" dirty="0">
                        <a:latin typeface="+mn-lt"/>
                        <a:cs typeface="Arial" pitchFamily="34" charset="0"/>
                      </a:endParaRPr>
                    </a:p>
                  </a:txBody>
                  <a:tcPr/>
                </a:tc>
                <a:tc>
                  <a:txBody>
                    <a:bodyPr/>
                    <a:lstStyle/>
                    <a:p>
                      <a:r>
                        <a:rPr lang="en-GB" dirty="0" smtClean="0"/>
                        <a:t>0.78kg</a:t>
                      </a:r>
                    </a:p>
                  </a:txBody>
                  <a:tcPr/>
                </a:tc>
              </a:tr>
            </a:tbl>
          </a:graphicData>
        </a:graphic>
      </p:graphicFrame>
      <p:sp>
        <p:nvSpPr>
          <p:cNvPr id="42040" name="TextBox 9"/>
          <p:cNvSpPr txBox="1">
            <a:spLocks noChangeArrowheads="1"/>
          </p:cNvSpPr>
          <p:nvPr/>
        </p:nvSpPr>
        <p:spPr bwMode="auto">
          <a:xfrm>
            <a:off x="4427984" y="5373216"/>
            <a:ext cx="3240087" cy="1107996"/>
          </a:xfrm>
          <a:prstGeom prst="rect">
            <a:avLst/>
          </a:prstGeom>
          <a:noFill/>
          <a:ln w="9525">
            <a:noFill/>
            <a:miter lim="800000"/>
            <a:headEnd/>
            <a:tailEnd/>
          </a:ln>
        </p:spPr>
        <p:txBody>
          <a:bodyPr wrap="square">
            <a:spAutoFit/>
          </a:bodyPr>
          <a:lstStyle/>
          <a:p>
            <a:r>
              <a:rPr lang="en-GB" sz="1800" baseline="30000" dirty="0">
                <a:latin typeface="Arial" charset="0"/>
              </a:rPr>
              <a:t>1</a:t>
            </a:r>
            <a:r>
              <a:rPr lang="en-GB" sz="1800" dirty="0">
                <a:latin typeface="Arial" charset="0"/>
              </a:rPr>
              <a:t> Included group element</a:t>
            </a:r>
          </a:p>
          <a:p>
            <a:r>
              <a:rPr lang="en-GB" sz="1800" baseline="30000" dirty="0">
                <a:latin typeface="Arial" charset="0"/>
              </a:rPr>
              <a:t>2 </a:t>
            </a:r>
            <a:r>
              <a:rPr lang="en-GB" sz="1800" dirty="0">
                <a:latin typeface="Arial" charset="0"/>
              </a:rPr>
              <a:t>Follow-up at 6 months</a:t>
            </a:r>
          </a:p>
          <a:p>
            <a:r>
              <a:rPr lang="en-GB" sz="1800" baseline="30000" dirty="0">
                <a:latin typeface="Arial" charset="0"/>
              </a:rPr>
              <a:t>3 </a:t>
            </a:r>
            <a:r>
              <a:rPr lang="en-GB" sz="1800" dirty="0">
                <a:latin typeface="Arial" charset="0"/>
              </a:rPr>
              <a:t>Follow-up at 3 months</a:t>
            </a:r>
          </a:p>
          <a:p>
            <a:endParaRPr lang="en-GB" sz="1800" baseline="30000" dirty="0">
              <a:latin typeface="Arial" charset="0"/>
            </a:endParaRPr>
          </a:p>
        </p:txBody>
      </p:sp>
      <p:sp>
        <p:nvSpPr>
          <p:cNvPr id="42041" name="TextBox 10"/>
          <p:cNvSpPr txBox="1">
            <a:spLocks noChangeArrowheads="1"/>
          </p:cNvSpPr>
          <p:nvPr/>
        </p:nvSpPr>
        <p:spPr bwMode="auto">
          <a:xfrm>
            <a:off x="467544" y="5225864"/>
            <a:ext cx="2736850" cy="368300"/>
          </a:xfrm>
          <a:prstGeom prst="rect">
            <a:avLst/>
          </a:prstGeom>
          <a:noFill/>
          <a:ln w="9525">
            <a:noFill/>
            <a:miter lim="800000"/>
            <a:headEnd/>
            <a:tailEnd/>
          </a:ln>
        </p:spPr>
        <p:txBody>
          <a:bodyPr>
            <a:spAutoFit/>
          </a:bodyPr>
          <a:lstStyle/>
          <a:p>
            <a:r>
              <a:rPr lang="en-GB" sz="1800" dirty="0">
                <a:latin typeface="Arial" charset="0"/>
              </a:rPr>
              <a:t>All followed-up at 1 year</a:t>
            </a:r>
          </a:p>
        </p:txBody>
      </p:sp>
    </p:spTree>
    <p:extLst>
      <p:ext uri="{BB962C8B-B14F-4D97-AF65-F5344CB8AC3E}">
        <p14:creationId xmlns:p14="http://schemas.microsoft.com/office/powerpoint/2010/main" val="60607934"/>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5536" y="1052736"/>
            <a:ext cx="8229600" cy="3154362"/>
          </a:xfrm>
        </p:spPr>
        <p:txBody>
          <a:bodyPr>
            <a:normAutofit/>
          </a:bodyPr>
          <a:lstStyle/>
          <a:p>
            <a:r>
              <a:rPr lang="en-GB" sz="4000" b="1" dirty="0"/>
              <a:t>Which weight loss programmes are as effective as Weight Watchers: </a:t>
            </a:r>
            <a:r>
              <a:rPr lang="en-GB" sz="4000" b="1" dirty="0" smtClean="0"/>
              <a:t/>
            </a:r>
            <a:br>
              <a:rPr lang="en-GB" sz="4000" b="1" dirty="0" smtClean="0"/>
            </a:br>
            <a:r>
              <a:rPr lang="en-GB" sz="4000" b="1" dirty="0" smtClean="0"/>
              <a:t>non-inferiority </a:t>
            </a:r>
            <a:r>
              <a:rPr lang="en-GB" sz="4000" b="1" dirty="0"/>
              <a:t>analysis </a:t>
            </a:r>
            <a:r>
              <a:rPr lang="en-GB" dirty="0"/>
              <a:t/>
            </a:r>
            <a:br>
              <a:rPr lang="en-GB" dirty="0"/>
            </a:br>
            <a:endParaRPr lang="en-GB" dirty="0"/>
          </a:p>
        </p:txBody>
      </p:sp>
      <p:sp>
        <p:nvSpPr>
          <p:cNvPr id="6" name="Rectangle 5"/>
          <p:cNvSpPr/>
          <p:nvPr/>
        </p:nvSpPr>
        <p:spPr>
          <a:xfrm>
            <a:off x="827584" y="4221088"/>
            <a:ext cx="7272808" cy="1512168"/>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fontAlgn="base">
              <a:spcBef>
                <a:spcPct val="0"/>
              </a:spcBef>
              <a:spcAft>
                <a:spcPct val="0"/>
              </a:spcAft>
            </a:pPr>
            <a:r>
              <a:rPr lang="en-GB" sz="2400" dirty="0" smtClean="0">
                <a:solidFill>
                  <a:schemeClr val="tx1"/>
                </a:solidFill>
                <a:ea typeface="Times New Roman" pitchFamily="18" charset="0"/>
                <a:cs typeface="Arial" pitchFamily="34" charset="0"/>
              </a:rPr>
              <a:t>Madigan CD, Daley AJ, Lewis AL, Jolly K, </a:t>
            </a:r>
            <a:r>
              <a:rPr lang="en-GB" sz="2400" dirty="0" err="1" smtClean="0">
                <a:solidFill>
                  <a:schemeClr val="tx1"/>
                </a:solidFill>
                <a:ea typeface="Times New Roman" pitchFamily="18" charset="0"/>
                <a:cs typeface="Arial" pitchFamily="34" charset="0"/>
              </a:rPr>
              <a:t>Aveyard</a:t>
            </a:r>
            <a:r>
              <a:rPr lang="en-GB" sz="2400" dirty="0" smtClean="0">
                <a:solidFill>
                  <a:schemeClr val="tx1"/>
                </a:solidFill>
                <a:ea typeface="Times New Roman" pitchFamily="18" charset="0"/>
                <a:cs typeface="Arial" pitchFamily="34" charset="0"/>
              </a:rPr>
              <a:t> P.</a:t>
            </a:r>
          </a:p>
          <a:p>
            <a:pPr lvl="0" algn="ctr" fontAlgn="base">
              <a:spcBef>
                <a:spcPct val="0"/>
              </a:spcBef>
              <a:spcAft>
                <a:spcPct val="0"/>
              </a:spcAft>
            </a:pPr>
            <a:r>
              <a:rPr lang="en-GB" sz="2400" dirty="0" smtClean="0">
                <a:solidFill>
                  <a:schemeClr val="tx1"/>
                </a:solidFill>
                <a:ea typeface="Times New Roman" pitchFamily="18" charset="0"/>
                <a:cs typeface="Arial" pitchFamily="34" charset="0"/>
              </a:rPr>
              <a:t> British Journal of General Practice 2014;64:e128-e136</a:t>
            </a:r>
            <a:endParaRPr lang="en-GB" sz="2400" dirty="0" smtClean="0">
              <a:solidFill>
                <a:schemeClr val="tx1"/>
              </a:solidFill>
              <a:cs typeface="Arial" pitchFamily="34" charset="0"/>
            </a:endParaRPr>
          </a:p>
        </p:txBody>
      </p:sp>
    </p:spTree>
    <p:extLst>
      <p:ext uri="{BB962C8B-B14F-4D97-AF65-F5344CB8AC3E}">
        <p14:creationId xmlns:p14="http://schemas.microsoft.com/office/powerpoint/2010/main" val="2333824524"/>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C:\Users\jollycb\Dropbox\Screenshots\Screenshot 2015-05-08 17.47.20.png"/>
          <p:cNvPicPr/>
          <p:nvPr/>
        </p:nvPicPr>
        <p:blipFill rotWithShape="1">
          <a:blip r:embed="rId2">
            <a:extLst>
              <a:ext uri="{28A0092B-C50C-407E-A947-70E740481C1C}">
                <a14:useLocalDpi xmlns:a14="http://schemas.microsoft.com/office/drawing/2010/main" val="0"/>
              </a:ext>
            </a:extLst>
          </a:blip>
          <a:srcRect l="19637" t="9764" r="32934" b="4438"/>
          <a:stretch/>
        </p:blipFill>
        <p:spPr bwMode="auto">
          <a:xfrm>
            <a:off x="1547664" y="260648"/>
            <a:ext cx="6012135" cy="5758899"/>
          </a:xfrm>
          <a:prstGeom prst="rect">
            <a:avLst/>
          </a:prstGeom>
          <a:noFill/>
          <a:ln>
            <a:solidFill>
              <a:schemeClr val="tx1"/>
            </a:solidFill>
          </a:ln>
          <a:extLst>
            <a:ext uri="{53640926-AAD7-44D8-BBD7-CCE9431645EC}">
              <a14:shadowObscured xmlns:a14="http://schemas.microsoft.com/office/drawing/2010/main"/>
            </a:ext>
          </a:extLst>
        </p:spPr>
      </p:pic>
      <p:sp>
        <p:nvSpPr>
          <p:cNvPr id="3" name="TextBox 2"/>
          <p:cNvSpPr txBox="1"/>
          <p:nvPr/>
        </p:nvSpPr>
        <p:spPr>
          <a:xfrm>
            <a:off x="809315" y="6198497"/>
            <a:ext cx="7488832" cy="523220"/>
          </a:xfrm>
          <a:prstGeom prst="rect">
            <a:avLst/>
          </a:prstGeom>
          <a:noFill/>
        </p:spPr>
        <p:txBody>
          <a:bodyPr wrap="square" rtlCol="0">
            <a:spAutoFit/>
          </a:bodyPr>
          <a:lstStyle/>
          <a:p>
            <a:r>
              <a:rPr lang="en-GB" sz="1400" dirty="0" smtClean="0"/>
              <a:t>NICE PH53. </a:t>
            </a:r>
            <a:r>
              <a:rPr lang="en-GB" sz="1400" dirty="0"/>
              <a:t>Managing overweight and obese adults: update review. The clinical effectiveness of long-term weight management schemes for adults.</a:t>
            </a:r>
            <a:r>
              <a:rPr lang="en-GB" sz="1400" u="sng" dirty="0"/>
              <a:t> </a:t>
            </a:r>
            <a:r>
              <a:rPr lang="en-GB" sz="1400" dirty="0"/>
              <a:t>Hartmann-Boyce et al. University of Oxford 2013</a:t>
            </a:r>
          </a:p>
        </p:txBody>
      </p:sp>
    </p:spTree>
    <p:extLst>
      <p:ext uri="{BB962C8B-B14F-4D97-AF65-F5344CB8AC3E}">
        <p14:creationId xmlns:p14="http://schemas.microsoft.com/office/powerpoint/2010/main" val="49599527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Study design</a:t>
            </a:r>
            <a:endParaRPr lang="en-GB" dirty="0"/>
          </a:p>
        </p:txBody>
      </p:sp>
      <p:sp>
        <p:nvSpPr>
          <p:cNvPr id="3" name="Content Placeholder 2"/>
          <p:cNvSpPr>
            <a:spLocks noGrp="1"/>
          </p:cNvSpPr>
          <p:nvPr>
            <p:ph idx="1"/>
          </p:nvPr>
        </p:nvSpPr>
        <p:spPr/>
        <p:txBody>
          <a:bodyPr>
            <a:normAutofit lnSpcReduction="10000"/>
          </a:bodyPr>
          <a:lstStyle/>
          <a:p>
            <a:r>
              <a:rPr lang="en-GB" dirty="0" smtClean="0"/>
              <a:t>Observational study using participant records from the Lighten-Up service database</a:t>
            </a:r>
          </a:p>
          <a:p>
            <a:r>
              <a:rPr lang="en-GB" dirty="0" smtClean="0"/>
              <a:t>Lighten Up participants could attend Weight </a:t>
            </a:r>
            <a:r>
              <a:rPr lang="en-GB" dirty="0"/>
              <a:t>W</a:t>
            </a:r>
            <a:r>
              <a:rPr lang="en-GB" dirty="0" smtClean="0"/>
              <a:t>atchers, Slimming World, Rosemary Conley and an NHS group-based programme.</a:t>
            </a:r>
          </a:p>
          <a:p>
            <a:r>
              <a:rPr lang="en-GB" dirty="0" smtClean="0"/>
              <a:t>Most RCT evidence was available for Weight Watchers, which does lead to weight loss </a:t>
            </a:r>
          </a:p>
          <a:p>
            <a:r>
              <a:rPr lang="en-GB" dirty="0" smtClean="0"/>
              <a:t>We set 1kg difference at 3 months and 0.7kg at 1 year as ‘non-inferior’</a:t>
            </a:r>
          </a:p>
          <a:p>
            <a:endParaRPr lang="en-GB" dirty="0"/>
          </a:p>
        </p:txBody>
      </p:sp>
    </p:spTree>
    <p:extLst>
      <p:ext uri="{BB962C8B-B14F-4D97-AF65-F5344CB8AC3E}">
        <p14:creationId xmlns:p14="http://schemas.microsoft.com/office/powerpoint/2010/main" val="195364804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C:\Users\jollycb\Dropbox\Screenshots\Screenshot 2016-07-20 10.34.32.png"/>
          <p:cNvPicPr/>
          <p:nvPr/>
        </p:nvPicPr>
        <p:blipFill rotWithShape="1">
          <a:blip r:embed="rId2">
            <a:extLst>
              <a:ext uri="{28A0092B-C50C-407E-A947-70E740481C1C}">
                <a14:useLocalDpi xmlns:a14="http://schemas.microsoft.com/office/drawing/2010/main" val="0"/>
              </a:ext>
            </a:extLst>
          </a:blip>
          <a:srcRect l="9319" t="16864" r="36427" b="14793"/>
          <a:stretch/>
        </p:blipFill>
        <p:spPr bwMode="auto">
          <a:xfrm>
            <a:off x="899592" y="980728"/>
            <a:ext cx="7488831" cy="5184576"/>
          </a:xfrm>
          <a:prstGeom prst="rect">
            <a:avLst/>
          </a:prstGeom>
          <a:noFill/>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1848180880"/>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Characteristics of Participants</a:t>
            </a:r>
            <a:endParaRPr lang="en-GB" dirty="0"/>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2706699698"/>
              </p:ext>
            </p:extLst>
          </p:nvPr>
        </p:nvGraphicFramePr>
        <p:xfrm>
          <a:off x="457200" y="1600200"/>
          <a:ext cx="8229600" cy="3850640"/>
        </p:xfrm>
        <a:graphic>
          <a:graphicData uri="http://schemas.openxmlformats.org/drawingml/2006/table">
            <a:tbl>
              <a:tblPr firstRow="1" bandRow="1">
                <a:tableStyleId>{5C22544A-7EE6-4342-B048-85BDC9FD1C3A}</a:tableStyleId>
              </a:tblPr>
              <a:tblGrid>
                <a:gridCol w="1645920"/>
                <a:gridCol w="1645920"/>
                <a:gridCol w="1645920"/>
                <a:gridCol w="1645920"/>
                <a:gridCol w="1645920"/>
              </a:tblGrid>
              <a:tr h="370840">
                <a:tc>
                  <a:txBody>
                    <a:bodyPr/>
                    <a:lstStyle/>
                    <a:p>
                      <a:endParaRPr lang="en-GB" dirty="0"/>
                    </a:p>
                  </a:txBody>
                  <a:tcPr/>
                </a:tc>
                <a:tc>
                  <a:txBody>
                    <a:bodyPr/>
                    <a:lstStyle/>
                    <a:p>
                      <a:r>
                        <a:rPr lang="en-GB" dirty="0" smtClean="0"/>
                        <a:t>Weight Watchers </a:t>
                      </a:r>
                      <a:endParaRPr lang="en-GB" dirty="0"/>
                    </a:p>
                  </a:txBody>
                  <a:tcPr/>
                </a:tc>
                <a:tc>
                  <a:txBody>
                    <a:bodyPr/>
                    <a:lstStyle/>
                    <a:p>
                      <a:r>
                        <a:rPr lang="en-GB" dirty="0" smtClean="0"/>
                        <a:t>Slimming World</a:t>
                      </a:r>
                      <a:endParaRPr lang="en-GB" dirty="0"/>
                    </a:p>
                  </a:txBody>
                  <a:tcPr/>
                </a:tc>
                <a:tc>
                  <a:txBody>
                    <a:bodyPr/>
                    <a:lstStyle/>
                    <a:p>
                      <a:r>
                        <a:rPr lang="en-GB" dirty="0" smtClean="0"/>
                        <a:t>Rosemary Conley</a:t>
                      </a:r>
                      <a:endParaRPr lang="en-GB" dirty="0"/>
                    </a:p>
                  </a:txBody>
                  <a:tcPr/>
                </a:tc>
                <a:tc>
                  <a:txBody>
                    <a:bodyPr/>
                    <a:lstStyle/>
                    <a:p>
                      <a:r>
                        <a:rPr lang="en-GB" dirty="0" smtClean="0"/>
                        <a:t>NHS group</a:t>
                      </a:r>
                      <a:endParaRPr lang="en-GB" dirty="0"/>
                    </a:p>
                  </a:txBody>
                  <a:tcPr/>
                </a:tc>
              </a:tr>
              <a:tr h="370840">
                <a:tc>
                  <a:txBody>
                    <a:bodyPr/>
                    <a:lstStyle/>
                    <a:p>
                      <a:r>
                        <a:rPr lang="en-GB" dirty="0" smtClean="0"/>
                        <a:t>Mean age (</a:t>
                      </a:r>
                      <a:r>
                        <a:rPr lang="en-GB" dirty="0" err="1" smtClean="0"/>
                        <a:t>sd</a:t>
                      </a:r>
                      <a:r>
                        <a:rPr lang="en-GB" dirty="0" smtClean="0"/>
                        <a:t>)</a:t>
                      </a:r>
                      <a:endParaRPr lang="en-GB" dirty="0"/>
                    </a:p>
                  </a:txBody>
                  <a:tcPr/>
                </a:tc>
                <a:tc>
                  <a:txBody>
                    <a:bodyPr/>
                    <a:lstStyle/>
                    <a:p>
                      <a:r>
                        <a:rPr lang="en-GB" dirty="0" smtClean="0"/>
                        <a:t>48.9 (15.2)</a:t>
                      </a:r>
                      <a:endParaRPr lang="en-GB" dirty="0"/>
                    </a:p>
                  </a:txBody>
                  <a:tcPr/>
                </a:tc>
                <a:tc>
                  <a:txBody>
                    <a:bodyPr/>
                    <a:lstStyle/>
                    <a:p>
                      <a:r>
                        <a:rPr lang="en-GB" dirty="0" smtClean="0"/>
                        <a:t>49.6 (14.5)</a:t>
                      </a:r>
                      <a:endParaRPr lang="en-GB" dirty="0"/>
                    </a:p>
                  </a:txBody>
                  <a:tcPr/>
                </a:tc>
                <a:tc>
                  <a:txBody>
                    <a:bodyPr/>
                    <a:lstStyle/>
                    <a:p>
                      <a:r>
                        <a:rPr lang="en-GB" dirty="0" smtClean="0"/>
                        <a:t>50.1 (14.4)</a:t>
                      </a:r>
                      <a:endParaRPr lang="en-GB" dirty="0"/>
                    </a:p>
                  </a:txBody>
                  <a:tcPr/>
                </a:tc>
                <a:tc>
                  <a:txBody>
                    <a:bodyPr/>
                    <a:lstStyle/>
                    <a:p>
                      <a:r>
                        <a:rPr lang="en-GB" dirty="0" smtClean="0"/>
                        <a:t>57.7 (14.4)</a:t>
                      </a:r>
                      <a:endParaRPr lang="en-GB" dirty="0"/>
                    </a:p>
                  </a:txBody>
                  <a:tcPr/>
                </a:tc>
              </a:tr>
              <a:tr h="370840">
                <a:tc>
                  <a:txBody>
                    <a:bodyPr/>
                    <a:lstStyle/>
                    <a:p>
                      <a:r>
                        <a:rPr lang="en-GB" dirty="0" smtClean="0"/>
                        <a:t>Male (n (%)</a:t>
                      </a:r>
                      <a:endParaRPr lang="en-GB" dirty="0"/>
                    </a:p>
                  </a:txBody>
                  <a:tcPr/>
                </a:tc>
                <a:tc>
                  <a:txBody>
                    <a:bodyPr/>
                    <a:lstStyle/>
                    <a:p>
                      <a:r>
                        <a:rPr lang="en-GB" dirty="0" smtClean="0"/>
                        <a:t>166 (12.2)</a:t>
                      </a:r>
                      <a:endParaRPr lang="en-GB" dirty="0"/>
                    </a:p>
                  </a:txBody>
                  <a:tcPr/>
                </a:tc>
                <a:tc>
                  <a:txBody>
                    <a:bodyPr/>
                    <a:lstStyle/>
                    <a:p>
                      <a:r>
                        <a:rPr lang="en-GB" dirty="0" smtClean="0"/>
                        <a:t>123 (13.4)</a:t>
                      </a:r>
                      <a:endParaRPr lang="en-GB" dirty="0"/>
                    </a:p>
                  </a:txBody>
                  <a:tcPr/>
                </a:tc>
                <a:tc>
                  <a:txBody>
                    <a:bodyPr/>
                    <a:lstStyle/>
                    <a:p>
                      <a:r>
                        <a:rPr lang="en-GB" dirty="0" smtClean="0"/>
                        <a:t>91 (11.5)</a:t>
                      </a:r>
                      <a:endParaRPr lang="en-GB" dirty="0"/>
                    </a:p>
                  </a:txBody>
                  <a:tcPr/>
                </a:tc>
                <a:tc>
                  <a:txBody>
                    <a:bodyPr/>
                    <a:lstStyle/>
                    <a:p>
                      <a:r>
                        <a:rPr lang="en-GB" dirty="0" smtClean="0"/>
                        <a:t>56 (26.4)</a:t>
                      </a:r>
                      <a:endParaRPr lang="en-GB" dirty="0"/>
                    </a:p>
                  </a:txBody>
                  <a:tcPr/>
                </a:tc>
              </a:tr>
              <a:tr h="370840">
                <a:tc>
                  <a:txBody>
                    <a:bodyPr/>
                    <a:lstStyle/>
                    <a:p>
                      <a:r>
                        <a:rPr lang="en-GB" dirty="0" smtClean="0"/>
                        <a:t>Non-white</a:t>
                      </a:r>
                      <a:r>
                        <a:rPr lang="en-GB" baseline="0" dirty="0" smtClean="0"/>
                        <a:t> ethnic group n (%)</a:t>
                      </a:r>
                      <a:endParaRPr lang="en-GB" dirty="0"/>
                    </a:p>
                  </a:txBody>
                  <a:tcPr/>
                </a:tc>
                <a:tc>
                  <a:txBody>
                    <a:bodyPr/>
                    <a:lstStyle/>
                    <a:p>
                      <a:endParaRPr lang="en-GB" dirty="0" smtClean="0"/>
                    </a:p>
                    <a:p>
                      <a:r>
                        <a:rPr lang="en-GB" dirty="0" smtClean="0"/>
                        <a:t>187 (13.7)</a:t>
                      </a:r>
                      <a:endParaRPr lang="en-GB" dirty="0"/>
                    </a:p>
                  </a:txBody>
                  <a:tcPr/>
                </a:tc>
                <a:tc>
                  <a:txBody>
                    <a:bodyPr/>
                    <a:lstStyle/>
                    <a:p>
                      <a:endParaRPr lang="en-GB" dirty="0" smtClean="0"/>
                    </a:p>
                    <a:p>
                      <a:r>
                        <a:rPr lang="en-GB" dirty="0" smtClean="0"/>
                        <a:t>94 (10.2)</a:t>
                      </a:r>
                      <a:endParaRPr lang="en-GB" dirty="0"/>
                    </a:p>
                  </a:txBody>
                  <a:tcPr/>
                </a:tc>
                <a:tc>
                  <a:txBody>
                    <a:bodyPr/>
                    <a:lstStyle/>
                    <a:p>
                      <a:endParaRPr lang="en-GB" dirty="0" smtClean="0"/>
                    </a:p>
                    <a:p>
                      <a:r>
                        <a:rPr lang="en-GB" dirty="0" smtClean="0"/>
                        <a:t>208 (26.3)</a:t>
                      </a:r>
                      <a:endParaRPr lang="en-GB" dirty="0"/>
                    </a:p>
                  </a:txBody>
                  <a:tcPr/>
                </a:tc>
                <a:tc>
                  <a:txBody>
                    <a:bodyPr/>
                    <a:lstStyle/>
                    <a:p>
                      <a:endParaRPr lang="en-GB" dirty="0" smtClean="0"/>
                    </a:p>
                    <a:p>
                      <a:r>
                        <a:rPr lang="en-GB" dirty="0" smtClean="0"/>
                        <a:t>40 (18.9)</a:t>
                      </a:r>
                      <a:endParaRPr lang="en-GB" dirty="0"/>
                    </a:p>
                  </a:txBody>
                  <a:tcPr/>
                </a:tc>
              </a:tr>
              <a:tr h="370840">
                <a:tc>
                  <a:txBody>
                    <a:bodyPr/>
                    <a:lstStyle/>
                    <a:p>
                      <a:r>
                        <a:rPr lang="en-GB" dirty="0" smtClean="0"/>
                        <a:t>Mean BMI at start (</a:t>
                      </a:r>
                      <a:r>
                        <a:rPr lang="en-GB" dirty="0" err="1" smtClean="0"/>
                        <a:t>sd</a:t>
                      </a:r>
                      <a:r>
                        <a:rPr lang="en-GB" dirty="0" smtClean="0"/>
                        <a:t>)</a:t>
                      </a:r>
                      <a:endParaRPr lang="en-GB" dirty="0"/>
                    </a:p>
                  </a:txBody>
                  <a:tcPr/>
                </a:tc>
                <a:tc>
                  <a:txBody>
                    <a:bodyPr/>
                    <a:lstStyle/>
                    <a:p>
                      <a:r>
                        <a:rPr lang="en-GB" dirty="0" smtClean="0"/>
                        <a:t>35.2 (5.8)</a:t>
                      </a:r>
                      <a:endParaRPr lang="en-GB" dirty="0"/>
                    </a:p>
                  </a:txBody>
                  <a:tcPr/>
                </a:tc>
                <a:tc>
                  <a:txBody>
                    <a:bodyPr/>
                    <a:lstStyle/>
                    <a:p>
                      <a:r>
                        <a:rPr lang="en-GB" dirty="0" smtClean="0"/>
                        <a:t>35.7 (6.1)</a:t>
                      </a:r>
                      <a:endParaRPr lang="en-GB" dirty="0"/>
                    </a:p>
                  </a:txBody>
                  <a:tcPr/>
                </a:tc>
                <a:tc>
                  <a:txBody>
                    <a:bodyPr/>
                    <a:lstStyle/>
                    <a:p>
                      <a:r>
                        <a:rPr lang="en-GB" dirty="0" smtClean="0"/>
                        <a:t>34.3 (5.1)</a:t>
                      </a:r>
                      <a:endParaRPr lang="en-GB" dirty="0"/>
                    </a:p>
                  </a:txBody>
                  <a:tcPr/>
                </a:tc>
                <a:tc>
                  <a:txBody>
                    <a:bodyPr/>
                    <a:lstStyle/>
                    <a:p>
                      <a:r>
                        <a:rPr lang="en-GB" dirty="0" smtClean="0"/>
                        <a:t>34.5 (5.5)</a:t>
                      </a:r>
                      <a:endParaRPr lang="en-GB" dirty="0"/>
                    </a:p>
                  </a:txBody>
                  <a:tcPr/>
                </a:tc>
              </a:tr>
              <a:tr h="370840">
                <a:tc>
                  <a:txBody>
                    <a:bodyPr/>
                    <a:lstStyle/>
                    <a:p>
                      <a:r>
                        <a:rPr lang="en-GB" dirty="0" smtClean="0"/>
                        <a:t>Maintenance intervention received</a:t>
                      </a:r>
                      <a:endParaRPr lang="en-GB" dirty="0"/>
                    </a:p>
                  </a:txBody>
                  <a:tcPr/>
                </a:tc>
                <a:tc>
                  <a:txBody>
                    <a:bodyPr/>
                    <a:lstStyle/>
                    <a:p>
                      <a:endParaRPr lang="en-GB" dirty="0" smtClean="0"/>
                    </a:p>
                    <a:p>
                      <a:r>
                        <a:rPr lang="en-GB" dirty="0" smtClean="0"/>
                        <a:t>381 (27.9)</a:t>
                      </a:r>
                      <a:endParaRPr lang="en-GB" dirty="0"/>
                    </a:p>
                  </a:txBody>
                  <a:tcPr/>
                </a:tc>
                <a:tc>
                  <a:txBody>
                    <a:bodyPr/>
                    <a:lstStyle/>
                    <a:p>
                      <a:endParaRPr lang="en-GB" dirty="0" smtClean="0"/>
                    </a:p>
                    <a:p>
                      <a:r>
                        <a:rPr lang="en-GB" dirty="0" smtClean="0"/>
                        <a:t>277 (30.1)</a:t>
                      </a:r>
                      <a:endParaRPr lang="en-GB" dirty="0"/>
                    </a:p>
                  </a:txBody>
                  <a:tcPr/>
                </a:tc>
                <a:tc>
                  <a:txBody>
                    <a:bodyPr/>
                    <a:lstStyle/>
                    <a:p>
                      <a:endParaRPr lang="en-GB" dirty="0" smtClean="0"/>
                    </a:p>
                    <a:p>
                      <a:r>
                        <a:rPr lang="en-GB" dirty="0" smtClean="0"/>
                        <a:t>185 (23.4)</a:t>
                      </a:r>
                      <a:endParaRPr lang="en-GB" dirty="0"/>
                    </a:p>
                  </a:txBody>
                  <a:tcPr/>
                </a:tc>
                <a:tc>
                  <a:txBody>
                    <a:bodyPr/>
                    <a:lstStyle/>
                    <a:p>
                      <a:endParaRPr lang="en-GB" dirty="0" smtClean="0"/>
                    </a:p>
                    <a:p>
                      <a:r>
                        <a:rPr lang="en-GB" smtClean="0"/>
                        <a:t>49 (23.1)</a:t>
                      </a:r>
                      <a:endParaRPr lang="en-GB" dirty="0"/>
                    </a:p>
                  </a:txBody>
                  <a:tcPr/>
                </a:tc>
              </a:tr>
            </a:tbl>
          </a:graphicData>
        </a:graphic>
      </p:graphicFrame>
    </p:spTree>
    <p:extLst>
      <p:ext uri="{BB962C8B-B14F-4D97-AF65-F5344CB8AC3E}">
        <p14:creationId xmlns:p14="http://schemas.microsoft.com/office/powerpoint/2010/main" val="370324850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b="1" dirty="0" smtClean="0"/>
              <a:t>Non inferiority analyses of observational data at 3 months</a:t>
            </a:r>
            <a:endParaRPr lang="en-GB" b="1" dirty="0"/>
          </a:p>
        </p:txBody>
      </p:sp>
      <p:pic>
        <p:nvPicPr>
          <p:cNvPr id="4"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54734" y="1484784"/>
            <a:ext cx="7912798" cy="468052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133770899"/>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b="1" dirty="0" smtClean="0"/>
              <a:t>Non inferiority analyses of observational data at 12 months</a:t>
            </a:r>
            <a:endParaRPr lang="en-GB" b="1" dirty="0"/>
          </a:p>
        </p:txBody>
      </p:sp>
      <p:pic>
        <p:nvPicPr>
          <p:cNvPr id="4"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39552" y="1412776"/>
            <a:ext cx="7668852" cy="470466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168661658"/>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Conclusions of non-inferiority analysis</a:t>
            </a:r>
            <a:endParaRPr lang="en-GB" dirty="0"/>
          </a:p>
        </p:txBody>
      </p:sp>
      <p:sp>
        <p:nvSpPr>
          <p:cNvPr id="3" name="Content Placeholder 2"/>
          <p:cNvSpPr>
            <a:spLocks noGrp="1"/>
          </p:cNvSpPr>
          <p:nvPr>
            <p:ph idx="1"/>
          </p:nvPr>
        </p:nvSpPr>
        <p:spPr/>
        <p:txBody>
          <a:bodyPr>
            <a:normAutofit/>
          </a:bodyPr>
          <a:lstStyle/>
          <a:p>
            <a:r>
              <a:rPr lang="en-GB" dirty="0"/>
              <a:t>In the short term all commercial </a:t>
            </a:r>
            <a:r>
              <a:rPr lang="en-GB" dirty="0" smtClean="0"/>
              <a:t>weight loss programmes appeared </a:t>
            </a:r>
            <a:r>
              <a:rPr lang="en-GB" dirty="0"/>
              <a:t>to result in </a:t>
            </a:r>
            <a:r>
              <a:rPr lang="en-GB" dirty="0" smtClean="0"/>
              <a:t>similar weight </a:t>
            </a:r>
            <a:r>
              <a:rPr lang="en-GB" dirty="0"/>
              <a:t>loss but the NHS alternative </a:t>
            </a:r>
            <a:r>
              <a:rPr lang="en-GB" dirty="0" smtClean="0"/>
              <a:t>appeared to </a:t>
            </a:r>
            <a:r>
              <a:rPr lang="en-GB" dirty="0"/>
              <a:t>produce less weight loss. </a:t>
            </a:r>
            <a:endParaRPr lang="en-GB" dirty="0" smtClean="0"/>
          </a:p>
          <a:p>
            <a:r>
              <a:rPr lang="en-GB" dirty="0" smtClean="0"/>
              <a:t>At </a:t>
            </a:r>
            <a:r>
              <a:rPr lang="en-GB" dirty="0"/>
              <a:t>12 </a:t>
            </a:r>
            <a:r>
              <a:rPr lang="en-GB" dirty="0" smtClean="0"/>
              <a:t>months Slimming </a:t>
            </a:r>
            <a:r>
              <a:rPr lang="en-GB" dirty="0"/>
              <a:t>World led to greater weight </a:t>
            </a:r>
            <a:r>
              <a:rPr lang="en-GB" dirty="0" smtClean="0"/>
              <a:t>loss but </a:t>
            </a:r>
            <a:r>
              <a:rPr lang="en-GB" dirty="0"/>
              <a:t>the differences between </a:t>
            </a:r>
            <a:r>
              <a:rPr lang="en-GB" dirty="0" smtClean="0"/>
              <a:t>commercial programmes </a:t>
            </a:r>
            <a:r>
              <a:rPr lang="en-GB" dirty="0"/>
              <a:t>was small and of minor </a:t>
            </a:r>
            <a:r>
              <a:rPr lang="en-GB" dirty="0" smtClean="0"/>
              <a:t>clinical importance</a:t>
            </a:r>
            <a:r>
              <a:rPr lang="en-GB" dirty="0"/>
              <a:t>.</a:t>
            </a:r>
          </a:p>
        </p:txBody>
      </p:sp>
    </p:spTree>
    <p:extLst>
      <p:ext uri="{BB962C8B-B14F-4D97-AF65-F5344CB8AC3E}">
        <p14:creationId xmlns:p14="http://schemas.microsoft.com/office/powerpoint/2010/main" val="1198473815"/>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p:txBody>
          <a:bodyPr>
            <a:normAutofit/>
          </a:bodyPr>
          <a:lstStyle/>
          <a:p>
            <a:r>
              <a:rPr lang="en-GB" sz="3800" dirty="0" smtClean="0">
                <a:solidFill>
                  <a:srgbClr val="0070C0"/>
                </a:solidFill>
              </a:rPr>
              <a:t>Weight regain after 3-month programme</a:t>
            </a:r>
            <a:endParaRPr lang="en-GB" sz="3800" dirty="0">
              <a:solidFill>
                <a:srgbClr val="0070C0"/>
              </a:solidFill>
            </a:endParaRPr>
          </a:p>
        </p:txBody>
      </p:sp>
      <p:pic>
        <p:nvPicPr>
          <p:cNvPr id="4" name="Picture 3"/>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957287" y="1340768"/>
            <a:ext cx="7128792" cy="4679340"/>
          </a:xfrm>
          <a:prstGeom prst="rect">
            <a:avLst/>
          </a:prstGeom>
          <a:noFill/>
          <a:ln>
            <a:noFill/>
          </a:ln>
        </p:spPr>
      </p:pic>
      <p:sp>
        <p:nvSpPr>
          <p:cNvPr id="6" name="TextBox 5"/>
          <p:cNvSpPr txBox="1"/>
          <p:nvPr/>
        </p:nvSpPr>
        <p:spPr>
          <a:xfrm>
            <a:off x="809315" y="6249321"/>
            <a:ext cx="7488832" cy="523220"/>
          </a:xfrm>
          <a:prstGeom prst="rect">
            <a:avLst/>
          </a:prstGeom>
          <a:noFill/>
        </p:spPr>
        <p:txBody>
          <a:bodyPr wrap="square" rtlCol="0">
            <a:spAutoFit/>
          </a:bodyPr>
          <a:lstStyle/>
          <a:p>
            <a:r>
              <a:rPr lang="en-GB" sz="1400" dirty="0" smtClean="0"/>
              <a:t>NICE PH53. </a:t>
            </a:r>
            <a:r>
              <a:rPr lang="en-GB" sz="1400" dirty="0"/>
              <a:t>Managing overweight and obese adults: update review. The clinical effectiveness of long-term weight management schemes for adults.</a:t>
            </a:r>
            <a:r>
              <a:rPr lang="en-GB" sz="1400" u="sng" dirty="0"/>
              <a:t> </a:t>
            </a:r>
            <a:r>
              <a:rPr lang="en-GB" sz="1400" dirty="0"/>
              <a:t>Hartmann-Boyce et al. University of Oxford 2013</a:t>
            </a:r>
          </a:p>
        </p:txBody>
      </p:sp>
    </p:spTree>
    <p:extLst>
      <p:ext uri="{BB962C8B-B14F-4D97-AF65-F5344CB8AC3E}">
        <p14:creationId xmlns:p14="http://schemas.microsoft.com/office/powerpoint/2010/main" val="2248525473"/>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196752"/>
            <a:ext cx="8229600" cy="3312368"/>
          </a:xfrm>
        </p:spPr>
        <p:txBody>
          <a:bodyPr>
            <a:normAutofit/>
          </a:bodyPr>
          <a:lstStyle/>
          <a:p>
            <a:r>
              <a:rPr lang="en-GB" sz="4000" b="1" dirty="0"/>
              <a:t>Regular self-weighing to promote weight maintenance after intentional weight </a:t>
            </a:r>
            <a:r>
              <a:rPr lang="en-GB" sz="4000" b="1" dirty="0" smtClean="0"/>
              <a:t>loss: a </a:t>
            </a:r>
            <a:r>
              <a:rPr lang="en-GB" sz="4000" b="1" dirty="0"/>
              <a:t>quasi randomised controlled trial</a:t>
            </a:r>
            <a:r>
              <a:rPr lang="en-GB" dirty="0"/>
              <a:t/>
            </a:r>
            <a:br>
              <a:rPr lang="en-GB" dirty="0"/>
            </a:br>
            <a:endParaRPr lang="en-GB" dirty="0"/>
          </a:p>
        </p:txBody>
      </p:sp>
      <p:sp>
        <p:nvSpPr>
          <p:cNvPr id="4" name="Rectangle 3"/>
          <p:cNvSpPr/>
          <p:nvPr/>
        </p:nvSpPr>
        <p:spPr>
          <a:xfrm>
            <a:off x="1092775" y="4941168"/>
            <a:ext cx="7272808" cy="936104"/>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solidFill>
                  <a:schemeClr val="tx1"/>
                </a:solidFill>
              </a:rPr>
              <a:t>Madigan C.D, </a:t>
            </a:r>
            <a:r>
              <a:rPr lang="en-GB" dirty="0" err="1" smtClean="0">
                <a:solidFill>
                  <a:schemeClr val="tx1"/>
                </a:solidFill>
              </a:rPr>
              <a:t>Aveyard</a:t>
            </a:r>
            <a:r>
              <a:rPr lang="en-GB" dirty="0" smtClean="0">
                <a:solidFill>
                  <a:schemeClr val="tx1"/>
                </a:solidFill>
              </a:rPr>
              <a:t> P, Jolly K, </a:t>
            </a:r>
            <a:r>
              <a:rPr lang="en-GB" dirty="0" err="1" smtClean="0">
                <a:solidFill>
                  <a:schemeClr val="tx1"/>
                </a:solidFill>
              </a:rPr>
              <a:t>Denley</a:t>
            </a:r>
            <a:r>
              <a:rPr lang="en-GB" dirty="0" smtClean="0">
                <a:solidFill>
                  <a:schemeClr val="tx1"/>
                </a:solidFill>
              </a:rPr>
              <a:t> J, Lewis AL, Daley AJ. Journal of Public Health (</a:t>
            </a:r>
            <a:r>
              <a:rPr lang="en-GB" dirty="0" err="1" smtClean="0">
                <a:solidFill>
                  <a:schemeClr val="tx1"/>
                </a:solidFill>
              </a:rPr>
              <a:t>epub</a:t>
            </a:r>
            <a:r>
              <a:rPr lang="en-GB" dirty="0" smtClean="0">
                <a:solidFill>
                  <a:schemeClr val="tx1"/>
                </a:solidFill>
              </a:rPr>
              <a:t>). </a:t>
            </a:r>
            <a:r>
              <a:rPr lang="en-GB" dirty="0" err="1" smtClean="0">
                <a:solidFill>
                  <a:schemeClr val="tx1"/>
                </a:solidFill>
              </a:rPr>
              <a:t>doi</a:t>
            </a:r>
            <a:r>
              <a:rPr lang="en-GB" dirty="0" smtClean="0">
                <a:solidFill>
                  <a:schemeClr val="tx1"/>
                </a:solidFill>
              </a:rPr>
              <a:t>: 10.1093/</a:t>
            </a:r>
            <a:r>
              <a:rPr lang="en-GB" dirty="0" err="1" smtClean="0">
                <a:solidFill>
                  <a:schemeClr val="tx1"/>
                </a:solidFill>
              </a:rPr>
              <a:t>pubmed</a:t>
            </a:r>
            <a:r>
              <a:rPr lang="en-GB" dirty="0" smtClean="0">
                <a:solidFill>
                  <a:schemeClr val="tx1"/>
                </a:solidFill>
              </a:rPr>
              <a:t>/fdt061</a:t>
            </a:r>
            <a:endParaRPr lang="en-GB" dirty="0">
              <a:solidFill>
                <a:schemeClr val="tx1"/>
              </a:solidFill>
            </a:endParaRPr>
          </a:p>
        </p:txBody>
      </p:sp>
    </p:spTree>
    <p:extLst>
      <p:ext uri="{BB962C8B-B14F-4D97-AF65-F5344CB8AC3E}">
        <p14:creationId xmlns:p14="http://schemas.microsoft.com/office/powerpoint/2010/main" val="2200379646"/>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Aims and Methods</a:t>
            </a:r>
            <a:endParaRPr lang="en-GB" dirty="0"/>
          </a:p>
        </p:txBody>
      </p:sp>
      <p:sp>
        <p:nvSpPr>
          <p:cNvPr id="3" name="Content Placeholder 2"/>
          <p:cNvSpPr>
            <a:spLocks noGrp="1"/>
          </p:cNvSpPr>
          <p:nvPr>
            <p:ph idx="1"/>
          </p:nvPr>
        </p:nvSpPr>
        <p:spPr/>
        <p:txBody>
          <a:bodyPr>
            <a:normAutofit fontScale="92500" lnSpcReduction="20000"/>
          </a:bodyPr>
          <a:lstStyle/>
          <a:p>
            <a:r>
              <a:rPr lang="en-GB" sz="2800" dirty="0"/>
              <a:t>To examine the effectiveness of a weight maintenance intervention focused on regular self-weighing after receiving a 12-week </a:t>
            </a:r>
            <a:r>
              <a:rPr lang="en-GB" sz="2800" dirty="0" smtClean="0"/>
              <a:t>weight loss </a:t>
            </a:r>
            <a:r>
              <a:rPr lang="en-GB" sz="2800" dirty="0"/>
              <a:t>programme</a:t>
            </a:r>
            <a:r>
              <a:rPr lang="en-GB" sz="2800" dirty="0" smtClean="0"/>
              <a:t>.</a:t>
            </a:r>
          </a:p>
          <a:p>
            <a:r>
              <a:rPr lang="en-GB" sz="2800" dirty="0" smtClean="0"/>
              <a:t>Controlled </a:t>
            </a:r>
            <a:r>
              <a:rPr lang="en-GB" sz="2800" dirty="0"/>
              <a:t>trial of 3768 obese or overweight men and women. </a:t>
            </a:r>
            <a:endParaRPr lang="en-GB" sz="2800" dirty="0" smtClean="0"/>
          </a:p>
          <a:p>
            <a:r>
              <a:rPr lang="en-GB" sz="2800" dirty="0" smtClean="0"/>
              <a:t>The </a:t>
            </a:r>
            <a:r>
              <a:rPr lang="en-GB" sz="2800" dirty="0"/>
              <a:t>intervention group (</a:t>
            </a:r>
            <a:r>
              <a:rPr lang="en-GB" sz="2800" dirty="0" smtClean="0"/>
              <a:t>n=3290</a:t>
            </a:r>
            <a:r>
              <a:rPr lang="en-GB" sz="2800" dirty="0"/>
              <a:t>) received </a:t>
            </a:r>
            <a:r>
              <a:rPr lang="en-GB" sz="2800" dirty="0" smtClean="0"/>
              <a:t>two telephone </a:t>
            </a:r>
            <a:r>
              <a:rPr lang="en-GB" sz="2800" dirty="0"/>
              <a:t>calls, the offer of free weighing scales, encouragement to weigh themselves weekly and record this on a card. </a:t>
            </a:r>
            <a:endParaRPr lang="en-GB" sz="2800" dirty="0" smtClean="0"/>
          </a:p>
          <a:p>
            <a:r>
              <a:rPr lang="en-GB" sz="2800" dirty="0" smtClean="0"/>
              <a:t>Comparator group (n=478) had no contact between 3 and 12 months</a:t>
            </a:r>
          </a:p>
          <a:p>
            <a:r>
              <a:rPr lang="en-GB" sz="2800" dirty="0" smtClean="0"/>
              <a:t>Main </a:t>
            </a:r>
            <a:r>
              <a:rPr lang="en-GB" sz="2800" dirty="0"/>
              <a:t>outcome </a:t>
            </a:r>
            <a:r>
              <a:rPr lang="en-GB" sz="2800" dirty="0" smtClean="0"/>
              <a:t>- change </a:t>
            </a:r>
            <a:r>
              <a:rPr lang="en-GB" sz="2800" dirty="0"/>
              <a:t>in weight between 3 and 12 months</a:t>
            </a:r>
            <a:r>
              <a:rPr lang="en-GB" sz="2800" dirty="0" smtClean="0"/>
              <a:t>. Weight largely self-reported at 12-months</a:t>
            </a:r>
            <a:endParaRPr lang="en-GB" sz="2800" dirty="0"/>
          </a:p>
        </p:txBody>
      </p:sp>
    </p:spTree>
    <p:extLst>
      <p:ext uri="{BB962C8B-B14F-4D97-AF65-F5344CB8AC3E}">
        <p14:creationId xmlns:p14="http://schemas.microsoft.com/office/powerpoint/2010/main" val="2735081768"/>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self-weighing maintenance.png"/>
          <p:cNvPicPr>
            <a:picLocks noChangeAspect="1"/>
          </p:cNvPicPr>
          <p:nvPr/>
        </p:nvPicPr>
        <p:blipFill>
          <a:blip r:embed="rId3" cstate="print"/>
          <a:stretch>
            <a:fillRect/>
          </a:stretch>
        </p:blipFill>
        <p:spPr>
          <a:xfrm>
            <a:off x="770697" y="663815"/>
            <a:ext cx="7632848" cy="5688632"/>
          </a:xfrm>
          <a:prstGeom prst="rect">
            <a:avLst/>
          </a:prstGeom>
          <a:ln>
            <a:solidFill>
              <a:schemeClr val="tx1"/>
            </a:solidFill>
          </a:ln>
        </p:spPr>
      </p:pic>
    </p:spTree>
    <p:extLst>
      <p:ext uri="{BB962C8B-B14F-4D97-AF65-F5344CB8AC3E}">
        <p14:creationId xmlns:p14="http://schemas.microsoft.com/office/powerpoint/2010/main" val="2122074154"/>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4000" b="1" dirty="0" smtClean="0"/>
              <a:t>Results: all intervention group</a:t>
            </a:r>
            <a:endParaRPr lang="en-GB" sz="4000" b="1" dirty="0"/>
          </a:p>
        </p:txBody>
      </p:sp>
      <p:graphicFrame>
        <p:nvGraphicFramePr>
          <p:cNvPr id="8" name="Chart 7"/>
          <p:cNvGraphicFramePr>
            <a:graphicFrameLocks/>
          </p:cNvGraphicFramePr>
          <p:nvPr>
            <p:extLst>
              <p:ext uri="{D42A27DB-BD31-4B8C-83A1-F6EECF244321}">
                <p14:modId xmlns:p14="http://schemas.microsoft.com/office/powerpoint/2010/main" val="557461105"/>
              </p:ext>
            </p:extLst>
          </p:nvPr>
        </p:nvGraphicFramePr>
        <p:xfrm>
          <a:off x="1043608" y="1490875"/>
          <a:ext cx="7128792" cy="3960440"/>
        </p:xfrm>
        <a:graphic>
          <a:graphicData uri="http://schemas.openxmlformats.org/drawingml/2006/chart">
            <c:chart xmlns:c="http://schemas.openxmlformats.org/drawingml/2006/chart" xmlns:r="http://schemas.openxmlformats.org/officeDocument/2006/relationships" r:id="rId3"/>
          </a:graphicData>
        </a:graphic>
      </p:graphicFrame>
      <p:sp>
        <p:nvSpPr>
          <p:cNvPr id="3" name="TextBox 2"/>
          <p:cNvSpPr txBox="1"/>
          <p:nvPr/>
        </p:nvSpPr>
        <p:spPr>
          <a:xfrm>
            <a:off x="3814192" y="4725144"/>
            <a:ext cx="2016224" cy="584775"/>
          </a:xfrm>
          <a:prstGeom prst="rect">
            <a:avLst/>
          </a:prstGeom>
          <a:noFill/>
        </p:spPr>
        <p:txBody>
          <a:bodyPr wrap="square" rtlCol="0">
            <a:spAutoFit/>
          </a:bodyPr>
          <a:lstStyle/>
          <a:p>
            <a:pPr algn="ctr"/>
            <a:r>
              <a:rPr lang="en-GB" sz="1600" dirty="0" smtClean="0"/>
              <a:t>Average loss at 3 months 4.8kg</a:t>
            </a:r>
            <a:endParaRPr lang="en-GB" sz="1600" dirty="0"/>
          </a:p>
        </p:txBody>
      </p:sp>
    </p:spTree>
    <p:extLst>
      <p:ext uri="{BB962C8B-B14F-4D97-AF65-F5344CB8AC3E}">
        <p14:creationId xmlns:p14="http://schemas.microsoft.com/office/powerpoint/2010/main" val="1256551048"/>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sz="4000" b="1" dirty="0" smtClean="0"/>
              <a:t>Results: participants who accepted maintenance intervention</a:t>
            </a:r>
            <a:endParaRPr lang="en-GB" sz="4000" b="1" dirty="0"/>
          </a:p>
        </p:txBody>
      </p:sp>
      <p:sp>
        <p:nvSpPr>
          <p:cNvPr id="3" name="TextBox 2"/>
          <p:cNvSpPr txBox="1"/>
          <p:nvPr/>
        </p:nvSpPr>
        <p:spPr>
          <a:xfrm>
            <a:off x="2699792" y="4365104"/>
            <a:ext cx="2016224" cy="584775"/>
          </a:xfrm>
          <a:prstGeom prst="rect">
            <a:avLst/>
          </a:prstGeom>
          <a:noFill/>
        </p:spPr>
        <p:txBody>
          <a:bodyPr wrap="square" rtlCol="0">
            <a:spAutoFit/>
          </a:bodyPr>
          <a:lstStyle/>
          <a:p>
            <a:pPr algn="ctr"/>
            <a:r>
              <a:rPr lang="en-GB" sz="1600" dirty="0" smtClean="0"/>
              <a:t>Average loss at 3 months 4.8kg</a:t>
            </a:r>
            <a:endParaRPr lang="en-GB" sz="1600" dirty="0"/>
          </a:p>
        </p:txBody>
      </p:sp>
      <p:graphicFrame>
        <p:nvGraphicFramePr>
          <p:cNvPr id="5" name="Chart 4"/>
          <p:cNvGraphicFramePr>
            <a:graphicFrameLocks/>
          </p:cNvGraphicFramePr>
          <p:nvPr>
            <p:extLst>
              <p:ext uri="{D42A27DB-BD31-4B8C-83A1-F6EECF244321}">
                <p14:modId xmlns:p14="http://schemas.microsoft.com/office/powerpoint/2010/main" val="2942145577"/>
              </p:ext>
            </p:extLst>
          </p:nvPr>
        </p:nvGraphicFramePr>
        <p:xfrm>
          <a:off x="1331640" y="1628800"/>
          <a:ext cx="6336704" cy="4320480"/>
        </p:xfrm>
        <a:graphic>
          <a:graphicData uri="http://schemas.openxmlformats.org/drawingml/2006/chart">
            <c:chart xmlns:c="http://schemas.openxmlformats.org/drawingml/2006/chart" xmlns:r="http://schemas.openxmlformats.org/officeDocument/2006/relationships" r:id="rId3"/>
          </a:graphicData>
        </a:graphic>
      </p:graphicFrame>
      <p:sp>
        <p:nvSpPr>
          <p:cNvPr id="6" name="TextBox 1"/>
          <p:cNvSpPr txBox="1"/>
          <p:nvPr/>
        </p:nvSpPr>
        <p:spPr>
          <a:xfrm>
            <a:off x="6588224" y="2925308"/>
            <a:ext cx="2232247" cy="373289"/>
          </a:xfrm>
          <a:prstGeom prst="rect">
            <a:avLst/>
          </a:prstGeom>
        </p:spPr>
        <p:txBody>
          <a:bodyPr wrap="square" rtlCol="0"/>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r>
              <a:rPr lang="en-GB" sz="1600" dirty="0" smtClean="0"/>
              <a:t>Control regained 1.83kg</a:t>
            </a:r>
            <a:endParaRPr lang="en-GB" sz="1600" dirty="0"/>
          </a:p>
        </p:txBody>
      </p:sp>
      <p:sp>
        <p:nvSpPr>
          <p:cNvPr id="7" name="TextBox 1"/>
          <p:cNvSpPr txBox="1"/>
          <p:nvPr/>
        </p:nvSpPr>
        <p:spPr>
          <a:xfrm>
            <a:off x="6624140" y="4797152"/>
            <a:ext cx="2232247" cy="711369"/>
          </a:xfrm>
          <a:prstGeom prst="rect">
            <a:avLst/>
          </a:prstGeom>
        </p:spPr>
        <p:txBody>
          <a:bodyPr wrap="square" rtlCol="0"/>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r>
              <a:rPr lang="en-GB" sz="1600" dirty="0" smtClean="0"/>
              <a:t>Intervention acceptors lost further 1.93kg</a:t>
            </a:r>
            <a:endParaRPr lang="en-GB" sz="1600" dirty="0"/>
          </a:p>
        </p:txBody>
      </p:sp>
    </p:spTree>
    <p:extLst>
      <p:ext uri="{BB962C8B-B14F-4D97-AF65-F5344CB8AC3E}">
        <p14:creationId xmlns:p14="http://schemas.microsoft.com/office/powerpoint/2010/main" val="3629777855"/>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smtClean="0"/>
              <a:t>Conclusions and Implications</a:t>
            </a:r>
            <a:endParaRPr lang="en-GB" b="1" dirty="0"/>
          </a:p>
        </p:txBody>
      </p:sp>
      <p:sp>
        <p:nvSpPr>
          <p:cNvPr id="3" name="Content Placeholder 2"/>
          <p:cNvSpPr>
            <a:spLocks noGrp="1"/>
          </p:cNvSpPr>
          <p:nvPr>
            <p:ph idx="1"/>
          </p:nvPr>
        </p:nvSpPr>
        <p:spPr/>
        <p:txBody>
          <a:bodyPr/>
          <a:lstStyle/>
          <a:p>
            <a:r>
              <a:rPr lang="en-GB" dirty="0" smtClean="0"/>
              <a:t>A pragmatic weight loss maintenance intervention that encourages self-weighing as well as a hints and tips booklet reduces weight regain after intentional weight loss. </a:t>
            </a:r>
          </a:p>
          <a:p>
            <a:r>
              <a:rPr lang="en-GB" dirty="0" smtClean="0"/>
              <a:t>This could become part of routine follow-up. </a:t>
            </a:r>
          </a:p>
          <a:p>
            <a:r>
              <a:rPr lang="en-GB" b="1" u="sng" dirty="0" smtClean="0"/>
              <a:t>BUT</a:t>
            </a:r>
            <a:r>
              <a:rPr lang="en-GB" dirty="0"/>
              <a:t> </a:t>
            </a:r>
            <a:r>
              <a:rPr lang="en-GB" dirty="0" smtClean="0"/>
              <a:t>this research is only observational and needs to be followed by randomised controlled trial encouraging self-weighing</a:t>
            </a:r>
          </a:p>
        </p:txBody>
      </p:sp>
    </p:spTree>
    <p:extLst>
      <p:ext uri="{BB962C8B-B14F-4D97-AF65-F5344CB8AC3E}">
        <p14:creationId xmlns:p14="http://schemas.microsoft.com/office/powerpoint/2010/main" val="1521419809"/>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p:cNvSpPr>
            <a:spLocks noGrp="1"/>
          </p:cNvSpPr>
          <p:nvPr>
            <p:ph type="ctrTitle"/>
          </p:nvPr>
        </p:nvSpPr>
        <p:spPr/>
        <p:txBody>
          <a:bodyPr>
            <a:normAutofit fontScale="90000"/>
          </a:bodyPr>
          <a:lstStyle/>
          <a:p>
            <a:r>
              <a:rPr lang="en-GB" b="1" kern="1400" spc="25" dirty="0">
                <a:solidFill>
                  <a:srgbClr val="17365D"/>
                </a:solidFill>
                <a:latin typeface="Cambria"/>
                <a:ea typeface="Times New Roman"/>
                <a:cs typeface="Times New Roman"/>
              </a:rPr>
              <a:t>Lighten Up </a:t>
            </a:r>
            <a:r>
              <a:rPr lang="en-GB" b="1" kern="1400" spc="25" dirty="0" smtClean="0">
                <a:solidFill>
                  <a:srgbClr val="17365D"/>
                </a:solidFill>
                <a:latin typeface="Cambria"/>
                <a:ea typeface="Times New Roman"/>
                <a:cs typeface="Times New Roman"/>
              </a:rPr>
              <a:t>Plus: </a:t>
            </a:r>
            <a:br>
              <a:rPr lang="en-GB" b="1" kern="1400" spc="25" dirty="0" smtClean="0">
                <a:solidFill>
                  <a:srgbClr val="17365D"/>
                </a:solidFill>
                <a:latin typeface="Cambria"/>
                <a:ea typeface="Times New Roman"/>
                <a:cs typeface="Times New Roman"/>
              </a:rPr>
            </a:br>
            <a:r>
              <a:rPr lang="en-GB" b="1" kern="1400" spc="25" dirty="0" smtClean="0">
                <a:solidFill>
                  <a:srgbClr val="17365D"/>
                </a:solidFill>
                <a:latin typeface="Cambria"/>
                <a:ea typeface="Times New Roman"/>
                <a:cs typeface="Times New Roman"/>
              </a:rPr>
              <a:t>A </a:t>
            </a:r>
            <a:r>
              <a:rPr lang="en-GB" b="1" kern="1400" spc="25" dirty="0">
                <a:solidFill>
                  <a:srgbClr val="17365D"/>
                </a:solidFill>
                <a:latin typeface="Cambria"/>
                <a:ea typeface="Times New Roman"/>
                <a:cs typeface="Times New Roman"/>
              </a:rPr>
              <a:t>randomised controlled trial </a:t>
            </a:r>
            <a:endParaRPr lang="en-GB" dirty="0"/>
          </a:p>
        </p:txBody>
      </p:sp>
      <p:sp>
        <p:nvSpPr>
          <p:cNvPr id="8" name="Subtitle 7"/>
          <p:cNvSpPr>
            <a:spLocks noGrp="1"/>
          </p:cNvSpPr>
          <p:nvPr>
            <p:ph type="subTitle" idx="1"/>
          </p:nvPr>
        </p:nvSpPr>
        <p:spPr/>
        <p:txBody>
          <a:bodyPr/>
          <a:lstStyle/>
          <a:p>
            <a:r>
              <a:rPr lang="en-GB" dirty="0" smtClean="0"/>
              <a:t>Manbinder Sidhu, Amanda Daley, Kate Jolly</a:t>
            </a:r>
          </a:p>
          <a:p>
            <a:r>
              <a:rPr lang="en-GB" dirty="0" smtClean="0"/>
              <a:t>University of Birmingham </a:t>
            </a:r>
            <a:endParaRPr lang="en-GB" dirty="0"/>
          </a:p>
        </p:txBody>
      </p:sp>
      <p:pic>
        <p:nvPicPr>
          <p:cNvPr id="9" name="Picture 8" descr="C:\Users\sidhums\AppData\Local\Microsoft\Windows\Temporary Internet Files\Content.IE5\E58Q6QCZ\MC900389818[1].wmf"/>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563888" y="620688"/>
            <a:ext cx="2232248" cy="1584176"/>
          </a:xfrm>
          <a:prstGeom prst="rect">
            <a:avLst/>
          </a:prstGeom>
          <a:noFill/>
          <a:ln>
            <a:noFill/>
          </a:ln>
        </p:spPr>
      </p:pic>
    </p:spTree>
    <p:extLst>
      <p:ext uri="{BB962C8B-B14F-4D97-AF65-F5344CB8AC3E}">
        <p14:creationId xmlns:p14="http://schemas.microsoft.com/office/powerpoint/2010/main" val="3035344220"/>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Principal research question</a:t>
            </a:r>
            <a:endParaRPr lang="en-GB" dirty="0"/>
          </a:p>
        </p:txBody>
      </p:sp>
      <p:sp>
        <p:nvSpPr>
          <p:cNvPr id="3" name="Content Placeholder 2"/>
          <p:cNvSpPr>
            <a:spLocks noGrp="1"/>
          </p:cNvSpPr>
          <p:nvPr>
            <p:ph idx="1"/>
          </p:nvPr>
        </p:nvSpPr>
        <p:spPr/>
        <p:txBody>
          <a:bodyPr>
            <a:normAutofit/>
          </a:bodyPr>
          <a:lstStyle/>
          <a:p>
            <a:r>
              <a:rPr lang="en-GB" sz="3600" dirty="0" smtClean="0"/>
              <a:t>How </a:t>
            </a:r>
            <a:r>
              <a:rPr lang="en-GB" sz="3600" dirty="0"/>
              <a:t>does an SMS-text messaging based weight maintenance programme to encourage self-weighing compare to a brief telephone supported programme in terms of weight change at 3 and 9 months after the end of the 12 week weight-loss programme?</a:t>
            </a:r>
          </a:p>
        </p:txBody>
      </p:sp>
    </p:spTree>
    <p:extLst>
      <p:ext uri="{BB962C8B-B14F-4D97-AF65-F5344CB8AC3E}">
        <p14:creationId xmlns:p14="http://schemas.microsoft.com/office/powerpoint/2010/main" val="1802273960"/>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Method</a:t>
            </a:r>
            <a:endParaRPr lang="en-GB" dirty="0"/>
          </a:p>
        </p:txBody>
      </p:sp>
      <p:sp>
        <p:nvSpPr>
          <p:cNvPr id="3" name="Content Placeholder 2"/>
          <p:cNvSpPr>
            <a:spLocks noGrp="1"/>
          </p:cNvSpPr>
          <p:nvPr>
            <p:ph idx="1"/>
          </p:nvPr>
        </p:nvSpPr>
        <p:spPr>
          <a:xfrm>
            <a:off x="457200" y="1412776"/>
            <a:ext cx="8229600" cy="4713387"/>
          </a:xfrm>
        </p:spPr>
        <p:txBody>
          <a:bodyPr>
            <a:normAutofit fontScale="92500" lnSpcReduction="20000"/>
          </a:bodyPr>
          <a:lstStyle/>
          <a:p>
            <a:r>
              <a:rPr lang="en-GB" sz="2600" b="1" dirty="0" smtClean="0"/>
              <a:t>Design</a:t>
            </a:r>
          </a:p>
          <a:p>
            <a:pPr lvl="1"/>
            <a:r>
              <a:rPr lang="en-GB" sz="2600" dirty="0" smtClean="0"/>
              <a:t>Randomised </a:t>
            </a:r>
            <a:r>
              <a:rPr lang="en-GB" sz="2600" dirty="0"/>
              <a:t>controlled trial with </a:t>
            </a:r>
            <a:r>
              <a:rPr lang="en-GB" sz="2600" dirty="0" smtClean="0"/>
              <a:t>380 patients </a:t>
            </a:r>
            <a:r>
              <a:rPr lang="en-GB" sz="2600" dirty="0"/>
              <a:t>individually allocated to one of two weight maintenance programmes: usual care or text </a:t>
            </a:r>
            <a:r>
              <a:rPr lang="en-GB" sz="2600" dirty="0" smtClean="0"/>
              <a:t>intervention </a:t>
            </a:r>
          </a:p>
          <a:p>
            <a:pPr lvl="1"/>
            <a:endParaRPr lang="en-GB" sz="2600" dirty="0" smtClean="0"/>
          </a:p>
          <a:p>
            <a:r>
              <a:rPr lang="en-GB" sz="2600" b="1" dirty="0" smtClean="0"/>
              <a:t>Population </a:t>
            </a:r>
          </a:p>
          <a:p>
            <a:pPr lvl="1"/>
            <a:r>
              <a:rPr lang="en-GB" sz="2600" dirty="0"/>
              <a:t>Patients registered with general practices in Birmingham who have taken up the offer of the free 12-week Lighten Up weight management programme </a:t>
            </a:r>
            <a:endParaRPr lang="en-GB" sz="2600" dirty="0" smtClean="0"/>
          </a:p>
          <a:p>
            <a:pPr lvl="1"/>
            <a:r>
              <a:rPr lang="en-GB" sz="2600" dirty="0" smtClean="0"/>
              <a:t>Inclusion</a:t>
            </a:r>
            <a:r>
              <a:rPr lang="en-GB" sz="2600" dirty="0"/>
              <a:t>: Aged ≥</a:t>
            </a:r>
            <a:r>
              <a:rPr lang="en-GB" sz="2600" dirty="0" smtClean="0"/>
              <a:t>18, attended minimum 9/12 sessions of weight management service, access to scales and telephone </a:t>
            </a:r>
          </a:p>
          <a:p>
            <a:pPr lvl="1"/>
            <a:r>
              <a:rPr lang="en-GB" sz="2600" dirty="0" smtClean="0"/>
              <a:t>Exclusion: Non English speakers, women who are pregnant, not willing to be randomised</a:t>
            </a:r>
          </a:p>
          <a:p>
            <a:endParaRPr lang="en-GB" sz="2400" dirty="0" smtClean="0"/>
          </a:p>
          <a:p>
            <a:endParaRPr lang="en-GB" dirty="0"/>
          </a:p>
        </p:txBody>
      </p:sp>
    </p:spTree>
    <p:extLst>
      <p:ext uri="{BB962C8B-B14F-4D97-AF65-F5344CB8AC3E}">
        <p14:creationId xmlns:p14="http://schemas.microsoft.com/office/powerpoint/2010/main" val="3224425871"/>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Outcomes and assessments</a:t>
            </a:r>
            <a:endParaRPr lang="en-GB" dirty="0"/>
          </a:p>
        </p:txBody>
      </p:sp>
      <p:sp>
        <p:nvSpPr>
          <p:cNvPr id="3" name="Content Placeholder 2"/>
          <p:cNvSpPr>
            <a:spLocks noGrp="1"/>
          </p:cNvSpPr>
          <p:nvPr>
            <p:ph idx="1"/>
          </p:nvPr>
        </p:nvSpPr>
        <p:spPr/>
        <p:txBody>
          <a:bodyPr>
            <a:normAutofit/>
          </a:bodyPr>
          <a:lstStyle/>
          <a:p>
            <a:r>
              <a:rPr lang="en-GB" sz="2800" dirty="0" smtClean="0"/>
              <a:t>Primary outcome</a:t>
            </a:r>
          </a:p>
          <a:p>
            <a:pPr lvl="1"/>
            <a:r>
              <a:rPr lang="en-GB" sz="2400" dirty="0"/>
              <a:t>Difference between baseline weight and independently measured weight at nine months following </a:t>
            </a:r>
            <a:r>
              <a:rPr lang="en-GB" sz="2400" dirty="0" smtClean="0"/>
              <a:t>randomisation</a:t>
            </a:r>
          </a:p>
          <a:p>
            <a:pPr marL="457200" lvl="1" indent="0">
              <a:buNone/>
            </a:pPr>
            <a:endParaRPr lang="en-GB" sz="2400" dirty="0" smtClean="0"/>
          </a:p>
          <a:p>
            <a:r>
              <a:rPr lang="en-GB" sz="2800" dirty="0" smtClean="0"/>
              <a:t>Secondary outcome </a:t>
            </a:r>
          </a:p>
          <a:p>
            <a:pPr lvl="1"/>
            <a:r>
              <a:rPr lang="en-GB" sz="2400" dirty="0" smtClean="0"/>
              <a:t>Self </a:t>
            </a:r>
            <a:r>
              <a:rPr lang="en-GB" sz="2400" dirty="0"/>
              <a:t>reported weight loss at 3 months following </a:t>
            </a:r>
            <a:r>
              <a:rPr lang="en-GB" sz="2400" dirty="0" smtClean="0"/>
              <a:t>randomisation</a:t>
            </a:r>
          </a:p>
        </p:txBody>
      </p:sp>
    </p:spTree>
    <p:extLst>
      <p:ext uri="{BB962C8B-B14F-4D97-AF65-F5344CB8AC3E}">
        <p14:creationId xmlns:p14="http://schemas.microsoft.com/office/powerpoint/2010/main" val="2818730986"/>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Text Intervention</a:t>
            </a:r>
            <a:endParaRPr lang="en-GB" dirty="0"/>
          </a:p>
        </p:txBody>
      </p:sp>
      <p:sp>
        <p:nvSpPr>
          <p:cNvPr id="5" name="Text Placeholder 4"/>
          <p:cNvSpPr>
            <a:spLocks noGrp="1"/>
          </p:cNvSpPr>
          <p:nvPr>
            <p:ph type="body" idx="1"/>
          </p:nvPr>
        </p:nvSpPr>
        <p:spPr/>
        <p:txBody>
          <a:bodyPr/>
          <a:lstStyle/>
          <a:p>
            <a:r>
              <a:rPr lang="en-GB" dirty="0" smtClean="0"/>
              <a:t>BCT components</a:t>
            </a:r>
            <a:endParaRPr lang="en-GB" dirty="0"/>
          </a:p>
        </p:txBody>
      </p:sp>
      <p:sp>
        <p:nvSpPr>
          <p:cNvPr id="3" name="Content Placeholder 2"/>
          <p:cNvSpPr>
            <a:spLocks noGrp="1"/>
          </p:cNvSpPr>
          <p:nvPr>
            <p:ph sz="half" idx="2"/>
          </p:nvPr>
        </p:nvSpPr>
        <p:spPr/>
        <p:txBody>
          <a:bodyPr>
            <a:normAutofit/>
          </a:bodyPr>
          <a:lstStyle/>
          <a:p>
            <a:r>
              <a:rPr lang="en-GB" sz="2200" dirty="0" smtClean="0"/>
              <a:t>Based on encouraging weekly self-weighing</a:t>
            </a:r>
          </a:p>
          <a:p>
            <a:r>
              <a:rPr lang="en-GB" sz="2200" dirty="0" smtClean="0"/>
              <a:t>Monitoring of weight loss by other ‘person’</a:t>
            </a:r>
          </a:p>
          <a:p>
            <a:r>
              <a:rPr lang="en-GB" sz="2200" dirty="0" smtClean="0"/>
              <a:t>Feedback of outcome of the behaviour</a:t>
            </a:r>
          </a:p>
          <a:p>
            <a:r>
              <a:rPr lang="en-GB" sz="2200" dirty="0" smtClean="0"/>
              <a:t>Setting weight loss/maintenance target</a:t>
            </a:r>
          </a:p>
        </p:txBody>
      </p:sp>
      <p:sp>
        <p:nvSpPr>
          <p:cNvPr id="6" name="Text Placeholder 5"/>
          <p:cNvSpPr>
            <a:spLocks noGrp="1"/>
          </p:cNvSpPr>
          <p:nvPr>
            <p:ph type="body" sz="quarter" idx="3"/>
          </p:nvPr>
        </p:nvSpPr>
        <p:spPr/>
        <p:txBody>
          <a:bodyPr/>
          <a:lstStyle/>
          <a:p>
            <a:r>
              <a:rPr lang="en-GB" dirty="0" smtClean="0"/>
              <a:t>Text intervention</a:t>
            </a:r>
            <a:endParaRPr lang="en-GB" dirty="0"/>
          </a:p>
        </p:txBody>
      </p:sp>
      <p:sp>
        <p:nvSpPr>
          <p:cNvPr id="4" name="Content Placeholder 3"/>
          <p:cNvSpPr>
            <a:spLocks noGrp="1"/>
          </p:cNvSpPr>
          <p:nvPr>
            <p:ph sz="quarter" idx="4"/>
          </p:nvPr>
        </p:nvSpPr>
        <p:spPr/>
        <p:txBody>
          <a:bodyPr>
            <a:normAutofit fontScale="92500"/>
          </a:bodyPr>
          <a:lstStyle/>
          <a:p>
            <a:r>
              <a:rPr lang="en-GB" dirty="0"/>
              <a:t>Invitation text</a:t>
            </a:r>
          </a:p>
          <a:p>
            <a:r>
              <a:rPr lang="en-GB" dirty="0"/>
              <a:t>Welcome to the service text</a:t>
            </a:r>
          </a:p>
          <a:p>
            <a:r>
              <a:rPr lang="en-GB" dirty="0"/>
              <a:t>Weekly request for weight and whether they had lost or gained weight</a:t>
            </a:r>
          </a:p>
          <a:p>
            <a:r>
              <a:rPr lang="en-GB" dirty="0"/>
              <a:t>Congratulation/ acknowledgement of weight loss, maintenance or gain</a:t>
            </a:r>
          </a:p>
          <a:p>
            <a:r>
              <a:rPr lang="en-GB" dirty="0"/>
              <a:t>Monthly motivational text</a:t>
            </a:r>
          </a:p>
          <a:p>
            <a:r>
              <a:rPr lang="en-GB" dirty="0"/>
              <a:t>End of service text at 13 </a:t>
            </a:r>
            <a:r>
              <a:rPr lang="en-GB" dirty="0" smtClean="0"/>
              <a:t>weeks</a:t>
            </a:r>
            <a:endParaRPr lang="en-GB" dirty="0"/>
          </a:p>
        </p:txBody>
      </p:sp>
    </p:spTree>
    <p:extLst>
      <p:ext uri="{BB962C8B-B14F-4D97-AF65-F5344CB8AC3E}">
        <p14:creationId xmlns:p14="http://schemas.microsoft.com/office/powerpoint/2010/main" val="4237170439"/>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p:cNvSpPr>
            <a:spLocks noGrp="1"/>
          </p:cNvSpPr>
          <p:nvPr>
            <p:ph type="title"/>
          </p:nvPr>
        </p:nvSpPr>
        <p:spPr>
          <a:xfrm>
            <a:off x="457200" y="274638"/>
            <a:ext cx="8229600" cy="994122"/>
          </a:xfrm>
        </p:spPr>
        <p:txBody>
          <a:bodyPr/>
          <a:lstStyle/>
          <a:p>
            <a:r>
              <a:rPr lang="en-GB" dirty="0" smtClean="0"/>
              <a:t>Baseline Characteristics</a:t>
            </a:r>
            <a:endParaRPr lang="en-GB" dirty="0"/>
          </a:p>
        </p:txBody>
      </p:sp>
      <p:graphicFrame>
        <p:nvGraphicFramePr>
          <p:cNvPr id="9" name="Content Placeholder 8"/>
          <p:cNvGraphicFramePr>
            <a:graphicFrameLocks noGrp="1"/>
          </p:cNvGraphicFramePr>
          <p:nvPr>
            <p:ph idx="1"/>
            <p:extLst>
              <p:ext uri="{D42A27DB-BD31-4B8C-83A1-F6EECF244321}">
                <p14:modId xmlns:p14="http://schemas.microsoft.com/office/powerpoint/2010/main" val="1862844745"/>
              </p:ext>
            </p:extLst>
          </p:nvPr>
        </p:nvGraphicFramePr>
        <p:xfrm>
          <a:off x="395536" y="1268760"/>
          <a:ext cx="8229600" cy="4654080"/>
        </p:xfrm>
        <a:graphic>
          <a:graphicData uri="http://schemas.openxmlformats.org/drawingml/2006/table">
            <a:tbl>
              <a:tblPr firstRow="1" bandRow="1">
                <a:tableStyleId>{5C22544A-7EE6-4342-B048-85BDC9FD1C3A}</a:tableStyleId>
              </a:tblPr>
              <a:tblGrid>
                <a:gridCol w="4042792"/>
                <a:gridCol w="2016224"/>
                <a:gridCol w="2170584"/>
              </a:tblGrid>
              <a:tr h="370840">
                <a:tc>
                  <a:txBody>
                    <a:bodyPr/>
                    <a:lstStyle/>
                    <a:p>
                      <a:pPr defTabSz="360000">
                        <a:spcBef>
                          <a:spcPts val="600"/>
                        </a:spcBef>
                        <a:spcAft>
                          <a:spcPts val="600"/>
                        </a:spcAft>
                      </a:pPr>
                      <a:endParaRPr lang="en-GB" dirty="0">
                        <a:solidFill>
                          <a:schemeClr val="bg1"/>
                        </a:solidFill>
                      </a:endParaRPr>
                    </a:p>
                  </a:txBody>
                  <a:tcPr marL="72000" marR="72000" marT="144000" marB="144000"/>
                </a:tc>
                <a:tc>
                  <a:txBody>
                    <a:bodyPr/>
                    <a:lstStyle/>
                    <a:p>
                      <a:pPr defTabSz="360000">
                        <a:spcBef>
                          <a:spcPts val="600"/>
                        </a:spcBef>
                        <a:spcAft>
                          <a:spcPts val="600"/>
                        </a:spcAft>
                      </a:pPr>
                      <a:r>
                        <a:rPr lang="en-GB" dirty="0" smtClean="0">
                          <a:solidFill>
                            <a:schemeClr val="bg1"/>
                          </a:solidFill>
                        </a:rPr>
                        <a:t>Intervention</a:t>
                      </a:r>
                    </a:p>
                    <a:p>
                      <a:pPr defTabSz="360000">
                        <a:spcBef>
                          <a:spcPts val="600"/>
                        </a:spcBef>
                        <a:spcAft>
                          <a:spcPts val="600"/>
                        </a:spcAft>
                      </a:pPr>
                      <a:r>
                        <a:rPr lang="en-GB" dirty="0" smtClean="0">
                          <a:solidFill>
                            <a:schemeClr val="bg1"/>
                          </a:solidFill>
                        </a:rPr>
                        <a:t>N=190</a:t>
                      </a:r>
                      <a:endParaRPr lang="en-GB" dirty="0">
                        <a:solidFill>
                          <a:schemeClr val="bg1"/>
                        </a:solidFill>
                      </a:endParaRPr>
                    </a:p>
                  </a:txBody>
                  <a:tcPr marL="72000" marR="72000" marT="144000" marB="144000"/>
                </a:tc>
                <a:tc>
                  <a:txBody>
                    <a:bodyPr/>
                    <a:lstStyle/>
                    <a:p>
                      <a:pPr defTabSz="360000">
                        <a:spcBef>
                          <a:spcPts val="600"/>
                        </a:spcBef>
                        <a:spcAft>
                          <a:spcPts val="600"/>
                        </a:spcAft>
                      </a:pPr>
                      <a:r>
                        <a:rPr lang="en-GB" dirty="0" smtClean="0"/>
                        <a:t>Control</a:t>
                      </a:r>
                    </a:p>
                    <a:p>
                      <a:pPr defTabSz="360000">
                        <a:spcBef>
                          <a:spcPts val="600"/>
                        </a:spcBef>
                        <a:spcAft>
                          <a:spcPts val="600"/>
                        </a:spcAft>
                      </a:pPr>
                      <a:r>
                        <a:rPr lang="en-GB" dirty="0" smtClean="0">
                          <a:solidFill>
                            <a:schemeClr val="bg1"/>
                          </a:solidFill>
                        </a:rPr>
                        <a:t>N=190</a:t>
                      </a:r>
                      <a:endParaRPr lang="en-GB" dirty="0">
                        <a:solidFill>
                          <a:schemeClr val="bg1"/>
                        </a:solidFill>
                      </a:endParaRPr>
                    </a:p>
                  </a:txBody>
                  <a:tcPr marL="72000" marR="72000" marT="144000" marB="144000"/>
                </a:tc>
              </a:tr>
              <a:tr h="370840">
                <a:tc>
                  <a:txBody>
                    <a:bodyPr/>
                    <a:lstStyle/>
                    <a:p>
                      <a:pPr defTabSz="360000">
                        <a:spcBef>
                          <a:spcPts val="600"/>
                        </a:spcBef>
                        <a:spcAft>
                          <a:spcPts val="600"/>
                        </a:spcAft>
                      </a:pPr>
                      <a:r>
                        <a:rPr lang="en-GB" dirty="0" smtClean="0"/>
                        <a:t>Age - mean (SD)</a:t>
                      </a:r>
                      <a:endParaRPr lang="en-GB" dirty="0"/>
                    </a:p>
                  </a:txBody>
                  <a:tcPr marL="72000" marR="72000" marT="144000" marB="144000"/>
                </a:tc>
                <a:tc>
                  <a:txBody>
                    <a:bodyPr/>
                    <a:lstStyle/>
                    <a:p>
                      <a:pPr defTabSz="360000">
                        <a:spcBef>
                          <a:spcPts val="600"/>
                        </a:spcBef>
                        <a:spcAft>
                          <a:spcPts val="600"/>
                        </a:spcAft>
                      </a:pPr>
                      <a:r>
                        <a:rPr lang="en-GB" dirty="0" smtClean="0"/>
                        <a:t>47.7</a:t>
                      </a:r>
                      <a:r>
                        <a:rPr lang="en-GB" baseline="0" dirty="0" smtClean="0"/>
                        <a:t> (13.1)</a:t>
                      </a:r>
                      <a:endParaRPr lang="en-GB" dirty="0"/>
                    </a:p>
                  </a:txBody>
                  <a:tcPr marL="72000" marR="72000" marT="144000" marB="144000"/>
                </a:tc>
                <a:tc>
                  <a:txBody>
                    <a:bodyPr/>
                    <a:lstStyle/>
                    <a:p>
                      <a:pPr defTabSz="360000">
                        <a:spcBef>
                          <a:spcPts val="600"/>
                        </a:spcBef>
                        <a:spcAft>
                          <a:spcPts val="600"/>
                        </a:spcAft>
                      </a:pPr>
                      <a:r>
                        <a:rPr lang="en-GB" dirty="0" smtClean="0"/>
                        <a:t>47.0 (13.7)</a:t>
                      </a:r>
                      <a:endParaRPr lang="en-GB" dirty="0"/>
                    </a:p>
                  </a:txBody>
                  <a:tcPr marL="72000" marR="72000" marT="144000" marB="144000"/>
                </a:tc>
              </a:tr>
              <a:tr h="370840">
                <a:tc>
                  <a:txBody>
                    <a:bodyPr/>
                    <a:lstStyle/>
                    <a:p>
                      <a:pPr defTabSz="360000">
                        <a:spcBef>
                          <a:spcPts val="600"/>
                        </a:spcBef>
                        <a:spcAft>
                          <a:spcPts val="600"/>
                        </a:spcAft>
                      </a:pPr>
                      <a:r>
                        <a:rPr lang="en-GB" dirty="0" smtClean="0"/>
                        <a:t>Males - n (%)</a:t>
                      </a:r>
                      <a:endParaRPr lang="en-GB" dirty="0"/>
                    </a:p>
                  </a:txBody>
                  <a:tcPr marL="72000" marR="72000" marT="144000" marB="144000"/>
                </a:tc>
                <a:tc>
                  <a:txBody>
                    <a:bodyPr/>
                    <a:lstStyle/>
                    <a:p>
                      <a:pPr defTabSz="360000">
                        <a:spcBef>
                          <a:spcPts val="600"/>
                        </a:spcBef>
                        <a:spcAft>
                          <a:spcPts val="600"/>
                        </a:spcAft>
                      </a:pPr>
                      <a:r>
                        <a:rPr lang="en-GB" dirty="0" smtClean="0"/>
                        <a:t>20 (10.5)</a:t>
                      </a:r>
                      <a:endParaRPr lang="en-GB" dirty="0"/>
                    </a:p>
                  </a:txBody>
                  <a:tcPr marL="72000" marR="72000" marT="144000" marB="144000"/>
                </a:tc>
                <a:tc>
                  <a:txBody>
                    <a:bodyPr/>
                    <a:lstStyle/>
                    <a:p>
                      <a:pPr defTabSz="360000">
                        <a:spcBef>
                          <a:spcPts val="600"/>
                        </a:spcBef>
                        <a:spcAft>
                          <a:spcPts val="600"/>
                        </a:spcAft>
                      </a:pPr>
                      <a:r>
                        <a:rPr lang="en-GB" dirty="0" smtClean="0"/>
                        <a:t>19 (10.0)</a:t>
                      </a:r>
                      <a:endParaRPr lang="en-GB" dirty="0"/>
                    </a:p>
                  </a:txBody>
                  <a:tcPr marL="72000" marR="72000" marT="144000" marB="144000"/>
                </a:tc>
              </a:tr>
              <a:tr h="370840">
                <a:tc>
                  <a:txBody>
                    <a:bodyPr/>
                    <a:lstStyle/>
                    <a:p>
                      <a:pPr defTabSz="360000">
                        <a:spcBef>
                          <a:spcPts val="600"/>
                        </a:spcBef>
                        <a:spcAft>
                          <a:spcPts val="600"/>
                        </a:spcAft>
                      </a:pPr>
                      <a:r>
                        <a:rPr lang="en-GB" dirty="0" smtClean="0"/>
                        <a:t>Ethnic group – n (%)</a:t>
                      </a:r>
                    </a:p>
                    <a:p>
                      <a:pPr defTabSz="360000">
                        <a:spcBef>
                          <a:spcPts val="600"/>
                        </a:spcBef>
                        <a:spcAft>
                          <a:spcPts val="600"/>
                        </a:spcAft>
                      </a:pPr>
                      <a:r>
                        <a:rPr lang="en-GB" dirty="0" smtClean="0"/>
                        <a:t>	White British/Irish</a:t>
                      </a:r>
                    </a:p>
                    <a:p>
                      <a:pPr defTabSz="360000">
                        <a:spcBef>
                          <a:spcPts val="600"/>
                        </a:spcBef>
                        <a:spcAft>
                          <a:spcPts val="600"/>
                        </a:spcAft>
                      </a:pPr>
                      <a:r>
                        <a:rPr lang="en-GB" dirty="0" smtClean="0"/>
                        <a:t>	Other ethnic groups/mixed</a:t>
                      </a:r>
                    </a:p>
                  </a:txBody>
                  <a:tcPr marL="72000" marR="72000" marT="144000" marB="144000"/>
                </a:tc>
                <a:tc>
                  <a:txBody>
                    <a:bodyPr/>
                    <a:lstStyle/>
                    <a:p>
                      <a:pPr defTabSz="360000">
                        <a:spcBef>
                          <a:spcPts val="600"/>
                        </a:spcBef>
                        <a:spcAft>
                          <a:spcPts val="600"/>
                        </a:spcAft>
                      </a:pPr>
                      <a:endParaRPr lang="en-GB" dirty="0" smtClean="0"/>
                    </a:p>
                    <a:p>
                      <a:pPr defTabSz="360000">
                        <a:spcBef>
                          <a:spcPts val="600"/>
                        </a:spcBef>
                        <a:spcAft>
                          <a:spcPts val="600"/>
                        </a:spcAft>
                      </a:pPr>
                      <a:r>
                        <a:rPr lang="en-GB" dirty="0" smtClean="0"/>
                        <a:t>151 (80.7)</a:t>
                      </a:r>
                    </a:p>
                    <a:p>
                      <a:pPr defTabSz="360000">
                        <a:spcBef>
                          <a:spcPts val="600"/>
                        </a:spcBef>
                        <a:spcAft>
                          <a:spcPts val="600"/>
                        </a:spcAft>
                      </a:pPr>
                      <a:r>
                        <a:rPr lang="en-GB" dirty="0" smtClean="0"/>
                        <a:t>36 (19.3)</a:t>
                      </a:r>
                      <a:endParaRPr lang="en-GB" dirty="0"/>
                    </a:p>
                  </a:txBody>
                  <a:tcPr marL="72000" marR="72000" marT="144000" marB="144000"/>
                </a:tc>
                <a:tc>
                  <a:txBody>
                    <a:bodyPr/>
                    <a:lstStyle/>
                    <a:p>
                      <a:pPr defTabSz="360000">
                        <a:spcBef>
                          <a:spcPts val="600"/>
                        </a:spcBef>
                        <a:spcAft>
                          <a:spcPts val="600"/>
                        </a:spcAft>
                      </a:pPr>
                      <a:endParaRPr lang="en-GB" dirty="0" smtClean="0"/>
                    </a:p>
                    <a:p>
                      <a:pPr defTabSz="360000">
                        <a:spcBef>
                          <a:spcPts val="600"/>
                        </a:spcBef>
                        <a:spcAft>
                          <a:spcPts val="600"/>
                        </a:spcAft>
                      </a:pPr>
                      <a:r>
                        <a:rPr lang="en-GB" dirty="0" smtClean="0"/>
                        <a:t>151 (81.6)</a:t>
                      </a:r>
                    </a:p>
                    <a:p>
                      <a:pPr defTabSz="360000">
                        <a:spcBef>
                          <a:spcPts val="600"/>
                        </a:spcBef>
                        <a:spcAft>
                          <a:spcPts val="600"/>
                        </a:spcAft>
                      </a:pPr>
                      <a:r>
                        <a:rPr lang="en-GB" dirty="0" smtClean="0"/>
                        <a:t>34 (18.4)</a:t>
                      </a:r>
                      <a:endParaRPr lang="en-GB" dirty="0"/>
                    </a:p>
                  </a:txBody>
                  <a:tcPr marL="72000" marR="72000" marT="144000" marB="144000"/>
                </a:tc>
              </a:tr>
              <a:tr h="370840">
                <a:tc>
                  <a:txBody>
                    <a:bodyPr/>
                    <a:lstStyle/>
                    <a:p>
                      <a:pPr defTabSz="360000">
                        <a:spcBef>
                          <a:spcPts val="600"/>
                        </a:spcBef>
                        <a:spcAft>
                          <a:spcPts val="600"/>
                        </a:spcAft>
                      </a:pPr>
                      <a:r>
                        <a:rPr lang="en-GB" dirty="0" smtClean="0"/>
                        <a:t>Weight on</a:t>
                      </a:r>
                      <a:r>
                        <a:rPr lang="en-GB" baseline="0" dirty="0" smtClean="0"/>
                        <a:t> joining Lighten Up / kg </a:t>
                      </a:r>
                      <a:endParaRPr lang="en-GB" dirty="0"/>
                    </a:p>
                  </a:txBody>
                  <a:tcPr marL="72000" marR="72000" marT="144000" marB="144000"/>
                </a:tc>
                <a:tc>
                  <a:txBody>
                    <a:bodyPr/>
                    <a:lstStyle/>
                    <a:p>
                      <a:pPr defTabSz="360000">
                        <a:spcBef>
                          <a:spcPts val="600"/>
                        </a:spcBef>
                        <a:spcAft>
                          <a:spcPts val="600"/>
                        </a:spcAft>
                      </a:pPr>
                      <a:r>
                        <a:rPr lang="en-GB" dirty="0" smtClean="0"/>
                        <a:t>99.8 (17.4)</a:t>
                      </a:r>
                      <a:endParaRPr lang="en-GB" dirty="0"/>
                    </a:p>
                  </a:txBody>
                  <a:tcPr marL="72000" marR="72000" marT="144000" marB="144000"/>
                </a:tc>
                <a:tc>
                  <a:txBody>
                    <a:bodyPr/>
                    <a:lstStyle/>
                    <a:p>
                      <a:pPr defTabSz="360000">
                        <a:spcBef>
                          <a:spcPts val="600"/>
                        </a:spcBef>
                        <a:spcAft>
                          <a:spcPts val="600"/>
                        </a:spcAft>
                      </a:pPr>
                      <a:r>
                        <a:rPr lang="en-GB" dirty="0" smtClean="0"/>
                        <a:t>99.1 (16.6)</a:t>
                      </a:r>
                      <a:endParaRPr lang="en-GB" dirty="0"/>
                    </a:p>
                  </a:txBody>
                  <a:tcPr marL="72000" marR="72000" marT="144000" marB="144000"/>
                </a:tc>
              </a:tr>
              <a:tr h="370840">
                <a:tc>
                  <a:txBody>
                    <a:bodyPr/>
                    <a:lstStyle/>
                    <a:p>
                      <a:pPr defTabSz="360000">
                        <a:spcBef>
                          <a:spcPts val="600"/>
                        </a:spcBef>
                        <a:spcAft>
                          <a:spcPts val="600"/>
                        </a:spcAft>
                      </a:pPr>
                      <a:r>
                        <a:rPr lang="en-GB" dirty="0" smtClean="0"/>
                        <a:t>Weight at start of maintenance / kg</a:t>
                      </a:r>
                      <a:endParaRPr lang="en-GB" dirty="0"/>
                    </a:p>
                  </a:txBody>
                  <a:tcPr marL="72000" marR="72000" marT="144000" marB="144000"/>
                </a:tc>
                <a:tc>
                  <a:txBody>
                    <a:bodyPr/>
                    <a:lstStyle/>
                    <a:p>
                      <a:pPr defTabSz="360000">
                        <a:spcBef>
                          <a:spcPts val="600"/>
                        </a:spcBef>
                        <a:spcAft>
                          <a:spcPts val="600"/>
                        </a:spcAft>
                      </a:pPr>
                      <a:r>
                        <a:rPr lang="en-GB" dirty="0" smtClean="0"/>
                        <a:t>93.4 (16.2)</a:t>
                      </a:r>
                      <a:endParaRPr lang="en-GB" dirty="0"/>
                    </a:p>
                  </a:txBody>
                  <a:tcPr marL="72000" marR="72000" marT="144000" marB="144000"/>
                </a:tc>
                <a:tc>
                  <a:txBody>
                    <a:bodyPr/>
                    <a:lstStyle/>
                    <a:p>
                      <a:pPr defTabSz="360000">
                        <a:spcBef>
                          <a:spcPts val="600"/>
                        </a:spcBef>
                        <a:spcAft>
                          <a:spcPts val="600"/>
                        </a:spcAft>
                      </a:pPr>
                      <a:r>
                        <a:rPr lang="en-GB" dirty="0" smtClean="0"/>
                        <a:t>92.8 (15.9)</a:t>
                      </a:r>
                      <a:endParaRPr lang="en-GB" dirty="0"/>
                    </a:p>
                  </a:txBody>
                  <a:tcPr marL="72000" marR="72000" marT="144000" marB="144000"/>
                </a:tc>
              </a:tr>
            </a:tbl>
          </a:graphicData>
        </a:graphic>
      </p:graphicFrame>
    </p:spTree>
    <p:extLst>
      <p:ext uri="{BB962C8B-B14F-4D97-AF65-F5344CB8AC3E}">
        <p14:creationId xmlns:p14="http://schemas.microsoft.com/office/powerpoint/2010/main" val="2517357861"/>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GB" dirty="0" smtClean="0"/>
              <a:t>Weights returned</a:t>
            </a:r>
            <a:endParaRPr lang="en-GB" dirty="0"/>
          </a:p>
        </p:txBody>
      </p:sp>
      <p:graphicFrame>
        <p:nvGraphicFramePr>
          <p:cNvPr id="6" name="Content Placeholder 5"/>
          <p:cNvGraphicFramePr>
            <a:graphicFrameLocks noGrp="1"/>
          </p:cNvGraphicFramePr>
          <p:nvPr>
            <p:ph idx="1"/>
            <p:extLst>
              <p:ext uri="{D42A27DB-BD31-4B8C-83A1-F6EECF244321}">
                <p14:modId xmlns:p14="http://schemas.microsoft.com/office/powerpoint/2010/main" val="173041144"/>
              </p:ext>
            </p:extLst>
          </p:nvPr>
        </p:nvGraphicFramePr>
        <p:xfrm>
          <a:off x="457200" y="1600200"/>
          <a:ext cx="8229600" cy="4525963"/>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val="3901365615"/>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Requests to opt out</a:t>
            </a:r>
            <a:endParaRPr lang="en-GB" dirty="0"/>
          </a:p>
        </p:txBody>
      </p:sp>
      <p:sp>
        <p:nvSpPr>
          <p:cNvPr id="3" name="Content Placeholder 2"/>
          <p:cNvSpPr>
            <a:spLocks noGrp="1"/>
          </p:cNvSpPr>
          <p:nvPr>
            <p:ph sz="half" idx="1"/>
          </p:nvPr>
        </p:nvSpPr>
        <p:spPr/>
        <p:txBody>
          <a:bodyPr/>
          <a:lstStyle/>
          <a:p>
            <a:r>
              <a:rPr lang="en-GB" dirty="0" smtClean="0"/>
              <a:t>31 participants (16.3%) requested to stop receiving text reminders</a:t>
            </a:r>
          </a:p>
          <a:p>
            <a:pPr lvl="1"/>
            <a:r>
              <a:rPr lang="en-GB" dirty="0" smtClean="0"/>
              <a:t>10 did not engage (sent no weights, opted out quickly, usually &lt;1 week)</a:t>
            </a:r>
          </a:p>
          <a:p>
            <a:pPr lvl="1"/>
            <a:r>
              <a:rPr lang="en-GB" dirty="0" smtClean="0"/>
              <a:t>5 received 15+ texts but responded to none except agreement to join</a:t>
            </a:r>
          </a:p>
          <a:p>
            <a:pPr lvl="1"/>
            <a:r>
              <a:rPr lang="en-GB" dirty="0" smtClean="0"/>
              <a:t>16 sent weights before opting out </a:t>
            </a:r>
          </a:p>
          <a:p>
            <a:pPr lvl="1"/>
            <a:endParaRPr lang="en-GB" dirty="0"/>
          </a:p>
        </p:txBody>
      </p:sp>
      <p:graphicFrame>
        <p:nvGraphicFramePr>
          <p:cNvPr id="5" name="Content Placeholder 4"/>
          <p:cNvGraphicFramePr>
            <a:graphicFrameLocks noGrp="1"/>
          </p:cNvGraphicFramePr>
          <p:nvPr>
            <p:ph sz="half" idx="2"/>
            <p:extLst>
              <p:ext uri="{D42A27DB-BD31-4B8C-83A1-F6EECF244321}">
                <p14:modId xmlns:p14="http://schemas.microsoft.com/office/powerpoint/2010/main" val="2914354858"/>
              </p:ext>
            </p:extLst>
          </p:nvPr>
        </p:nvGraphicFramePr>
        <p:xfrm>
          <a:off x="4648200" y="1600200"/>
          <a:ext cx="4038600" cy="4525963"/>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val="3532636206"/>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922114"/>
          </a:xfrm>
        </p:spPr>
        <p:txBody>
          <a:bodyPr/>
          <a:lstStyle/>
          <a:p>
            <a:r>
              <a:rPr lang="en-GB" dirty="0" smtClean="0"/>
              <a:t>Weight change at 3 months</a:t>
            </a:r>
            <a:endParaRPr lang="en-GB" dirty="0"/>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797532676"/>
              </p:ext>
            </p:extLst>
          </p:nvPr>
        </p:nvGraphicFramePr>
        <p:xfrm>
          <a:off x="479949" y="1340768"/>
          <a:ext cx="8229600" cy="3424320"/>
        </p:xfrm>
        <a:graphic>
          <a:graphicData uri="http://schemas.openxmlformats.org/drawingml/2006/table">
            <a:tbl>
              <a:tblPr firstRow="1" bandRow="1">
                <a:tableStyleId>{5C22544A-7EE6-4342-B048-85BDC9FD1C3A}</a:tableStyleId>
              </a:tblPr>
              <a:tblGrid>
                <a:gridCol w="2026568"/>
                <a:gridCol w="1849459"/>
                <a:gridCol w="1872208"/>
                <a:gridCol w="2481365"/>
              </a:tblGrid>
              <a:tr h="370840">
                <a:tc>
                  <a:txBody>
                    <a:bodyPr/>
                    <a:lstStyle/>
                    <a:p>
                      <a:endParaRPr lang="en-GB" sz="2400" dirty="0"/>
                    </a:p>
                  </a:txBody>
                  <a:tcPr marL="90000" marR="90000" marT="144000" marB="144000"/>
                </a:tc>
                <a:tc>
                  <a:txBody>
                    <a:bodyPr/>
                    <a:lstStyle/>
                    <a:p>
                      <a:r>
                        <a:rPr lang="en-GB" sz="2400" dirty="0" smtClean="0"/>
                        <a:t>Intervention</a:t>
                      </a:r>
                      <a:endParaRPr lang="en-GB" sz="2400" dirty="0"/>
                    </a:p>
                  </a:txBody>
                  <a:tcPr marL="90000" marR="90000" marT="144000" marB="144000"/>
                </a:tc>
                <a:tc>
                  <a:txBody>
                    <a:bodyPr/>
                    <a:lstStyle/>
                    <a:p>
                      <a:r>
                        <a:rPr lang="en-GB" sz="2400" dirty="0" smtClean="0"/>
                        <a:t>Comparator</a:t>
                      </a:r>
                      <a:endParaRPr lang="en-GB" sz="2400" dirty="0"/>
                    </a:p>
                  </a:txBody>
                  <a:tcPr marL="90000" marR="90000" marT="144000" marB="144000"/>
                </a:tc>
                <a:tc>
                  <a:txBody>
                    <a:bodyPr/>
                    <a:lstStyle/>
                    <a:p>
                      <a:r>
                        <a:rPr lang="en-GB" sz="2400" dirty="0" smtClean="0"/>
                        <a:t>Mean difference</a:t>
                      </a:r>
                    </a:p>
                    <a:p>
                      <a:r>
                        <a:rPr lang="en-GB" sz="2400" dirty="0" smtClean="0"/>
                        <a:t>(95% CI)</a:t>
                      </a:r>
                      <a:endParaRPr lang="en-GB" sz="2400" dirty="0"/>
                    </a:p>
                  </a:txBody>
                  <a:tcPr marL="90000" marR="90000" marT="144000" marB="144000"/>
                </a:tc>
              </a:tr>
              <a:tr h="521856">
                <a:tc>
                  <a:txBody>
                    <a:bodyPr/>
                    <a:lstStyle/>
                    <a:p>
                      <a:r>
                        <a:rPr lang="en-GB" sz="2400" dirty="0" smtClean="0"/>
                        <a:t>Crude weight change  /kg</a:t>
                      </a:r>
                      <a:endParaRPr lang="en-GB" sz="2400" dirty="0"/>
                    </a:p>
                  </a:txBody>
                  <a:tcPr marL="90000" marR="90000" marT="144000" marB="144000"/>
                </a:tc>
                <a:tc>
                  <a:txBody>
                    <a:bodyPr/>
                    <a:lstStyle/>
                    <a:p>
                      <a:pPr algn="ctr"/>
                      <a:r>
                        <a:rPr lang="en-GB" sz="2400" dirty="0" smtClean="0">
                          <a:solidFill>
                            <a:schemeClr val="tx1"/>
                          </a:solidFill>
                        </a:rPr>
                        <a:t>-1.92 (4.44) n=153</a:t>
                      </a:r>
                      <a:endParaRPr lang="en-GB" sz="2400" dirty="0">
                        <a:solidFill>
                          <a:schemeClr val="tx1"/>
                        </a:solidFill>
                      </a:endParaRPr>
                    </a:p>
                  </a:txBody>
                  <a:tcPr marL="90000" marR="90000" marT="144000" marB="144000"/>
                </a:tc>
                <a:tc>
                  <a:txBody>
                    <a:bodyPr/>
                    <a:lstStyle/>
                    <a:p>
                      <a:pPr algn="ctr"/>
                      <a:r>
                        <a:rPr lang="en-GB" sz="2400" dirty="0" smtClean="0">
                          <a:solidFill>
                            <a:schemeClr val="tx1"/>
                          </a:solidFill>
                        </a:rPr>
                        <a:t>-1.76 (5.59) </a:t>
                      </a:r>
                    </a:p>
                    <a:p>
                      <a:pPr algn="ctr"/>
                      <a:r>
                        <a:rPr lang="en-GB" sz="2400" dirty="0" smtClean="0">
                          <a:solidFill>
                            <a:schemeClr val="tx1"/>
                          </a:solidFill>
                        </a:rPr>
                        <a:t>n=156</a:t>
                      </a:r>
                      <a:endParaRPr lang="en-GB" sz="2400" dirty="0">
                        <a:solidFill>
                          <a:schemeClr val="tx1"/>
                        </a:solidFill>
                      </a:endParaRPr>
                    </a:p>
                  </a:txBody>
                  <a:tcPr marL="90000" marR="90000" marT="144000" marB="144000"/>
                </a:tc>
                <a:tc>
                  <a:txBody>
                    <a:bodyPr/>
                    <a:lstStyle/>
                    <a:p>
                      <a:r>
                        <a:rPr lang="en-GB" sz="2400" dirty="0" smtClean="0">
                          <a:solidFill>
                            <a:schemeClr val="tx1"/>
                          </a:solidFill>
                        </a:rPr>
                        <a:t>-0.15 (-1.28, 0.98)</a:t>
                      </a:r>
                      <a:endParaRPr lang="en-GB" sz="2400" dirty="0">
                        <a:solidFill>
                          <a:schemeClr val="tx1"/>
                        </a:solidFill>
                      </a:endParaRPr>
                    </a:p>
                  </a:txBody>
                  <a:tcPr marL="90000" marR="90000" marT="144000" marB="144000"/>
                </a:tc>
              </a:tr>
              <a:tr h="370840">
                <a:tc>
                  <a:txBody>
                    <a:bodyPr/>
                    <a:lstStyle/>
                    <a:p>
                      <a:r>
                        <a:rPr lang="en-GB" sz="2400" dirty="0" smtClean="0"/>
                        <a:t>Weight change with missing data imputed</a:t>
                      </a:r>
                      <a:r>
                        <a:rPr lang="en-GB" sz="2400" baseline="30000" dirty="0" smtClean="0"/>
                        <a:t>1</a:t>
                      </a:r>
                      <a:endParaRPr lang="en-GB" sz="2400" dirty="0"/>
                    </a:p>
                  </a:txBody>
                  <a:tcPr marL="90000" marR="90000" marT="144000" marB="144000"/>
                </a:tc>
                <a:tc>
                  <a:txBody>
                    <a:bodyPr/>
                    <a:lstStyle/>
                    <a:p>
                      <a:pPr algn="ctr"/>
                      <a:r>
                        <a:rPr lang="en-GB" sz="2400" dirty="0" smtClean="0">
                          <a:solidFill>
                            <a:schemeClr val="tx1"/>
                          </a:solidFill>
                        </a:rPr>
                        <a:t>-1.87 (3.99) n=190</a:t>
                      </a:r>
                      <a:endParaRPr lang="en-GB" sz="2400" dirty="0">
                        <a:solidFill>
                          <a:schemeClr val="tx1"/>
                        </a:solidFill>
                      </a:endParaRPr>
                    </a:p>
                  </a:txBody>
                  <a:tcPr marL="90000" marR="90000" marT="144000" marB="144000"/>
                </a:tc>
                <a:tc>
                  <a:txBody>
                    <a:bodyPr/>
                    <a:lstStyle/>
                    <a:p>
                      <a:pPr algn="ctr"/>
                      <a:r>
                        <a:rPr lang="en-GB" sz="2400" dirty="0" smtClean="0">
                          <a:solidFill>
                            <a:schemeClr val="tx1"/>
                          </a:solidFill>
                        </a:rPr>
                        <a:t>-1.85 (5.08) </a:t>
                      </a:r>
                    </a:p>
                    <a:p>
                      <a:pPr algn="ctr"/>
                      <a:r>
                        <a:rPr lang="en-GB" sz="2400" dirty="0" smtClean="0">
                          <a:solidFill>
                            <a:schemeClr val="tx1"/>
                          </a:solidFill>
                        </a:rPr>
                        <a:t>n=190</a:t>
                      </a:r>
                      <a:endParaRPr lang="en-GB" sz="2400" dirty="0">
                        <a:solidFill>
                          <a:schemeClr val="tx1"/>
                        </a:solidFill>
                      </a:endParaRPr>
                    </a:p>
                  </a:txBody>
                  <a:tcPr marL="90000" marR="90000" marT="144000" marB="144000"/>
                </a:tc>
                <a:tc>
                  <a:txBody>
                    <a:bodyPr/>
                    <a:lstStyle/>
                    <a:p>
                      <a:r>
                        <a:rPr lang="en-GB" sz="2400" dirty="0" smtClean="0">
                          <a:solidFill>
                            <a:schemeClr val="tx1"/>
                          </a:solidFill>
                        </a:rPr>
                        <a:t>-0.12 (-1.04, 0.79)</a:t>
                      </a:r>
                      <a:endParaRPr lang="en-GB" sz="2400" dirty="0">
                        <a:solidFill>
                          <a:schemeClr val="tx1"/>
                        </a:solidFill>
                      </a:endParaRPr>
                    </a:p>
                  </a:txBody>
                  <a:tcPr marL="90000" marR="90000" marT="144000" marB="144000"/>
                </a:tc>
              </a:tr>
            </a:tbl>
          </a:graphicData>
        </a:graphic>
      </p:graphicFrame>
      <p:sp>
        <p:nvSpPr>
          <p:cNvPr id="5" name="TextBox 4"/>
          <p:cNvSpPr txBox="1"/>
          <p:nvPr/>
        </p:nvSpPr>
        <p:spPr>
          <a:xfrm>
            <a:off x="479949" y="4820563"/>
            <a:ext cx="8000020" cy="769441"/>
          </a:xfrm>
          <a:prstGeom prst="rect">
            <a:avLst/>
          </a:prstGeom>
          <a:noFill/>
        </p:spPr>
        <p:txBody>
          <a:bodyPr wrap="square" rtlCol="0">
            <a:spAutoFit/>
          </a:bodyPr>
          <a:lstStyle/>
          <a:p>
            <a:r>
              <a:rPr lang="en-GB" sz="2200" baseline="30000" dirty="0" smtClean="0"/>
              <a:t>1</a:t>
            </a:r>
            <a:r>
              <a:rPr lang="en-GB" sz="2200" dirty="0" smtClean="0"/>
              <a:t>Missing data imputed with mean weight change for usual care group; Self-reported data</a:t>
            </a:r>
          </a:p>
        </p:txBody>
      </p:sp>
      <p:sp>
        <p:nvSpPr>
          <p:cNvPr id="3" name="TextBox 2"/>
          <p:cNvSpPr txBox="1"/>
          <p:nvPr/>
        </p:nvSpPr>
        <p:spPr>
          <a:xfrm>
            <a:off x="479949" y="5590004"/>
            <a:ext cx="7992888" cy="461665"/>
          </a:xfrm>
          <a:prstGeom prst="rect">
            <a:avLst/>
          </a:prstGeom>
          <a:noFill/>
        </p:spPr>
        <p:txBody>
          <a:bodyPr wrap="square" rtlCol="0">
            <a:spAutoFit/>
          </a:bodyPr>
          <a:lstStyle/>
          <a:p>
            <a:r>
              <a:rPr lang="en-GB" sz="2400" dirty="0" smtClean="0"/>
              <a:t>Follow-up rates: Intervention 80.5%; comparator 82.1%</a:t>
            </a:r>
            <a:endParaRPr lang="en-GB" sz="2400" dirty="0"/>
          </a:p>
        </p:txBody>
      </p:sp>
    </p:spTree>
    <p:extLst>
      <p:ext uri="{BB962C8B-B14F-4D97-AF65-F5344CB8AC3E}">
        <p14:creationId xmlns:p14="http://schemas.microsoft.com/office/powerpoint/2010/main" val="1339525348"/>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922114"/>
          </a:xfrm>
        </p:spPr>
        <p:txBody>
          <a:bodyPr/>
          <a:lstStyle/>
          <a:p>
            <a:r>
              <a:rPr lang="en-GB" dirty="0" smtClean="0"/>
              <a:t>Weight change at 9 months</a:t>
            </a:r>
            <a:endParaRPr lang="en-GB" dirty="0"/>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2694104788"/>
              </p:ext>
            </p:extLst>
          </p:nvPr>
        </p:nvGraphicFramePr>
        <p:xfrm>
          <a:off x="479949" y="1340768"/>
          <a:ext cx="8229600" cy="3424320"/>
        </p:xfrm>
        <a:graphic>
          <a:graphicData uri="http://schemas.openxmlformats.org/drawingml/2006/table">
            <a:tbl>
              <a:tblPr firstRow="1" bandRow="1">
                <a:tableStyleId>{5C22544A-7EE6-4342-B048-85BDC9FD1C3A}</a:tableStyleId>
              </a:tblPr>
              <a:tblGrid>
                <a:gridCol w="2026568"/>
                <a:gridCol w="1849459"/>
                <a:gridCol w="1872208"/>
                <a:gridCol w="2481365"/>
              </a:tblGrid>
              <a:tr h="370840">
                <a:tc>
                  <a:txBody>
                    <a:bodyPr/>
                    <a:lstStyle/>
                    <a:p>
                      <a:endParaRPr lang="en-GB" sz="2400" dirty="0"/>
                    </a:p>
                  </a:txBody>
                  <a:tcPr marL="90000" marR="90000" marT="144000" marB="144000"/>
                </a:tc>
                <a:tc>
                  <a:txBody>
                    <a:bodyPr/>
                    <a:lstStyle/>
                    <a:p>
                      <a:r>
                        <a:rPr lang="en-GB" sz="2400" dirty="0" smtClean="0"/>
                        <a:t>Intervention</a:t>
                      </a:r>
                      <a:endParaRPr lang="en-GB" sz="2400" dirty="0"/>
                    </a:p>
                  </a:txBody>
                  <a:tcPr marL="90000" marR="90000" marT="144000" marB="144000"/>
                </a:tc>
                <a:tc>
                  <a:txBody>
                    <a:bodyPr/>
                    <a:lstStyle/>
                    <a:p>
                      <a:r>
                        <a:rPr lang="en-GB" sz="2400" dirty="0" smtClean="0"/>
                        <a:t>Comparator</a:t>
                      </a:r>
                      <a:endParaRPr lang="en-GB" sz="2400" dirty="0"/>
                    </a:p>
                  </a:txBody>
                  <a:tcPr marL="90000" marR="90000" marT="144000" marB="144000"/>
                </a:tc>
                <a:tc>
                  <a:txBody>
                    <a:bodyPr/>
                    <a:lstStyle/>
                    <a:p>
                      <a:r>
                        <a:rPr lang="en-GB" sz="2400" dirty="0" smtClean="0"/>
                        <a:t>Mean difference</a:t>
                      </a:r>
                    </a:p>
                    <a:p>
                      <a:r>
                        <a:rPr lang="en-GB" sz="2400" dirty="0" smtClean="0"/>
                        <a:t>(95% CI)</a:t>
                      </a:r>
                      <a:endParaRPr lang="en-GB" sz="2400" dirty="0"/>
                    </a:p>
                  </a:txBody>
                  <a:tcPr marL="90000" marR="90000" marT="144000" marB="144000"/>
                </a:tc>
              </a:tr>
              <a:tr h="521856">
                <a:tc>
                  <a:txBody>
                    <a:bodyPr/>
                    <a:lstStyle/>
                    <a:p>
                      <a:r>
                        <a:rPr lang="en-GB" sz="2400" dirty="0" smtClean="0"/>
                        <a:t>Crude weight change  /kg</a:t>
                      </a:r>
                      <a:endParaRPr lang="en-GB" sz="2400" dirty="0"/>
                    </a:p>
                  </a:txBody>
                  <a:tcPr marL="90000" marR="90000" marT="144000" marB="144000"/>
                </a:tc>
                <a:tc>
                  <a:txBody>
                    <a:bodyPr/>
                    <a:lstStyle/>
                    <a:p>
                      <a:pPr algn="ctr"/>
                      <a:r>
                        <a:rPr lang="en-GB" sz="2400" dirty="0" smtClean="0">
                          <a:solidFill>
                            <a:schemeClr val="tx1"/>
                          </a:solidFill>
                        </a:rPr>
                        <a:t>1.02 (8.32) n=109</a:t>
                      </a:r>
                      <a:endParaRPr lang="en-GB" sz="2400" dirty="0">
                        <a:solidFill>
                          <a:schemeClr val="tx1"/>
                        </a:solidFill>
                      </a:endParaRPr>
                    </a:p>
                  </a:txBody>
                  <a:tcPr marL="90000" marR="90000" marT="144000" marB="144000"/>
                </a:tc>
                <a:tc>
                  <a:txBody>
                    <a:bodyPr/>
                    <a:lstStyle/>
                    <a:p>
                      <a:pPr algn="ctr"/>
                      <a:r>
                        <a:rPr lang="en-GB" sz="2400" dirty="0" smtClean="0">
                          <a:solidFill>
                            <a:schemeClr val="tx1"/>
                          </a:solidFill>
                        </a:rPr>
                        <a:t>1.81 (7.65) </a:t>
                      </a:r>
                    </a:p>
                    <a:p>
                      <a:pPr algn="ctr"/>
                      <a:r>
                        <a:rPr lang="en-GB" sz="2400" dirty="0" smtClean="0">
                          <a:solidFill>
                            <a:schemeClr val="tx1"/>
                          </a:solidFill>
                        </a:rPr>
                        <a:t>n=118</a:t>
                      </a:r>
                      <a:endParaRPr lang="en-GB" sz="2400" dirty="0">
                        <a:solidFill>
                          <a:schemeClr val="tx1"/>
                        </a:solidFill>
                      </a:endParaRPr>
                    </a:p>
                  </a:txBody>
                  <a:tcPr marL="90000" marR="90000" marT="144000" marB="144000"/>
                </a:tc>
                <a:tc>
                  <a:txBody>
                    <a:bodyPr/>
                    <a:lstStyle/>
                    <a:p>
                      <a:r>
                        <a:rPr lang="en-GB" sz="2400" dirty="0" smtClean="0">
                          <a:solidFill>
                            <a:schemeClr val="tx1"/>
                          </a:solidFill>
                        </a:rPr>
                        <a:t>-0.80 (-2.87, 1.28)</a:t>
                      </a:r>
                      <a:endParaRPr lang="en-GB" sz="2400" dirty="0">
                        <a:solidFill>
                          <a:schemeClr val="tx1"/>
                        </a:solidFill>
                      </a:endParaRPr>
                    </a:p>
                  </a:txBody>
                  <a:tcPr marL="90000" marR="90000" marT="144000" marB="144000"/>
                </a:tc>
              </a:tr>
              <a:tr h="370840">
                <a:tc>
                  <a:txBody>
                    <a:bodyPr/>
                    <a:lstStyle/>
                    <a:p>
                      <a:r>
                        <a:rPr lang="en-GB" sz="2400" dirty="0" smtClean="0"/>
                        <a:t>Weight change with missing data imputed</a:t>
                      </a:r>
                      <a:r>
                        <a:rPr lang="en-GB" sz="2400" baseline="30000" dirty="0" smtClean="0"/>
                        <a:t>1</a:t>
                      </a:r>
                      <a:endParaRPr lang="en-GB" sz="2400" dirty="0"/>
                    </a:p>
                  </a:txBody>
                  <a:tcPr marL="90000" marR="90000" marT="144000" marB="144000"/>
                </a:tc>
                <a:tc>
                  <a:txBody>
                    <a:bodyPr/>
                    <a:lstStyle/>
                    <a:p>
                      <a:pPr algn="ctr"/>
                      <a:r>
                        <a:rPr lang="en-GB" sz="2400" dirty="0" smtClean="0">
                          <a:solidFill>
                            <a:schemeClr val="tx1"/>
                          </a:solidFill>
                        </a:rPr>
                        <a:t>1.36 (6.24) n=190</a:t>
                      </a:r>
                      <a:endParaRPr lang="en-GB" sz="2400" dirty="0">
                        <a:solidFill>
                          <a:schemeClr val="tx1"/>
                        </a:solidFill>
                      </a:endParaRPr>
                    </a:p>
                  </a:txBody>
                  <a:tcPr marL="90000" marR="90000" marT="144000" marB="144000"/>
                </a:tc>
                <a:tc>
                  <a:txBody>
                    <a:bodyPr/>
                    <a:lstStyle/>
                    <a:p>
                      <a:pPr algn="ctr"/>
                      <a:r>
                        <a:rPr lang="en-GB" sz="2400" dirty="0" smtClean="0">
                          <a:solidFill>
                            <a:schemeClr val="tx1"/>
                          </a:solidFill>
                        </a:rPr>
                        <a:t>1.81 (6.02) </a:t>
                      </a:r>
                    </a:p>
                    <a:p>
                      <a:pPr algn="ctr"/>
                      <a:r>
                        <a:rPr lang="en-GB" sz="2400" dirty="0" smtClean="0">
                          <a:solidFill>
                            <a:schemeClr val="tx1"/>
                          </a:solidFill>
                        </a:rPr>
                        <a:t>n=190</a:t>
                      </a:r>
                      <a:endParaRPr lang="en-GB" sz="2400" dirty="0">
                        <a:solidFill>
                          <a:schemeClr val="tx1"/>
                        </a:solidFill>
                      </a:endParaRPr>
                    </a:p>
                  </a:txBody>
                  <a:tcPr marL="90000" marR="90000" marT="144000" marB="144000"/>
                </a:tc>
                <a:tc>
                  <a:txBody>
                    <a:bodyPr/>
                    <a:lstStyle/>
                    <a:p>
                      <a:r>
                        <a:rPr lang="en-GB" sz="2400" dirty="0" smtClean="0">
                          <a:solidFill>
                            <a:schemeClr val="tx1"/>
                          </a:solidFill>
                        </a:rPr>
                        <a:t>-0.45 (-1.67, 0.78)</a:t>
                      </a:r>
                      <a:endParaRPr lang="en-GB" sz="2400" dirty="0">
                        <a:solidFill>
                          <a:schemeClr val="tx1"/>
                        </a:solidFill>
                      </a:endParaRPr>
                    </a:p>
                  </a:txBody>
                  <a:tcPr marL="90000" marR="90000" marT="144000" marB="144000"/>
                </a:tc>
              </a:tr>
            </a:tbl>
          </a:graphicData>
        </a:graphic>
      </p:graphicFrame>
      <p:sp>
        <p:nvSpPr>
          <p:cNvPr id="5" name="TextBox 4"/>
          <p:cNvSpPr txBox="1"/>
          <p:nvPr/>
        </p:nvSpPr>
        <p:spPr>
          <a:xfrm>
            <a:off x="479949" y="4820563"/>
            <a:ext cx="8000020" cy="769441"/>
          </a:xfrm>
          <a:prstGeom prst="rect">
            <a:avLst/>
          </a:prstGeom>
          <a:noFill/>
        </p:spPr>
        <p:txBody>
          <a:bodyPr wrap="square" rtlCol="0">
            <a:spAutoFit/>
          </a:bodyPr>
          <a:lstStyle/>
          <a:p>
            <a:r>
              <a:rPr lang="en-GB" sz="2200" baseline="30000" dirty="0" smtClean="0"/>
              <a:t>1</a:t>
            </a:r>
            <a:r>
              <a:rPr lang="en-GB" sz="2200" dirty="0" smtClean="0"/>
              <a:t>Missing data imputed with mean weight change for usual care group; </a:t>
            </a:r>
          </a:p>
        </p:txBody>
      </p:sp>
      <p:sp>
        <p:nvSpPr>
          <p:cNvPr id="3" name="TextBox 2"/>
          <p:cNvSpPr txBox="1"/>
          <p:nvPr/>
        </p:nvSpPr>
        <p:spPr>
          <a:xfrm>
            <a:off x="479949" y="5590004"/>
            <a:ext cx="7992888" cy="461665"/>
          </a:xfrm>
          <a:prstGeom prst="rect">
            <a:avLst/>
          </a:prstGeom>
          <a:noFill/>
        </p:spPr>
        <p:txBody>
          <a:bodyPr wrap="square" rtlCol="0">
            <a:spAutoFit/>
          </a:bodyPr>
          <a:lstStyle/>
          <a:p>
            <a:r>
              <a:rPr lang="en-GB" sz="2400" dirty="0" smtClean="0"/>
              <a:t>Follow-up rates: Intervention 57.4%; comparator 62.1%</a:t>
            </a:r>
            <a:endParaRPr lang="en-GB" sz="2400" dirty="0"/>
          </a:p>
        </p:txBody>
      </p:sp>
    </p:spTree>
    <p:extLst>
      <p:ext uri="{BB962C8B-B14F-4D97-AF65-F5344CB8AC3E}">
        <p14:creationId xmlns:p14="http://schemas.microsoft.com/office/powerpoint/2010/main" val="999142266"/>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mtClean="0"/>
              <a:t>Self-management behaviours</a:t>
            </a:r>
            <a:endParaRPr lang="en-GB" dirty="0"/>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211175607"/>
              </p:ext>
            </p:extLst>
          </p:nvPr>
        </p:nvGraphicFramePr>
        <p:xfrm>
          <a:off x="457200" y="1600200"/>
          <a:ext cx="8229600" cy="4053840"/>
        </p:xfrm>
        <a:graphic>
          <a:graphicData uri="http://schemas.openxmlformats.org/drawingml/2006/table">
            <a:tbl>
              <a:tblPr firstRow="1" bandRow="1">
                <a:tableStyleId>{5C22544A-7EE6-4342-B048-85BDC9FD1C3A}</a:tableStyleId>
              </a:tblPr>
              <a:tblGrid>
                <a:gridCol w="1645920"/>
                <a:gridCol w="1645920"/>
                <a:gridCol w="1645920"/>
                <a:gridCol w="1645920"/>
                <a:gridCol w="1645920"/>
              </a:tblGrid>
              <a:tr h="370840">
                <a:tc>
                  <a:txBody>
                    <a:bodyPr/>
                    <a:lstStyle/>
                    <a:p>
                      <a:endParaRPr lang="en-GB" sz="2200" dirty="0"/>
                    </a:p>
                  </a:txBody>
                  <a:tcPr/>
                </a:tc>
                <a:tc gridSpan="2">
                  <a:txBody>
                    <a:bodyPr/>
                    <a:lstStyle/>
                    <a:p>
                      <a:pPr algn="ctr"/>
                      <a:r>
                        <a:rPr lang="en-GB" sz="2200" dirty="0" smtClean="0"/>
                        <a:t>3 months</a:t>
                      </a:r>
                      <a:endParaRPr lang="en-GB" sz="2200" dirty="0"/>
                    </a:p>
                  </a:txBody>
                  <a:tcPr/>
                </a:tc>
                <a:tc hMerge="1">
                  <a:txBody>
                    <a:bodyPr/>
                    <a:lstStyle/>
                    <a:p>
                      <a:endParaRPr lang="en-GB" sz="2000" dirty="0"/>
                    </a:p>
                  </a:txBody>
                  <a:tcPr/>
                </a:tc>
                <a:tc gridSpan="2">
                  <a:txBody>
                    <a:bodyPr/>
                    <a:lstStyle/>
                    <a:p>
                      <a:pPr algn="ctr"/>
                      <a:r>
                        <a:rPr lang="en-GB" sz="2200" dirty="0" smtClean="0"/>
                        <a:t>9</a:t>
                      </a:r>
                      <a:r>
                        <a:rPr lang="en-GB" sz="2200" baseline="0" dirty="0" smtClean="0"/>
                        <a:t> months</a:t>
                      </a:r>
                      <a:endParaRPr lang="en-GB" sz="2200" dirty="0"/>
                    </a:p>
                  </a:txBody>
                  <a:tcPr/>
                </a:tc>
                <a:tc hMerge="1">
                  <a:txBody>
                    <a:bodyPr/>
                    <a:lstStyle/>
                    <a:p>
                      <a:pPr algn="ctr"/>
                      <a:endParaRPr lang="en-GB" sz="2000" dirty="0"/>
                    </a:p>
                  </a:txBody>
                  <a:tcPr/>
                </a:tc>
              </a:tr>
              <a:tr h="370840">
                <a:tc>
                  <a:txBody>
                    <a:bodyPr/>
                    <a:lstStyle/>
                    <a:p>
                      <a:endParaRPr lang="en-GB" sz="2200" dirty="0"/>
                    </a:p>
                  </a:txBody>
                  <a:tcPr/>
                </a:tc>
                <a:tc>
                  <a:txBody>
                    <a:bodyPr/>
                    <a:lstStyle/>
                    <a:p>
                      <a:pPr algn="ctr"/>
                      <a:r>
                        <a:rPr lang="en-GB" sz="2200" dirty="0" smtClean="0"/>
                        <a:t>Intervention</a:t>
                      </a:r>
                    </a:p>
                    <a:p>
                      <a:pPr algn="ctr"/>
                      <a:r>
                        <a:rPr lang="en-GB" sz="2200" dirty="0" smtClean="0"/>
                        <a:t>N (%)</a:t>
                      </a:r>
                      <a:endParaRPr lang="en-GB" sz="2200" dirty="0"/>
                    </a:p>
                  </a:txBody>
                  <a:tcPr/>
                </a:tc>
                <a:tc>
                  <a:txBody>
                    <a:bodyPr/>
                    <a:lstStyle/>
                    <a:p>
                      <a:pPr algn="ctr"/>
                      <a:r>
                        <a:rPr lang="en-GB" sz="2200" dirty="0" smtClean="0"/>
                        <a:t>Comparator</a:t>
                      </a:r>
                    </a:p>
                    <a:p>
                      <a:pPr algn="ctr"/>
                      <a:r>
                        <a:rPr lang="en-GB" sz="2200" dirty="0" smtClean="0"/>
                        <a:t>N (%)</a:t>
                      </a:r>
                      <a:endParaRPr lang="en-GB" sz="2200" dirty="0"/>
                    </a:p>
                  </a:txBody>
                  <a:tcPr/>
                </a:tc>
                <a:tc>
                  <a:txBody>
                    <a:bodyPr/>
                    <a:lstStyle/>
                    <a:p>
                      <a:pPr algn="ctr"/>
                      <a:r>
                        <a:rPr lang="en-GB" sz="2200" dirty="0" smtClean="0"/>
                        <a:t>Intervention</a:t>
                      </a:r>
                    </a:p>
                    <a:p>
                      <a:pPr algn="ctr"/>
                      <a:r>
                        <a:rPr lang="en-GB" sz="2200" dirty="0" smtClean="0"/>
                        <a:t>N (%)</a:t>
                      </a:r>
                      <a:endParaRPr lang="en-GB" sz="2200" dirty="0"/>
                    </a:p>
                  </a:txBody>
                  <a:tcPr/>
                </a:tc>
                <a:tc>
                  <a:txBody>
                    <a:bodyPr/>
                    <a:lstStyle/>
                    <a:p>
                      <a:pPr algn="ctr"/>
                      <a:r>
                        <a:rPr lang="en-GB" sz="2200" dirty="0" smtClean="0"/>
                        <a:t>Comparator</a:t>
                      </a:r>
                    </a:p>
                    <a:p>
                      <a:pPr algn="ctr"/>
                      <a:r>
                        <a:rPr lang="en-GB" sz="2200" dirty="0" smtClean="0"/>
                        <a:t>N (%)</a:t>
                      </a:r>
                      <a:endParaRPr lang="en-GB" sz="2200" dirty="0"/>
                    </a:p>
                  </a:txBody>
                  <a:tcPr/>
                </a:tc>
              </a:tr>
              <a:tr h="370840">
                <a:tc>
                  <a:txBody>
                    <a:bodyPr/>
                    <a:lstStyle/>
                    <a:p>
                      <a:r>
                        <a:rPr lang="en-GB" sz="2200" dirty="0" smtClean="0"/>
                        <a:t>Weighing at least once/week</a:t>
                      </a:r>
                      <a:endParaRPr lang="en-GB" sz="2200" dirty="0"/>
                    </a:p>
                  </a:txBody>
                  <a:tcPr/>
                </a:tc>
                <a:tc>
                  <a:txBody>
                    <a:bodyPr/>
                    <a:lstStyle/>
                    <a:p>
                      <a:pPr algn="ctr"/>
                      <a:endParaRPr lang="en-GB" sz="2200" dirty="0" smtClean="0"/>
                    </a:p>
                    <a:p>
                      <a:pPr algn="ctr"/>
                      <a:r>
                        <a:rPr lang="en-GB" sz="2200" dirty="0" smtClean="0"/>
                        <a:t>124 (82.1)</a:t>
                      </a:r>
                      <a:endParaRPr lang="en-GB" sz="2200" dirty="0"/>
                    </a:p>
                  </a:txBody>
                  <a:tcPr/>
                </a:tc>
                <a:tc>
                  <a:txBody>
                    <a:bodyPr/>
                    <a:lstStyle/>
                    <a:p>
                      <a:pPr algn="ctr"/>
                      <a:endParaRPr lang="en-GB" sz="2200" dirty="0" smtClean="0"/>
                    </a:p>
                    <a:p>
                      <a:pPr algn="ctr"/>
                      <a:r>
                        <a:rPr lang="en-GB" sz="2200" dirty="0" smtClean="0"/>
                        <a:t>112 (72.2)</a:t>
                      </a:r>
                      <a:endParaRPr lang="en-GB" sz="2200" dirty="0"/>
                    </a:p>
                  </a:txBody>
                  <a:tcPr/>
                </a:tc>
                <a:tc>
                  <a:txBody>
                    <a:bodyPr/>
                    <a:lstStyle/>
                    <a:p>
                      <a:pPr algn="ctr"/>
                      <a:endParaRPr lang="en-GB" sz="2200" dirty="0" smtClean="0"/>
                    </a:p>
                    <a:p>
                      <a:pPr algn="ctr"/>
                      <a:r>
                        <a:rPr lang="en-GB" sz="2200" dirty="0" smtClean="0"/>
                        <a:t>63 (64.9)</a:t>
                      </a:r>
                      <a:endParaRPr lang="en-GB" sz="2200" dirty="0"/>
                    </a:p>
                  </a:txBody>
                  <a:tcPr/>
                </a:tc>
                <a:tc>
                  <a:txBody>
                    <a:bodyPr/>
                    <a:lstStyle/>
                    <a:p>
                      <a:pPr algn="ctr"/>
                      <a:endParaRPr lang="en-GB" sz="2200" dirty="0" smtClean="0"/>
                    </a:p>
                    <a:p>
                      <a:pPr algn="ctr"/>
                      <a:r>
                        <a:rPr lang="en-GB" sz="2200" dirty="0" smtClean="0"/>
                        <a:t>73 (69.5)</a:t>
                      </a:r>
                      <a:endParaRPr lang="en-GB" sz="2200" dirty="0"/>
                    </a:p>
                  </a:txBody>
                  <a:tcPr/>
                </a:tc>
              </a:tr>
              <a:tr h="370840">
                <a:tc>
                  <a:txBody>
                    <a:bodyPr/>
                    <a:lstStyle/>
                    <a:p>
                      <a:r>
                        <a:rPr lang="en-GB" sz="2200" dirty="0" smtClean="0"/>
                        <a:t>Currently attending a commercial weight loss programme</a:t>
                      </a:r>
                      <a:endParaRPr lang="en-GB" sz="2200" dirty="0"/>
                    </a:p>
                  </a:txBody>
                  <a:tcPr/>
                </a:tc>
                <a:tc>
                  <a:txBody>
                    <a:bodyPr/>
                    <a:lstStyle/>
                    <a:p>
                      <a:pPr algn="ctr"/>
                      <a:endParaRPr lang="en-GB" sz="2200" dirty="0" smtClean="0"/>
                    </a:p>
                    <a:p>
                      <a:pPr algn="ctr"/>
                      <a:r>
                        <a:rPr lang="en-GB" sz="2200" dirty="0" smtClean="0"/>
                        <a:t>83 (55.0)</a:t>
                      </a:r>
                      <a:endParaRPr lang="en-GB" sz="2200" dirty="0"/>
                    </a:p>
                  </a:txBody>
                  <a:tcPr/>
                </a:tc>
                <a:tc>
                  <a:txBody>
                    <a:bodyPr/>
                    <a:lstStyle/>
                    <a:p>
                      <a:pPr algn="ctr"/>
                      <a:endParaRPr lang="en-GB" sz="2200" dirty="0" smtClean="0"/>
                    </a:p>
                    <a:p>
                      <a:pPr algn="ctr"/>
                      <a:r>
                        <a:rPr lang="en-GB" sz="2200" dirty="0" smtClean="0"/>
                        <a:t>64 (41.3)</a:t>
                      </a:r>
                      <a:endParaRPr lang="en-GB" sz="2200" dirty="0"/>
                    </a:p>
                  </a:txBody>
                  <a:tcPr/>
                </a:tc>
                <a:tc>
                  <a:txBody>
                    <a:bodyPr/>
                    <a:lstStyle/>
                    <a:p>
                      <a:pPr algn="ctr"/>
                      <a:endParaRPr lang="en-GB" sz="2200" dirty="0" smtClean="0"/>
                    </a:p>
                    <a:p>
                      <a:pPr algn="ctr"/>
                      <a:r>
                        <a:rPr lang="en-GB" sz="2200" dirty="0" smtClean="0"/>
                        <a:t>42 (44.7)</a:t>
                      </a:r>
                      <a:endParaRPr lang="en-GB" sz="2200" dirty="0"/>
                    </a:p>
                  </a:txBody>
                  <a:tcPr/>
                </a:tc>
                <a:tc>
                  <a:txBody>
                    <a:bodyPr/>
                    <a:lstStyle/>
                    <a:p>
                      <a:pPr algn="ctr"/>
                      <a:endParaRPr lang="en-GB" sz="2200" dirty="0" smtClean="0"/>
                    </a:p>
                    <a:p>
                      <a:pPr algn="ctr"/>
                      <a:r>
                        <a:rPr lang="en-GB" sz="2200" dirty="0" smtClean="0"/>
                        <a:t>45 (44.8)</a:t>
                      </a:r>
                      <a:endParaRPr lang="en-GB" sz="2200" dirty="0"/>
                    </a:p>
                  </a:txBody>
                  <a:tcPr/>
                </a:tc>
              </a:tr>
            </a:tbl>
          </a:graphicData>
        </a:graphic>
      </p:graphicFrame>
    </p:spTree>
    <p:extLst>
      <p:ext uri="{BB962C8B-B14F-4D97-AF65-F5344CB8AC3E}">
        <p14:creationId xmlns:p14="http://schemas.microsoft.com/office/powerpoint/2010/main" val="2907331885"/>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Conclusions</a:t>
            </a:r>
            <a:endParaRPr lang="en-GB" dirty="0"/>
          </a:p>
        </p:txBody>
      </p:sp>
      <p:sp>
        <p:nvSpPr>
          <p:cNvPr id="5" name="Content Placeholder 4"/>
          <p:cNvSpPr>
            <a:spLocks noGrp="1"/>
          </p:cNvSpPr>
          <p:nvPr>
            <p:ph idx="1"/>
          </p:nvPr>
        </p:nvSpPr>
        <p:spPr/>
        <p:txBody>
          <a:bodyPr>
            <a:normAutofit lnSpcReduction="10000"/>
          </a:bodyPr>
          <a:lstStyle/>
          <a:p>
            <a:r>
              <a:rPr lang="en-GB" dirty="0" smtClean="0"/>
              <a:t>Evidence of engagement with self-weighing and feedback of weights in intervention group</a:t>
            </a:r>
          </a:p>
          <a:p>
            <a:r>
              <a:rPr lang="en-GB" dirty="0" smtClean="0"/>
              <a:t>No evidence that an SMS based weight maintenance intervention affected weight 3 or 9 months after a free three month commercial programme ended</a:t>
            </a:r>
          </a:p>
          <a:p>
            <a:r>
              <a:rPr lang="en-GB" dirty="0" smtClean="0"/>
              <a:t>High level of continued participation with commercial programmes after free programme ended</a:t>
            </a:r>
            <a:endParaRPr lang="en-GB" dirty="0"/>
          </a:p>
        </p:txBody>
      </p:sp>
    </p:spTree>
    <p:extLst>
      <p:ext uri="{BB962C8B-B14F-4D97-AF65-F5344CB8AC3E}">
        <p14:creationId xmlns:p14="http://schemas.microsoft.com/office/powerpoint/2010/main" val="1428426588"/>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457200" y="274638"/>
            <a:ext cx="8229600" cy="922114"/>
          </a:xfrm>
        </p:spPr>
        <p:txBody>
          <a:bodyPr/>
          <a:lstStyle/>
          <a:p>
            <a:r>
              <a:rPr lang="en-GB" dirty="0" smtClean="0"/>
              <a:t>Ongoing and future trials</a:t>
            </a:r>
            <a:endParaRPr lang="en-GB" dirty="0"/>
          </a:p>
        </p:txBody>
      </p:sp>
      <p:sp>
        <p:nvSpPr>
          <p:cNvPr id="5" name="Subtitle 4"/>
          <p:cNvSpPr>
            <a:spLocks noGrp="1"/>
          </p:cNvSpPr>
          <p:nvPr>
            <p:ph idx="1"/>
          </p:nvPr>
        </p:nvSpPr>
        <p:spPr>
          <a:xfrm>
            <a:off x="457200" y="1412776"/>
            <a:ext cx="8229600" cy="5256584"/>
          </a:xfrm>
        </p:spPr>
        <p:txBody>
          <a:bodyPr>
            <a:normAutofit fontScale="92500" lnSpcReduction="20000"/>
          </a:bodyPr>
          <a:lstStyle/>
          <a:p>
            <a:pPr marL="0" indent="0">
              <a:buNone/>
            </a:pPr>
            <a:r>
              <a:rPr lang="en-GB" dirty="0" smtClean="0">
                <a:solidFill>
                  <a:srgbClr val="0070C0"/>
                </a:solidFill>
              </a:rPr>
              <a:t>ONGOING TRIALS:</a:t>
            </a:r>
          </a:p>
          <a:p>
            <a:r>
              <a:rPr lang="en-GB" sz="3300" dirty="0"/>
              <a:t>Healthy Dads, Healthy Kids UK</a:t>
            </a:r>
          </a:p>
          <a:p>
            <a:pPr lvl="1"/>
            <a:r>
              <a:rPr lang="en-GB" dirty="0"/>
              <a:t>Funded by NIHR PHR</a:t>
            </a:r>
          </a:p>
          <a:p>
            <a:r>
              <a:rPr lang="en-GB" sz="3300" dirty="0" smtClean="0"/>
              <a:t>LIMIT</a:t>
            </a:r>
            <a:r>
              <a:rPr lang="en-GB" sz="3300" dirty="0"/>
              <a:t>: PI Dr Amanda Daley</a:t>
            </a:r>
          </a:p>
          <a:p>
            <a:pPr lvl="1"/>
            <a:r>
              <a:rPr lang="en-GB" dirty="0"/>
              <a:t>Funded by NIHR PHR</a:t>
            </a:r>
          </a:p>
          <a:p>
            <a:r>
              <a:rPr lang="en-GB" sz="3300" dirty="0" err="1" smtClean="0"/>
              <a:t>BWel</a:t>
            </a:r>
            <a:r>
              <a:rPr lang="en-GB" sz="3300" dirty="0" smtClean="0"/>
              <a:t>: PI Professor Paul Aveyard</a:t>
            </a:r>
          </a:p>
          <a:p>
            <a:pPr lvl="1"/>
            <a:r>
              <a:rPr lang="en-GB" dirty="0" smtClean="0"/>
              <a:t>Funded by NPRI</a:t>
            </a:r>
          </a:p>
          <a:p>
            <a:r>
              <a:rPr lang="en-GB" sz="3300" dirty="0" smtClean="0"/>
              <a:t>POPs2: </a:t>
            </a:r>
            <a:r>
              <a:rPr lang="en-GB" sz="3300" dirty="0"/>
              <a:t>PI Dr Amanda </a:t>
            </a:r>
            <a:r>
              <a:rPr lang="en-GB" sz="3300" dirty="0" smtClean="0"/>
              <a:t>Daley</a:t>
            </a:r>
          </a:p>
          <a:p>
            <a:pPr lvl="1"/>
            <a:r>
              <a:rPr lang="en-GB" dirty="0" smtClean="0"/>
              <a:t>NIHR SPCR and </a:t>
            </a:r>
            <a:r>
              <a:rPr lang="en-GB" dirty="0"/>
              <a:t>West Midlands and Oxford </a:t>
            </a:r>
            <a:r>
              <a:rPr lang="en-GB" dirty="0" smtClean="0"/>
              <a:t>CLAHRCs</a:t>
            </a:r>
          </a:p>
          <a:p>
            <a:r>
              <a:rPr lang="en-GB" dirty="0" smtClean="0"/>
              <a:t>CHANGE: PI Dr Miranda </a:t>
            </a:r>
            <a:r>
              <a:rPr lang="en-GB" dirty="0" err="1" smtClean="0"/>
              <a:t>Pallan</a:t>
            </a:r>
            <a:endParaRPr lang="en-GB" dirty="0" smtClean="0"/>
          </a:p>
          <a:p>
            <a:pPr lvl="1"/>
            <a:r>
              <a:rPr lang="en-GB" dirty="0" smtClean="0"/>
              <a:t>Funded by NIHR HTA</a:t>
            </a:r>
          </a:p>
        </p:txBody>
      </p:sp>
    </p:spTree>
    <p:extLst>
      <p:ext uri="{BB962C8B-B14F-4D97-AF65-F5344CB8AC3E}">
        <p14:creationId xmlns:p14="http://schemas.microsoft.com/office/powerpoint/2010/main" val="746859158"/>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C:\Users\jollycb\Dropbox\Screenshots\Screenshot 2015-10-17 10.47.26.png"/>
          <p:cNvPicPr/>
          <p:nvPr/>
        </p:nvPicPr>
        <p:blipFill rotWithShape="1">
          <a:blip r:embed="rId2">
            <a:extLst>
              <a:ext uri="{28A0092B-C50C-407E-A947-70E740481C1C}">
                <a14:useLocalDpi xmlns:a14="http://schemas.microsoft.com/office/drawing/2010/main" val="0"/>
              </a:ext>
            </a:extLst>
          </a:blip>
          <a:srcRect l="15487" t="23518" r="17914" b="25423"/>
          <a:stretch/>
        </p:blipFill>
        <p:spPr bwMode="auto">
          <a:xfrm>
            <a:off x="581720" y="980728"/>
            <a:ext cx="8064896" cy="4313118"/>
          </a:xfrm>
          <a:prstGeom prst="rect">
            <a:avLst/>
          </a:prstGeom>
          <a:noFill/>
          <a:ln>
            <a:solidFill>
              <a:schemeClr val="tx1"/>
            </a:solid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1931122757"/>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C:\Users\jollycb\Dropbox\Screenshots\Screenshot 2016-07-17 10.16.57.png"/>
          <p:cNvPicPr/>
          <p:nvPr/>
        </p:nvPicPr>
        <p:blipFill rotWithShape="1">
          <a:blip r:embed="rId2">
            <a:extLst>
              <a:ext uri="{28A0092B-C50C-407E-A947-70E740481C1C}">
                <a14:useLocalDpi xmlns:a14="http://schemas.microsoft.com/office/drawing/2010/main" val="0"/>
              </a:ext>
            </a:extLst>
          </a:blip>
          <a:srcRect l="6989" t="13609" r="7636" b="21893"/>
          <a:stretch/>
        </p:blipFill>
        <p:spPr bwMode="auto">
          <a:xfrm>
            <a:off x="611560" y="1196752"/>
            <a:ext cx="7632848" cy="3744416"/>
          </a:xfrm>
          <a:prstGeom prst="rect">
            <a:avLst/>
          </a:prstGeom>
          <a:noFill/>
          <a:ln>
            <a:solidFill>
              <a:schemeClr val="tx2"/>
            </a:solid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1095383103"/>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C:\Users\jollycb\Dropbox\Screenshots\Screenshot 2015-10-17 10.53.24.png"/>
          <p:cNvPicPr/>
          <p:nvPr/>
        </p:nvPicPr>
        <p:blipFill rotWithShape="1">
          <a:blip r:embed="rId2" cstate="print">
            <a:extLst>
              <a:ext uri="{28A0092B-C50C-407E-A947-70E740481C1C}">
                <a14:useLocalDpi xmlns:a14="http://schemas.microsoft.com/office/drawing/2010/main" val="0"/>
              </a:ext>
            </a:extLst>
          </a:blip>
          <a:srcRect l="13979" t="18343" r="2312" b="10059"/>
          <a:stretch/>
        </p:blipFill>
        <p:spPr bwMode="auto">
          <a:xfrm>
            <a:off x="693564" y="1772816"/>
            <a:ext cx="7766868" cy="4176464"/>
          </a:xfrm>
          <a:prstGeom prst="rect">
            <a:avLst/>
          </a:prstGeom>
          <a:noFill/>
          <a:ln>
            <a:solidFill>
              <a:schemeClr val="tx1"/>
            </a:solidFill>
          </a:ln>
          <a:extLst>
            <a:ext uri="{53640926-AAD7-44D8-BBD7-CCE9431645EC}">
              <a14:shadowObscured xmlns:a14="http://schemas.microsoft.com/office/drawing/2010/main"/>
            </a:ext>
          </a:extLst>
        </p:spPr>
      </p:pic>
      <p:sp>
        <p:nvSpPr>
          <p:cNvPr id="5" name="Title 4"/>
          <p:cNvSpPr>
            <a:spLocks noGrp="1"/>
          </p:cNvSpPr>
          <p:nvPr>
            <p:ph type="title"/>
          </p:nvPr>
        </p:nvSpPr>
        <p:spPr/>
        <p:txBody>
          <a:bodyPr>
            <a:normAutofit fontScale="90000"/>
          </a:bodyPr>
          <a:lstStyle/>
          <a:p>
            <a:r>
              <a:rPr lang="en-GB" dirty="0" smtClean="0"/>
              <a:t>Preventing Obesity in Pregnancy Study (POPS)</a:t>
            </a:r>
            <a:endParaRPr lang="en-GB" dirty="0"/>
          </a:p>
        </p:txBody>
      </p:sp>
    </p:spTree>
    <p:extLst>
      <p:ext uri="{BB962C8B-B14F-4D97-AF65-F5344CB8AC3E}">
        <p14:creationId xmlns:p14="http://schemas.microsoft.com/office/powerpoint/2010/main" val="3842818493"/>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Healthy Dads, Healthy Kids</a:t>
            </a:r>
            <a:endParaRPr lang="en-GB" dirty="0"/>
          </a:p>
        </p:txBody>
      </p:sp>
      <p:sp>
        <p:nvSpPr>
          <p:cNvPr id="3" name="Content Placeholder 2"/>
          <p:cNvSpPr>
            <a:spLocks noGrp="1"/>
          </p:cNvSpPr>
          <p:nvPr>
            <p:ph idx="1"/>
          </p:nvPr>
        </p:nvSpPr>
        <p:spPr>
          <a:xfrm>
            <a:off x="457200" y="1412776"/>
            <a:ext cx="8229600" cy="4713387"/>
          </a:xfrm>
        </p:spPr>
        <p:txBody>
          <a:bodyPr>
            <a:normAutofit fontScale="92500" lnSpcReduction="10000"/>
          </a:bodyPr>
          <a:lstStyle/>
          <a:p>
            <a:r>
              <a:rPr lang="en-GB" dirty="0" smtClean="0"/>
              <a:t>Cultural adaptation and feasibility trial of a successful dietary and physical activity programme for ‘fathers’ and their children</a:t>
            </a:r>
          </a:p>
          <a:p>
            <a:r>
              <a:rPr lang="en-GB" dirty="0" smtClean="0"/>
              <a:t>9 group-based sessions (7 for children and 2 for partners) usually held in schools</a:t>
            </a:r>
          </a:p>
          <a:p>
            <a:pPr lvl="1"/>
            <a:r>
              <a:rPr lang="en-GB" dirty="0" smtClean="0"/>
              <a:t>30 mins ‘education’: diet, activity, parenting</a:t>
            </a:r>
          </a:p>
          <a:p>
            <a:pPr lvl="1"/>
            <a:r>
              <a:rPr lang="en-GB" dirty="0" smtClean="0"/>
              <a:t>60 mins physical activities, games and rough and tumble</a:t>
            </a:r>
          </a:p>
          <a:p>
            <a:r>
              <a:rPr lang="en-GB" dirty="0" smtClean="0"/>
              <a:t>Based on Social Cognitive </a:t>
            </a:r>
            <a:r>
              <a:rPr lang="en-GB" dirty="0"/>
              <a:t>T</a:t>
            </a:r>
            <a:r>
              <a:rPr lang="en-GB" dirty="0" smtClean="0"/>
              <a:t>heory and </a:t>
            </a:r>
            <a:r>
              <a:rPr lang="en-GB" dirty="0"/>
              <a:t>F</a:t>
            </a:r>
            <a:r>
              <a:rPr lang="en-GB" dirty="0" smtClean="0"/>
              <a:t>amily Systems Theory</a:t>
            </a:r>
          </a:p>
        </p:txBody>
      </p:sp>
      <p:pic>
        <p:nvPicPr>
          <p:cNvPr id="4" name="Picture 3" descr="C:\Users\sidhums\Desktop\Healthy_Dads.jpg"/>
          <p:cNvPicPr/>
          <p:nvPr/>
        </p:nvPicPr>
        <p:blipFill>
          <a:blip r:embed="rId2">
            <a:extLst>
              <a:ext uri="{28A0092B-C50C-407E-A947-70E740481C1C}">
                <a14:useLocalDpi xmlns:a14="http://schemas.microsoft.com/office/drawing/2010/main" val="0"/>
              </a:ext>
            </a:extLst>
          </a:blip>
          <a:srcRect/>
          <a:stretch>
            <a:fillRect/>
          </a:stretch>
        </p:blipFill>
        <p:spPr bwMode="auto">
          <a:xfrm>
            <a:off x="395536" y="5805264"/>
            <a:ext cx="2369185" cy="556260"/>
          </a:xfrm>
          <a:prstGeom prst="rect">
            <a:avLst/>
          </a:prstGeom>
          <a:noFill/>
          <a:ln>
            <a:noFill/>
          </a:ln>
        </p:spPr>
      </p:pic>
    </p:spTree>
    <p:extLst>
      <p:ext uri="{BB962C8B-B14F-4D97-AF65-F5344CB8AC3E}">
        <p14:creationId xmlns:p14="http://schemas.microsoft.com/office/powerpoint/2010/main" val="2649775108"/>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a:t>Morgan P et </a:t>
            </a:r>
            <a:r>
              <a:rPr lang="en-GB" dirty="0" smtClean="0"/>
              <a:t>al</a:t>
            </a:r>
            <a:endParaRPr lang="en-GB" dirty="0"/>
          </a:p>
        </p:txBody>
      </p:sp>
      <p:sp>
        <p:nvSpPr>
          <p:cNvPr id="3" name="Content Placeholder 2"/>
          <p:cNvSpPr>
            <a:spLocks noGrp="1"/>
          </p:cNvSpPr>
          <p:nvPr>
            <p:ph idx="1"/>
          </p:nvPr>
        </p:nvSpPr>
        <p:spPr>
          <a:xfrm>
            <a:off x="457200" y="1484784"/>
            <a:ext cx="8229600" cy="4641379"/>
          </a:xfrm>
        </p:spPr>
        <p:txBody>
          <a:bodyPr>
            <a:normAutofit fontScale="92500" lnSpcReduction="10000"/>
          </a:bodyPr>
          <a:lstStyle/>
          <a:p>
            <a:r>
              <a:rPr lang="en-GB" dirty="0" smtClean="0"/>
              <a:t>Pilot</a:t>
            </a:r>
            <a:r>
              <a:rPr lang="en-GB" dirty="0"/>
              <a:t>: </a:t>
            </a:r>
            <a:r>
              <a:rPr lang="en-GB" dirty="0" smtClean="0"/>
              <a:t>HDHK dads lost 7.6kg </a:t>
            </a:r>
            <a:r>
              <a:rPr lang="en-GB" dirty="0"/>
              <a:t>(95% </a:t>
            </a:r>
            <a:r>
              <a:rPr lang="en-GB" dirty="0" smtClean="0"/>
              <a:t>CI 6.0, 9.2 </a:t>
            </a:r>
            <a:r>
              <a:rPr lang="en-GB" dirty="0"/>
              <a:t>) </a:t>
            </a:r>
            <a:r>
              <a:rPr lang="en-GB" dirty="0" smtClean="0"/>
              <a:t>more at </a:t>
            </a:r>
            <a:r>
              <a:rPr lang="en-GB" dirty="0"/>
              <a:t>6 </a:t>
            </a:r>
            <a:r>
              <a:rPr lang="en-GB" dirty="0" smtClean="0"/>
              <a:t>months (IJO 2011;35:436-447)</a:t>
            </a:r>
            <a:endParaRPr lang="en-GB" dirty="0"/>
          </a:p>
          <a:p>
            <a:r>
              <a:rPr lang="en-GB" dirty="0" smtClean="0"/>
              <a:t>RCT (</a:t>
            </a:r>
            <a:r>
              <a:rPr lang="en-GB" dirty="0" err="1" smtClean="0"/>
              <a:t>Prev</a:t>
            </a:r>
            <a:r>
              <a:rPr lang="en-GB" dirty="0" smtClean="0"/>
              <a:t> Med 2014;): </a:t>
            </a:r>
          </a:p>
          <a:p>
            <a:pPr lvl="1"/>
            <a:r>
              <a:rPr lang="en-GB" dirty="0" smtClean="0"/>
              <a:t>mean </a:t>
            </a:r>
            <a:r>
              <a:rPr lang="en-GB" dirty="0"/>
              <a:t>diff in weight loss 3.4kg (95% CI 2.1, 4.7) at 14 weeks; </a:t>
            </a:r>
            <a:endParaRPr lang="en-GB" dirty="0" smtClean="0"/>
          </a:p>
          <a:p>
            <a:pPr lvl="1"/>
            <a:r>
              <a:rPr lang="en-GB" dirty="0" smtClean="0"/>
              <a:t>children’s </a:t>
            </a:r>
            <a:r>
              <a:rPr lang="en-GB" dirty="0"/>
              <a:t>BMI z-score reduced by </a:t>
            </a:r>
            <a:r>
              <a:rPr lang="en-GB" dirty="0" smtClean="0"/>
              <a:t>0.1 (0.21,0.0) </a:t>
            </a:r>
            <a:r>
              <a:rPr lang="en-GB" dirty="0"/>
              <a:t>in HDHK arm and increased PA</a:t>
            </a:r>
          </a:p>
          <a:p>
            <a:r>
              <a:rPr lang="en-GB" dirty="0"/>
              <a:t>Community implementation: </a:t>
            </a:r>
            <a:r>
              <a:rPr lang="en-GB" dirty="0" smtClean="0"/>
              <a:t>4kg loss at 1 year in dads; </a:t>
            </a:r>
            <a:r>
              <a:rPr lang="en-GB" dirty="0"/>
              <a:t>BMI z-score (-0.13, 95% CI-0.20,-0.05) in children</a:t>
            </a:r>
            <a:r>
              <a:rPr lang="en-GB" dirty="0" smtClean="0"/>
              <a:t> </a:t>
            </a:r>
            <a:endParaRPr lang="en-GB" dirty="0"/>
          </a:p>
          <a:p>
            <a:endParaRPr lang="en-GB" dirty="0"/>
          </a:p>
        </p:txBody>
      </p:sp>
    </p:spTree>
    <p:extLst>
      <p:ext uri="{BB962C8B-B14F-4D97-AF65-F5344CB8AC3E}">
        <p14:creationId xmlns:p14="http://schemas.microsoft.com/office/powerpoint/2010/main" val="4054585229"/>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HDHK UK</a:t>
            </a:r>
            <a:endParaRPr lang="en-GB" dirty="0"/>
          </a:p>
        </p:txBody>
      </p:sp>
      <p:sp>
        <p:nvSpPr>
          <p:cNvPr id="3" name="Content Placeholder 2"/>
          <p:cNvSpPr>
            <a:spLocks noGrp="1"/>
          </p:cNvSpPr>
          <p:nvPr>
            <p:ph idx="1"/>
          </p:nvPr>
        </p:nvSpPr>
        <p:spPr/>
        <p:txBody>
          <a:bodyPr>
            <a:normAutofit/>
          </a:bodyPr>
          <a:lstStyle/>
          <a:p>
            <a:r>
              <a:rPr lang="en-GB" dirty="0" smtClean="0"/>
              <a:t>Cultural adaptation</a:t>
            </a:r>
          </a:p>
          <a:p>
            <a:pPr lvl="1"/>
            <a:r>
              <a:rPr lang="en-GB" dirty="0" smtClean="0"/>
              <a:t>Qualitative interviews, adaptation of materials, using </a:t>
            </a:r>
            <a:r>
              <a:rPr lang="en-GB" dirty="0" err="1" smtClean="0"/>
              <a:t>Lui</a:t>
            </a:r>
            <a:r>
              <a:rPr lang="en-GB" dirty="0" smtClean="0"/>
              <a:t> et </a:t>
            </a:r>
            <a:r>
              <a:rPr lang="en-GB" dirty="0" err="1" smtClean="0"/>
              <a:t>al’s</a:t>
            </a:r>
            <a:r>
              <a:rPr lang="en-GB" dirty="0" smtClean="0"/>
              <a:t> Typology </a:t>
            </a:r>
            <a:r>
              <a:rPr lang="en-GB" dirty="0"/>
              <a:t>of Adaptation of health promotion interventions to meet the needs of ethnic minority </a:t>
            </a:r>
            <a:r>
              <a:rPr lang="en-GB" dirty="0" smtClean="0"/>
              <a:t>groups (HTA </a:t>
            </a:r>
            <a:r>
              <a:rPr lang="en-GB" dirty="0"/>
              <a:t>2012;16</a:t>
            </a:r>
            <a:r>
              <a:rPr lang="en-GB" b="1" dirty="0"/>
              <a:t> </a:t>
            </a:r>
            <a:r>
              <a:rPr lang="en-GB" dirty="0"/>
              <a:t>(44</a:t>
            </a:r>
            <a:r>
              <a:rPr lang="en-GB" dirty="0" smtClean="0"/>
              <a:t>))</a:t>
            </a:r>
          </a:p>
          <a:p>
            <a:r>
              <a:rPr lang="en-GB" dirty="0" smtClean="0"/>
              <a:t>Non-randomised feasibility study</a:t>
            </a:r>
          </a:p>
          <a:p>
            <a:r>
              <a:rPr lang="en-GB" dirty="0" smtClean="0"/>
              <a:t>Randomised feasibility trial</a:t>
            </a:r>
          </a:p>
        </p:txBody>
      </p:sp>
    </p:spTree>
    <p:extLst>
      <p:ext uri="{BB962C8B-B14F-4D97-AF65-F5344CB8AC3E}">
        <p14:creationId xmlns:p14="http://schemas.microsoft.com/office/powerpoint/2010/main" val="2255153170"/>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p:txBody>
          <a:bodyPr/>
          <a:lstStyle/>
          <a:p>
            <a:r>
              <a:rPr lang="en-GB" dirty="0" smtClean="0"/>
              <a:t>Acknowledgement</a:t>
            </a:r>
            <a:endParaRPr lang="en-GB" dirty="0"/>
          </a:p>
        </p:txBody>
      </p:sp>
      <p:sp>
        <p:nvSpPr>
          <p:cNvPr id="6" name="Content Placeholder 5"/>
          <p:cNvSpPr>
            <a:spLocks noGrp="1"/>
          </p:cNvSpPr>
          <p:nvPr>
            <p:ph idx="1"/>
          </p:nvPr>
        </p:nvSpPr>
        <p:spPr/>
        <p:txBody>
          <a:bodyPr>
            <a:normAutofit/>
          </a:bodyPr>
          <a:lstStyle/>
          <a:p>
            <a:r>
              <a:rPr lang="en-GB" dirty="0" smtClean="0"/>
              <a:t>This </a:t>
            </a:r>
            <a:r>
              <a:rPr lang="en-GB" dirty="0"/>
              <a:t>work was funded by the NIHR through the Collaborations for Leadership in Applied Health Research and Care </a:t>
            </a:r>
            <a:r>
              <a:rPr lang="en-GB" dirty="0" smtClean="0"/>
              <a:t>West Midlands (CLAHRC-WM) programme, The NIHR School for Primary Care Research and Birmingham Public Health. </a:t>
            </a:r>
            <a:r>
              <a:rPr lang="en-GB" dirty="0"/>
              <a:t>The views expressed in this publication are not necessarily those of the NIHR, or the Department of Health.</a:t>
            </a:r>
          </a:p>
          <a:p>
            <a:endParaRPr lang="en-GB" dirty="0"/>
          </a:p>
        </p:txBody>
      </p:sp>
    </p:spTree>
    <p:extLst>
      <p:ext uri="{BB962C8B-B14F-4D97-AF65-F5344CB8AC3E}">
        <p14:creationId xmlns:p14="http://schemas.microsoft.com/office/powerpoint/2010/main" val="2466369136"/>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1530</TotalTime>
  <Words>2805</Words>
  <Application>Microsoft Office PowerPoint</Application>
  <PresentationFormat>On-screen Show (4:3)</PresentationFormat>
  <Paragraphs>493</Paragraphs>
  <Slides>54</Slides>
  <Notes>24</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54</vt:i4>
      </vt:variant>
    </vt:vector>
  </HeadingPairs>
  <TitlesOfParts>
    <vt:vector size="61" baseType="lpstr">
      <vt:lpstr>Arial Unicode MS</vt:lpstr>
      <vt:lpstr>Arial</vt:lpstr>
      <vt:lpstr>Calibri</vt:lpstr>
      <vt:lpstr>Cambria</vt:lpstr>
      <vt:lpstr>msgothic</vt:lpstr>
      <vt:lpstr>Times New Roman</vt:lpstr>
      <vt:lpstr>Office Theme</vt:lpstr>
      <vt:lpstr>Weight management –the Lighten Up studies and further trials</vt:lpstr>
      <vt:lpstr>Aims of this talk</vt:lpstr>
      <vt:lpstr>Background: Obesity </vt:lpstr>
      <vt:lpstr>The Lighten Up Service</vt:lpstr>
      <vt:lpstr>A randomised controlled trial to compare a range of commercial or primary care led weight reduction programmes with a minimal intervention control for weight loss in obesity: the Lighten Up Trial</vt:lpstr>
      <vt:lpstr>Research question</vt:lpstr>
      <vt:lpstr>Methods: Design</vt:lpstr>
      <vt:lpstr>Methods: Inclusion &amp; Exclusions</vt:lpstr>
      <vt:lpstr>Methods: Outcome Measures</vt:lpstr>
      <vt:lpstr>Methods: Recruitment </vt:lpstr>
      <vt:lpstr>Characteristics of Participants</vt:lpstr>
      <vt:lpstr>Participant Flow Through Trial</vt:lpstr>
      <vt:lpstr>Weight loss at programme end</vt:lpstr>
      <vt:lpstr>Weight loss at 1 year</vt:lpstr>
      <vt:lpstr>Weight loss v comparator</vt:lpstr>
      <vt:lpstr>Proportion achieving 5% weight loss</vt:lpstr>
      <vt:lpstr>PowerPoint Presentation</vt:lpstr>
      <vt:lpstr>Commercial providers vs Primary Care</vt:lpstr>
      <vt:lpstr>Comparison with other studies</vt:lpstr>
      <vt:lpstr>Which weight loss programmes are as effective as Weight Watchers:  non-inferiority analysis  </vt:lpstr>
      <vt:lpstr>PowerPoint Presentation</vt:lpstr>
      <vt:lpstr>Study design</vt:lpstr>
      <vt:lpstr>PowerPoint Presentation</vt:lpstr>
      <vt:lpstr>Characteristics of Participants</vt:lpstr>
      <vt:lpstr>Non inferiority analyses of observational data at 3 months</vt:lpstr>
      <vt:lpstr>Non inferiority analyses of observational data at 12 months</vt:lpstr>
      <vt:lpstr>Conclusions of non-inferiority analysis</vt:lpstr>
      <vt:lpstr>Weight regain after 3-month programme</vt:lpstr>
      <vt:lpstr>Regular self-weighing to promote weight maintenance after intentional weight loss: a quasi randomised controlled trial </vt:lpstr>
      <vt:lpstr>Aims and Methods</vt:lpstr>
      <vt:lpstr>PowerPoint Presentation</vt:lpstr>
      <vt:lpstr>Results: all intervention group</vt:lpstr>
      <vt:lpstr>Results: participants who accepted maintenance intervention</vt:lpstr>
      <vt:lpstr>Conclusions and Implications</vt:lpstr>
      <vt:lpstr>Lighten Up Plus:  A randomised controlled trial </vt:lpstr>
      <vt:lpstr>Principal research question</vt:lpstr>
      <vt:lpstr>Method</vt:lpstr>
      <vt:lpstr>Outcomes and assessments</vt:lpstr>
      <vt:lpstr>Text Intervention</vt:lpstr>
      <vt:lpstr>Baseline Characteristics</vt:lpstr>
      <vt:lpstr>Weights returned</vt:lpstr>
      <vt:lpstr>Requests to opt out</vt:lpstr>
      <vt:lpstr>Weight change at 3 months</vt:lpstr>
      <vt:lpstr>Weight change at 9 months</vt:lpstr>
      <vt:lpstr>Self-management behaviours</vt:lpstr>
      <vt:lpstr>Conclusions</vt:lpstr>
      <vt:lpstr>Ongoing and future trials</vt:lpstr>
      <vt:lpstr>PowerPoint Presentation</vt:lpstr>
      <vt:lpstr>PowerPoint Presentation</vt:lpstr>
      <vt:lpstr>Preventing Obesity in Pregnancy Study (POPS)</vt:lpstr>
      <vt:lpstr>Healthy Dads, Healthy Kids</vt:lpstr>
      <vt:lpstr>Morgan P et al</vt:lpstr>
      <vt:lpstr>HDHK UK</vt:lpstr>
      <vt:lpstr>Acknowledgement</vt:lpstr>
    </vt:vector>
  </TitlesOfParts>
  <Company>University of Birmingham</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Community-based Weight management Programmes – Evidence form the Lighten Up Trials and Service</dc:title>
  <dc:creator>Kate Jolly</dc:creator>
  <cp:lastModifiedBy>Dennis, Rachel</cp:lastModifiedBy>
  <cp:revision>125</cp:revision>
  <cp:lastPrinted>2016-07-20T09:32:38Z</cp:lastPrinted>
  <dcterms:created xsi:type="dcterms:W3CDTF">2015-05-08T07:40:54Z</dcterms:created>
  <dcterms:modified xsi:type="dcterms:W3CDTF">2016-07-28T08:30:05Z</dcterms:modified>
</cp:coreProperties>
</file>