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6"/>
  </p:notesMasterIdLst>
  <p:handoutMasterIdLst>
    <p:handoutMasterId r:id="rId7"/>
  </p:handoutMasterIdLst>
  <p:sldIdLst>
    <p:sldId id="256" r:id="rId5"/>
  </p:sldIdLst>
  <p:sldSz cx="7772400" cy="10058400"/>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73BC08-9090-664B-99FB-0A0B058ED7BA}" v="240" dt="2019-12-10T08:26:55.116"/>
    <p1510:client id="{0BE4F297-4945-CB35-F858-AEF03B1CDFCE}" v="28" dt="2019-12-10T08:33:33.2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34"/>
  </p:normalViewPr>
  <p:slideViewPr>
    <p:cSldViewPr snapToGrid="0">
      <p:cViewPr varScale="1">
        <p:scale>
          <a:sx n="75" d="100"/>
          <a:sy n="75" d="100"/>
        </p:scale>
        <p:origin x="2958" y="78"/>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handoutMaster" Target="handoutMasters/handoutMaster1.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54939" y="0"/>
            <a:ext cx="2949099" cy="498932"/>
          </a:xfrm>
          <a:prstGeom prst="rect">
            <a:avLst/>
          </a:prstGeom>
        </p:spPr>
        <p:txBody>
          <a:bodyPr vert="horz" lIns="91440" tIns="45720" rIns="91440" bIns="45720" rtlCol="0"/>
          <a:lstStyle>
            <a:lvl1pPr algn="r">
              <a:defRPr sz="1200"/>
            </a:lvl1pPr>
          </a:lstStyle>
          <a:p>
            <a:fld id="{5EF4128D-4C48-44F5-8CA9-3DEEC19BC03E}" type="datetimeFigureOut">
              <a:rPr lang="en-US" smtClean="0"/>
              <a:t>1/27/2020</a:t>
            </a:fld>
            <a:endParaRPr lang="en-US" dirty="0"/>
          </a:p>
        </p:txBody>
      </p:sp>
      <p:sp>
        <p:nvSpPr>
          <p:cNvPr id="4" name="Footer Placeholder 3"/>
          <p:cNvSpPr>
            <a:spLocks noGrp="1"/>
          </p:cNvSpPr>
          <p:nvPr>
            <p:ph type="ftr" sz="quarter" idx="2"/>
          </p:nvPr>
        </p:nvSpPr>
        <p:spPr>
          <a:xfrm>
            <a:off x="0" y="9445170"/>
            <a:ext cx="2949099" cy="498931"/>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54939" y="9445170"/>
            <a:ext cx="2949099" cy="498931"/>
          </a:xfrm>
          <a:prstGeom prst="rect">
            <a:avLst/>
          </a:prstGeom>
        </p:spPr>
        <p:txBody>
          <a:bodyPr vert="horz" lIns="91440" tIns="45720" rIns="91440" bIns="45720" rtlCol="0" anchor="b"/>
          <a:lstStyle>
            <a:lvl1pPr algn="r">
              <a:defRPr sz="1200"/>
            </a:lvl1pPr>
          </a:lstStyle>
          <a:p>
            <a:fld id="{1F533747-E797-4D46-BCF7-FA3DBEECCA66}" type="slidenum">
              <a:rPr lang="en-US" smtClean="0"/>
              <a:t>‹#›</a:t>
            </a:fld>
            <a:endParaRPr lang="en-US" dirty="0"/>
          </a:p>
        </p:txBody>
      </p:sp>
    </p:spTree>
    <p:extLst>
      <p:ext uri="{BB962C8B-B14F-4D97-AF65-F5344CB8AC3E}">
        <p14:creationId xmlns:p14="http://schemas.microsoft.com/office/powerpoint/2010/main" val="7876131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rtlCol="0"/>
          <a:lstStyle>
            <a:lvl1pPr algn="r">
              <a:defRPr sz="1200"/>
            </a:lvl1pPr>
          </a:lstStyle>
          <a:p>
            <a:fld id="{3914036E-91EB-48CA-86A8-B47966B72D3C}" type="datetimeFigureOut">
              <a:rPr lang="en-US" smtClean="0"/>
              <a:t>1/27/2020</a:t>
            </a:fld>
            <a:endParaRPr lang="en-US" dirty="0"/>
          </a:p>
        </p:txBody>
      </p:sp>
      <p:sp>
        <p:nvSpPr>
          <p:cNvPr id="4" name="Slide Image Placeholder 3"/>
          <p:cNvSpPr>
            <a:spLocks noGrp="1" noRot="1" noChangeAspect="1"/>
          </p:cNvSpPr>
          <p:nvPr>
            <p:ph type="sldImg" idx="2"/>
          </p:nvPr>
        </p:nvSpPr>
        <p:spPr>
          <a:xfrm>
            <a:off x="2106613" y="1243013"/>
            <a:ext cx="2592387" cy="3355975"/>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rtlCol="0" anchor="b"/>
          <a:lstStyle>
            <a:lvl1pPr algn="r">
              <a:defRPr sz="1200"/>
            </a:lvl1pPr>
          </a:lstStyle>
          <a:p>
            <a:fld id="{8CBF6BF1-A5AF-4C59-82BB-F453774C5F00}" type="slidenum">
              <a:rPr lang="en-US" smtClean="0"/>
              <a:t>‹#›</a:t>
            </a:fld>
            <a:endParaRPr lang="en-US" dirty="0"/>
          </a:p>
        </p:txBody>
      </p:sp>
    </p:spTree>
    <p:extLst>
      <p:ext uri="{BB962C8B-B14F-4D97-AF65-F5344CB8AC3E}">
        <p14:creationId xmlns:p14="http://schemas.microsoft.com/office/powerpoint/2010/main" val="27957211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CBF6BF1-A5AF-4C59-82BB-F453774C5F00}" type="slidenum">
              <a:rPr lang="en-US" smtClean="0"/>
              <a:t>1</a:t>
            </a:fld>
            <a:endParaRPr lang="en-US" dirty="0"/>
          </a:p>
        </p:txBody>
      </p:sp>
    </p:spTree>
    <p:extLst>
      <p:ext uri="{BB962C8B-B14F-4D97-AF65-F5344CB8AC3E}">
        <p14:creationId xmlns:p14="http://schemas.microsoft.com/office/powerpoint/2010/main" val="3381916104"/>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12.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3.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5.png"/><Relationship Id="rId4" Type="http://schemas.openxmlformats.org/officeDocument/2006/relationships/image" Target="../media/image2.png"/><Relationship Id="rId9" Type="http://schemas.openxmlformats.org/officeDocument/2006/relationships/image" Target="../media/image8.svg"/><Relationship Id="rId14" Type="http://schemas.openxmlformats.org/officeDocument/2006/relationships/image" Target="../media/image7.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lyer 8.5 x 11">
    <p:spTree>
      <p:nvGrpSpPr>
        <p:cNvPr id="1" name=""/>
        <p:cNvGrpSpPr/>
        <p:nvPr/>
      </p:nvGrpSpPr>
      <p:grpSpPr>
        <a:xfrm>
          <a:off x="0" y="0"/>
          <a:ext cx="0" cy="0"/>
          <a:chOff x="0" y="0"/>
          <a:chExt cx="0" cy="0"/>
        </a:xfrm>
      </p:grpSpPr>
      <p:sp>
        <p:nvSpPr>
          <p:cNvPr id="45" name="Rectangle 44">
            <a:extLst>
              <a:ext uri="{FF2B5EF4-FFF2-40B4-BE49-F238E27FC236}">
                <a16:creationId xmlns:a16="http://schemas.microsoft.com/office/drawing/2014/main" id="{0BDA88E2-4314-48D9-B7B1-B9184418746E}"/>
              </a:ext>
            </a:extLst>
          </p:cNvPr>
          <p:cNvSpPr/>
          <p:nvPr userDrawn="1"/>
        </p:nvSpPr>
        <p:spPr>
          <a:xfrm>
            <a:off x="-1" y="-109937"/>
            <a:ext cx="7772400" cy="37594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2DA7F4D3-EEA0-4A71-99C0-CF8C891958ED}"/>
              </a:ext>
            </a:extLst>
          </p:cNvPr>
          <p:cNvSpPr/>
          <p:nvPr userDrawn="1"/>
        </p:nvSpPr>
        <p:spPr>
          <a:xfrm>
            <a:off x="0" y="9256542"/>
            <a:ext cx="7772400" cy="8018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1" name="Group 20">
            <a:extLst>
              <a:ext uri="{FF2B5EF4-FFF2-40B4-BE49-F238E27FC236}">
                <a16:creationId xmlns:a16="http://schemas.microsoft.com/office/drawing/2014/main" id="{A47023AB-33B5-491E-A63C-04F3A295FA0D}"/>
              </a:ext>
            </a:extLst>
          </p:cNvPr>
          <p:cNvGrpSpPr/>
          <p:nvPr userDrawn="1"/>
        </p:nvGrpSpPr>
        <p:grpSpPr>
          <a:xfrm>
            <a:off x="-1" y="-17116"/>
            <a:ext cx="3806516" cy="4998012"/>
            <a:chOff x="-1" y="-18071"/>
            <a:chExt cx="3551712" cy="4663451"/>
          </a:xfrm>
        </p:grpSpPr>
        <p:pic>
          <p:nvPicPr>
            <p:cNvPr id="7" name="Graphic 6">
              <a:extLst>
                <a:ext uri="{FF2B5EF4-FFF2-40B4-BE49-F238E27FC236}">
                  <a16:creationId xmlns:a16="http://schemas.microsoft.com/office/drawing/2014/main" id="{A39F960E-73F2-49ED-BD53-430B324CFB93}"/>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a:off x="-1" y="-1"/>
              <a:ext cx="3103859" cy="4627313"/>
            </a:xfrm>
            <a:prstGeom prst="rect">
              <a:avLst/>
            </a:prstGeom>
          </p:spPr>
        </p:pic>
        <p:pic>
          <p:nvPicPr>
            <p:cNvPr id="19" name="Graphic 18">
              <a:extLst>
                <a:ext uri="{FF2B5EF4-FFF2-40B4-BE49-F238E27FC236}">
                  <a16:creationId xmlns:a16="http://schemas.microsoft.com/office/drawing/2014/main" id="{2DD18C4C-0EC4-4930-9254-9ED3347EF126}"/>
                </a:ext>
              </a:extLst>
            </p:cNvPr>
            <p:cNvPicPr>
              <a:picLocks noChangeAspect="1"/>
            </p:cNvPicPr>
            <p:nvPr userDrawn="1"/>
          </p:nvPicPr>
          <p:blipFill>
            <a:blip r:embed="rId4">
              <a:extLst>
                <a:ext uri="{96DAC541-7B7A-43D3-8B79-37D633B846F1}">
                  <asvg:svgBlip xmlns:asvg="http://schemas.microsoft.com/office/drawing/2016/SVG/main" xmlns="" r:embed="rId5"/>
                </a:ext>
              </a:extLst>
            </a:blip>
            <a:stretch>
              <a:fillRect/>
            </a:stretch>
          </p:blipFill>
          <p:spPr>
            <a:xfrm>
              <a:off x="1643283" y="-18071"/>
              <a:ext cx="1908428" cy="4663451"/>
            </a:xfrm>
            <a:prstGeom prst="rect">
              <a:avLst/>
            </a:prstGeom>
          </p:spPr>
        </p:pic>
      </p:grpSp>
      <p:sp>
        <p:nvSpPr>
          <p:cNvPr id="31" name="Text Placeholder 8"/>
          <p:cNvSpPr>
            <a:spLocks noGrp="1"/>
          </p:cNvSpPr>
          <p:nvPr>
            <p:ph type="body" sz="quarter" idx="16" hasCustomPrompt="1"/>
          </p:nvPr>
        </p:nvSpPr>
        <p:spPr>
          <a:xfrm>
            <a:off x="336689" y="6575106"/>
            <a:ext cx="1926496" cy="315802"/>
          </a:xfrm>
          <a:prstGeom prst="rect">
            <a:avLst/>
          </a:prstGeom>
        </p:spPr>
        <p:txBody>
          <a:bodyPr lIns="0" tIns="0" rIns="0" bIns="0" anchor="ctr">
            <a:noAutofit/>
          </a:bodyPr>
          <a:lstStyle>
            <a:lvl1pPr marL="0" indent="0" algn="l">
              <a:lnSpc>
                <a:spcPct val="82000"/>
              </a:lnSpc>
              <a:spcBef>
                <a:spcPts val="0"/>
              </a:spcBef>
              <a:buNone/>
              <a:defRPr sz="1600" b="1" cap="none" baseline="0">
                <a:solidFill>
                  <a:schemeClr val="tx2"/>
                </a:solidFill>
                <a:latin typeface="+mj-lt"/>
              </a:defRPr>
            </a:lvl1pPr>
            <a:lvl2pPr marL="0" indent="0">
              <a:lnSpc>
                <a:spcPct val="100000"/>
              </a:lnSpc>
              <a:spcBef>
                <a:spcPts val="0"/>
              </a:spcBef>
              <a:buNone/>
              <a:defRPr sz="2000">
                <a:solidFill>
                  <a:schemeClr val="tx1">
                    <a:lumMod val="75000"/>
                    <a:lumOff val="25000"/>
                  </a:schemeClr>
                </a:solidFill>
              </a:defRPr>
            </a:lvl2pPr>
            <a:lvl3pPr marL="0" indent="0">
              <a:lnSpc>
                <a:spcPct val="100000"/>
              </a:lnSpc>
              <a:spcBef>
                <a:spcPts val="0"/>
              </a:spcBef>
              <a:buNone/>
              <a:defRPr sz="2000">
                <a:solidFill>
                  <a:schemeClr val="tx1">
                    <a:lumMod val="75000"/>
                    <a:lumOff val="25000"/>
                  </a:schemeClr>
                </a:solidFill>
              </a:defRPr>
            </a:lvl3pPr>
            <a:lvl4pPr marL="0" indent="0">
              <a:lnSpc>
                <a:spcPct val="100000"/>
              </a:lnSpc>
              <a:spcBef>
                <a:spcPts val="0"/>
              </a:spcBef>
              <a:buNone/>
              <a:defRPr sz="2000">
                <a:solidFill>
                  <a:schemeClr val="tx1">
                    <a:lumMod val="75000"/>
                    <a:lumOff val="25000"/>
                  </a:schemeClr>
                </a:solidFill>
              </a:defRPr>
            </a:lvl4pPr>
            <a:lvl5pPr marL="0" indent="0">
              <a:lnSpc>
                <a:spcPct val="100000"/>
              </a:lnSpc>
              <a:spcBef>
                <a:spcPts val="0"/>
              </a:spcBef>
              <a:buNone/>
              <a:defRPr sz="2000">
                <a:solidFill>
                  <a:schemeClr val="tx1">
                    <a:lumMod val="75000"/>
                    <a:lumOff val="25000"/>
                  </a:schemeClr>
                </a:solidFill>
              </a:defRPr>
            </a:lvl5pPr>
            <a:lvl6pPr marL="0" indent="0">
              <a:lnSpc>
                <a:spcPct val="100000"/>
              </a:lnSpc>
              <a:spcBef>
                <a:spcPts val="0"/>
              </a:spcBef>
              <a:buNone/>
              <a:defRPr sz="2000">
                <a:solidFill>
                  <a:schemeClr val="tx1">
                    <a:lumMod val="75000"/>
                    <a:lumOff val="25000"/>
                  </a:schemeClr>
                </a:solidFill>
              </a:defRPr>
            </a:lvl6pPr>
            <a:lvl7pPr marL="0" indent="0">
              <a:lnSpc>
                <a:spcPct val="100000"/>
              </a:lnSpc>
              <a:spcBef>
                <a:spcPts val="0"/>
              </a:spcBef>
              <a:buNone/>
              <a:defRPr sz="2000">
                <a:solidFill>
                  <a:schemeClr val="tx1">
                    <a:lumMod val="75000"/>
                    <a:lumOff val="25000"/>
                  </a:schemeClr>
                </a:solidFill>
              </a:defRPr>
            </a:lvl7pPr>
            <a:lvl8pPr marL="0" indent="0">
              <a:lnSpc>
                <a:spcPct val="100000"/>
              </a:lnSpc>
              <a:spcBef>
                <a:spcPts val="0"/>
              </a:spcBef>
              <a:buNone/>
              <a:defRPr sz="2000">
                <a:solidFill>
                  <a:schemeClr val="tx1">
                    <a:lumMod val="75000"/>
                    <a:lumOff val="25000"/>
                  </a:schemeClr>
                </a:solidFill>
              </a:defRPr>
            </a:lvl8pPr>
            <a:lvl9pPr marL="0" indent="0">
              <a:lnSpc>
                <a:spcPct val="100000"/>
              </a:lnSpc>
              <a:spcBef>
                <a:spcPts val="0"/>
              </a:spcBef>
              <a:buNone/>
              <a:defRPr sz="2000">
                <a:solidFill>
                  <a:schemeClr val="tx1">
                    <a:lumMod val="75000"/>
                    <a:lumOff val="25000"/>
                  </a:schemeClr>
                </a:solidFill>
              </a:defRPr>
            </a:lvl9pPr>
          </a:lstStyle>
          <a:p>
            <a:pPr lvl="0"/>
            <a:r>
              <a:rPr lang="en-US"/>
              <a:t>Abstract</a:t>
            </a:r>
          </a:p>
        </p:txBody>
      </p:sp>
      <p:sp>
        <p:nvSpPr>
          <p:cNvPr id="32" name="Text Placeholder 8"/>
          <p:cNvSpPr>
            <a:spLocks noGrp="1"/>
          </p:cNvSpPr>
          <p:nvPr>
            <p:ph type="body" sz="quarter" idx="18" hasCustomPrompt="1"/>
          </p:nvPr>
        </p:nvSpPr>
        <p:spPr>
          <a:xfrm>
            <a:off x="591165" y="9389817"/>
            <a:ext cx="6653697" cy="104638"/>
          </a:xfrm>
          <a:prstGeom prst="rect">
            <a:avLst/>
          </a:prstGeom>
        </p:spPr>
        <p:txBody>
          <a:bodyPr lIns="0" tIns="0" rIns="0" bIns="0" anchor="t">
            <a:noAutofit/>
          </a:bodyPr>
          <a:lstStyle>
            <a:lvl1pPr marL="0" indent="0" algn="ctr">
              <a:lnSpc>
                <a:spcPct val="82000"/>
              </a:lnSpc>
              <a:spcBef>
                <a:spcPts val="0"/>
              </a:spcBef>
              <a:buNone/>
              <a:defRPr sz="1000" b="1" cap="all" baseline="0">
                <a:solidFill>
                  <a:schemeClr val="tx2"/>
                </a:solidFill>
                <a:latin typeface="+mj-lt"/>
              </a:defRPr>
            </a:lvl1pPr>
            <a:lvl2pPr marL="0" indent="0">
              <a:lnSpc>
                <a:spcPct val="100000"/>
              </a:lnSpc>
              <a:spcBef>
                <a:spcPts val="0"/>
              </a:spcBef>
              <a:buNone/>
              <a:defRPr sz="2000">
                <a:solidFill>
                  <a:schemeClr val="tx1">
                    <a:lumMod val="75000"/>
                    <a:lumOff val="25000"/>
                  </a:schemeClr>
                </a:solidFill>
              </a:defRPr>
            </a:lvl2pPr>
            <a:lvl3pPr marL="0" indent="0">
              <a:lnSpc>
                <a:spcPct val="100000"/>
              </a:lnSpc>
              <a:spcBef>
                <a:spcPts val="0"/>
              </a:spcBef>
              <a:buNone/>
              <a:defRPr sz="2000">
                <a:solidFill>
                  <a:schemeClr val="tx1">
                    <a:lumMod val="75000"/>
                    <a:lumOff val="25000"/>
                  </a:schemeClr>
                </a:solidFill>
              </a:defRPr>
            </a:lvl3pPr>
            <a:lvl4pPr marL="0" indent="0">
              <a:lnSpc>
                <a:spcPct val="100000"/>
              </a:lnSpc>
              <a:spcBef>
                <a:spcPts val="0"/>
              </a:spcBef>
              <a:buNone/>
              <a:defRPr sz="2000">
                <a:solidFill>
                  <a:schemeClr val="tx1">
                    <a:lumMod val="75000"/>
                    <a:lumOff val="25000"/>
                  </a:schemeClr>
                </a:solidFill>
              </a:defRPr>
            </a:lvl4pPr>
            <a:lvl5pPr marL="0" indent="0">
              <a:lnSpc>
                <a:spcPct val="100000"/>
              </a:lnSpc>
              <a:spcBef>
                <a:spcPts val="0"/>
              </a:spcBef>
              <a:buNone/>
              <a:defRPr sz="2000">
                <a:solidFill>
                  <a:schemeClr val="tx1">
                    <a:lumMod val="75000"/>
                    <a:lumOff val="25000"/>
                  </a:schemeClr>
                </a:solidFill>
              </a:defRPr>
            </a:lvl5pPr>
            <a:lvl6pPr marL="0" indent="0">
              <a:lnSpc>
                <a:spcPct val="100000"/>
              </a:lnSpc>
              <a:spcBef>
                <a:spcPts val="0"/>
              </a:spcBef>
              <a:buNone/>
              <a:defRPr sz="2000">
                <a:solidFill>
                  <a:schemeClr val="tx1">
                    <a:lumMod val="75000"/>
                    <a:lumOff val="25000"/>
                  </a:schemeClr>
                </a:solidFill>
              </a:defRPr>
            </a:lvl6pPr>
            <a:lvl7pPr marL="0" indent="0">
              <a:lnSpc>
                <a:spcPct val="100000"/>
              </a:lnSpc>
              <a:spcBef>
                <a:spcPts val="0"/>
              </a:spcBef>
              <a:buNone/>
              <a:defRPr sz="2000">
                <a:solidFill>
                  <a:schemeClr val="tx1">
                    <a:lumMod val="75000"/>
                    <a:lumOff val="25000"/>
                  </a:schemeClr>
                </a:solidFill>
              </a:defRPr>
            </a:lvl7pPr>
            <a:lvl8pPr marL="0" indent="0">
              <a:lnSpc>
                <a:spcPct val="100000"/>
              </a:lnSpc>
              <a:spcBef>
                <a:spcPts val="0"/>
              </a:spcBef>
              <a:buNone/>
              <a:defRPr sz="2000">
                <a:solidFill>
                  <a:schemeClr val="tx1">
                    <a:lumMod val="75000"/>
                    <a:lumOff val="25000"/>
                  </a:schemeClr>
                </a:solidFill>
              </a:defRPr>
            </a:lvl8pPr>
            <a:lvl9pPr marL="0" indent="0">
              <a:lnSpc>
                <a:spcPct val="100000"/>
              </a:lnSpc>
              <a:spcBef>
                <a:spcPts val="0"/>
              </a:spcBef>
              <a:buNone/>
              <a:defRPr sz="2000">
                <a:solidFill>
                  <a:schemeClr val="tx1">
                    <a:lumMod val="75000"/>
                    <a:lumOff val="25000"/>
                  </a:schemeClr>
                </a:solidFill>
              </a:defRPr>
            </a:lvl9pPr>
          </a:lstStyle>
          <a:p>
            <a:pPr lvl="0"/>
            <a:r>
              <a:rPr lang="en-US"/>
              <a:t>Land, Environment, Economics &amp; Policy Institute</a:t>
            </a:r>
          </a:p>
        </p:txBody>
      </p:sp>
      <p:sp>
        <p:nvSpPr>
          <p:cNvPr id="33" name="Text Placeholder 8"/>
          <p:cNvSpPr>
            <a:spLocks noGrp="1"/>
          </p:cNvSpPr>
          <p:nvPr>
            <p:ph type="body" sz="quarter" idx="19" hasCustomPrompt="1"/>
          </p:nvPr>
        </p:nvSpPr>
        <p:spPr>
          <a:xfrm>
            <a:off x="591165" y="9612526"/>
            <a:ext cx="6653697" cy="275549"/>
          </a:xfrm>
          <a:prstGeom prst="rect">
            <a:avLst/>
          </a:prstGeom>
        </p:spPr>
        <p:txBody>
          <a:bodyPr lIns="0" tIns="0" rIns="0" bIns="0" anchor="t">
            <a:noAutofit/>
          </a:bodyPr>
          <a:lstStyle>
            <a:lvl1pPr marL="0" indent="0" algn="ctr">
              <a:lnSpc>
                <a:spcPct val="105000"/>
              </a:lnSpc>
              <a:spcBef>
                <a:spcPts val="0"/>
              </a:spcBef>
              <a:buNone/>
              <a:defRPr sz="850" cap="none" baseline="0">
                <a:solidFill>
                  <a:schemeClr val="tx2"/>
                </a:solidFill>
                <a:latin typeface="+mn-lt"/>
              </a:defRPr>
            </a:lvl1pPr>
            <a:lvl2pPr marL="0" indent="0">
              <a:lnSpc>
                <a:spcPct val="100000"/>
              </a:lnSpc>
              <a:spcBef>
                <a:spcPts val="0"/>
              </a:spcBef>
              <a:buNone/>
              <a:defRPr sz="2000">
                <a:solidFill>
                  <a:schemeClr val="tx1">
                    <a:lumMod val="75000"/>
                    <a:lumOff val="25000"/>
                  </a:schemeClr>
                </a:solidFill>
              </a:defRPr>
            </a:lvl2pPr>
            <a:lvl3pPr marL="0" indent="0">
              <a:lnSpc>
                <a:spcPct val="100000"/>
              </a:lnSpc>
              <a:spcBef>
                <a:spcPts val="0"/>
              </a:spcBef>
              <a:buNone/>
              <a:defRPr sz="2000">
                <a:solidFill>
                  <a:schemeClr val="tx1">
                    <a:lumMod val="75000"/>
                    <a:lumOff val="25000"/>
                  </a:schemeClr>
                </a:solidFill>
              </a:defRPr>
            </a:lvl3pPr>
            <a:lvl4pPr marL="0" indent="0">
              <a:lnSpc>
                <a:spcPct val="100000"/>
              </a:lnSpc>
              <a:spcBef>
                <a:spcPts val="0"/>
              </a:spcBef>
              <a:buNone/>
              <a:defRPr sz="2000">
                <a:solidFill>
                  <a:schemeClr val="tx1">
                    <a:lumMod val="75000"/>
                    <a:lumOff val="25000"/>
                  </a:schemeClr>
                </a:solidFill>
              </a:defRPr>
            </a:lvl4pPr>
            <a:lvl5pPr marL="0" indent="0">
              <a:lnSpc>
                <a:spcPct val="100000"/>
              </a:lnSpc>
              <a:spcBef>
                <a:spcPts val="0"/>
              </a:spcBef>
              <a:buNone/>
              <a:defRPr sz="2000">
                <a:solidFill>
                  <a:schemeClr val="tx1">
                    <a:lumMod val="75000"/>
                    <a:lumOff val="25000"/>
                  </a:schemeClr>
                </a:solidFill>
              </a:defRPr>
            </a:lvl5pPr>
            <a:lvl6pPr marL="0" indent="0">
              <a:lnSpc>
                <a:spcPct val="100000"/>
              </a:lnSpc>
              <a:spcBef>
                <a:spcPts val="0"/>
              </a:spcBef>
              <a:buNone/>
              <a:defRPr sz="2000">
                <a:solidFill>
                  <a:schemeClr val="tx1">
                    <a:lumMod val="75000"/>
                    <a:lumOff val="25000"/>
                  </a:schemeClr>
                </a:solidFill>
              </a:defRPr>
            </a:lvl6pPr>
            <a:lvl7pPr marL="0" indent="0">
              <a:lnSpc>
                <a:spcPct val="100000"/>
              </a:lnSpc>
              <a:spcBef>
                <a:spcPts val="0"/>
              </a:spcBef>
              <a:buNone/>
              <a:defRPr sz="2000">
                <a:solidFill>
                  <a:schemeClr val="tx1">
                    <a:lumMod val="75000"/>
                    <a:lumOff val="25000"/>
                  </a:schemeClr>
                </a:solidFill>
              </a:defRPr>
            </a:lvl7pPr>
            <a:lvl8pPr marL="0" indent="0">
              <a:lnSpc>
                <a:spcPct val="100000"/>
              </a:lnSpc>
              <a:spcBef>
                <a:spcPts val="0"/>
              </a:spcBef>
              <a:buNone/>
              <a:defRPr sz="2000">
                <a:solidFill>
                  <a:schemeClr val="tx1">
                    <a:lumMod val="75000"/>
                    <a:lumOff val="25000"/>
                  </a:schemeClr>
                </a:solidFill>
              </a:defRPr>
            </a:lvl8pPr>
            <a:lvl9pPr marL="0" indent="0">
              <a:lnSpc>
                <a:spcPct val="100000"/>
              </a:lnSpc>
              <a:spcBef>
                <a:spcPts val="0"/>
              </a:spcBef>
              <a:buNone/>
              <a:defRPr sz="2000">
                <a:solidFill>
                  <a:schemeClr val="tx1">
                    <a:lumMod val="75000"/>
                    <a:lumOff val="25000"/>
                  </a:schemeClr>
                </a:solidFill>
              </a:defRPr>
            </a:lvl9pPr>
          </a:lstStyle>
          <a:p>
            <a:pPr lvl="0"/>
            <a:r>
              <a:rPr lang="en-US"/>
              <a:t>University of Exeter, </a:t>
            </a:r>
            <a:r>
              <a:rPr lang="en-US" err="1"/>
              <a:t>Lazenby</a:t>
            </a:r>
            <a:r>
              <a:rPr lang="en-US"/>
              <a:t> House, Prince of Wales Road, Exeter, EX4 4PJ</a:t>
            </a:r>
          </a:p>
          <a:p>
            <a:pPr lvl="0"/>
            <a:r>
              <a:rPr lang="en-US"/>
              <a:t>LEEP@Exeter.ac.uk | http://www.exeter.ac.uk/leep/ </a:t>
            </a:r>
          </a:p>
        </p:txBody>
      </p:sp>
      <p:pic>
        <p:nvPicPr>
          <p:cNvPr id="13" name="Graphic 12">
            <a:extLst>
              <a:ext uri="{FF2B5EF4-FFF2-40B4-BE49-F238E27FC236}">
                <a16:creationId xmlns:a16="http://schemas.microsoft.com/office/drawing/2014/main" id="{B63DE7D5-3C9E-4C66-90C4-9C51384A6E25}"/>
              </a:ext>
            </a:extLst>
          </p:cNvPr>
          <p:cNvPicPr>
            <a:picLocks noChangeAspect="1"/>
          </p:cNvPicPr>
          <p:nvPr userDrawn="1"/>
        </p:nvPicPr>
        <p:blipFill>
          <a:blip r:embed="rId6">
            <a:extLst>
              <a:ext uri="{96DAC541-7B7A-43D3-8B79-37D633B846F1}">
                <asvg:svgBlip xmlns:asvg="http://schemas.microsoft.com/office/drawing/2016/SVG/main" xmlns="" r:embed="rId7"/>
              </a:ext>
            </a:extLst>
          </a:blip>
          <a:stretch>
            <a:fillRect/>
          </a:stretch>
        </p:blipFill>
        <p:spPr>
          <a:xfrm>
            <a:off x="6180219" y="-8429"/>
            <a:ext cx="1641829" cy="2852678"/>
          </a:xfrm>
          <a:prstGeom prst="rect">
            <a:avLst/>
          </a:prstGeom>
        </p:spPr>
      </p:pic>
      <p:pic>
        <p:nvPicPr>
          <p:cNvPr id="14" name="Graphic 13">
            <a:extLst>
              <a:ext uri="{FF2B5EF4-FFF2-40B4-BE49-F238E27FC236}">
                <a16:creationId xmlns:a16="http://schemas.microsoft.com/office/drawing/2014/main" id="{1AB6FDAE-DE86-4AA6-9C82-2263B00E7E62}"/>
              </a:ext>
            </a:extLst>
          </p:cNvPr>
          <p:cNvPicPr>
            <a:picLocks noChangeAspect="1"/>
          </p:cNvPicPr>
          <p:nvPr userDrawn="1"/>
        </p:nvPicPr>
        <p:blipFill>
          <a:blip r:embed="rId8">
            <a:extLst>
              <a:ext uri="{96DAC541-7B7A-43D3-8B79-37D633B846F1}">
                <asvg:svgBlip xmlns:asvg="http://schemas.microsoft.com/office/drawing/2016/SVG/main" xmlns="" r:embed="rId9"/>
              </a:ext>
            </a:extLst>
          </a:blip>
          <a:stretch>
            <a:fillRect/>
          </a:stretch>
        </p:blipFill>
        <p:spPr>
          <a:xfrm>
            <a:off x="4581525" y="4911814"/>
            <a:ext cx="3190875" cy="85725"/>
          </a:xfrm>
          <a:prstGeom prst="rect">
            <a:avLst/>
          </a:prstGeom>
        </p:spPr>
      </p:pic>
      <p:grpSp>
        <p:nvGrpSpPr>
          <p:cNvPr id="17" name="Group 16">
            <a:extLst>
              <a:ext uri="{FF2B5EF4-FFF2-40B4-BE49-F238E27FC236}">
                <a16:creationId xmlns:a16="http://schemas.microsoft.com/office/drawing/2014/main" id="{57737FCF-650C-4CFD-A546-3DF26615EA08}"/>
              </a:ext>
            </a:extLst>
          </p:cNvPr>
          <p:cNvGrpSpPr/>
          <p:nvPr userDrawn="1"/>
        </p:nvGrpSpPr>
        <p:grpSpPr>
          <a:xfrm>
            <a:off x="336689" y="5312361"/>
            <a:ext cx="1326576" cy="1144674"/>
            <a:chOff x="867110" y="6005635"/>
            <a:chExt cx="1326576" cy="1144674"/>
          </a:xfrm>
        </p:grpSpPr>
        <p:pic>
          <p:nvPicPr>
            <p:cNvPr id="16" name="Graphic 15">
              <a:extLst>
                <a:ext uri="{FF2B5EF4-FFF2-40B4-BE49-F238E27FC236}">
                  <a16:creationId xmlns:a16="http://schemas.microsoft.com/office/drawing/2014/main" id="{5CE844E1-B98F-4225-ADB9-F7B7FE3F2EEF}"/>
                </a:ext>
              </a:extLst>
            </p:cNvPr>
            <p:cNvPicPr>
              <a:picLocks noChangeAspect="1"/>
            </p:cNvPicPr>
            <p:nvPr userDrawn="1"/>
          </p:nvPicPr>
          <p:blipFill>
            <a:blip r:embed="rId10">
              <a:extLst>
                <a:ext uri="{96DAC541-7B7A-43D3-8B79-37D633B846F1}">
                  <asvg:svgBlip xmlns:asvg="http://schemas.microsoft.com/office/drawing/2016/SVG/main" xmlns="" r:embed="rId11"/>
                </a:ext>
              </a:extLst>
            </a:blip>
            <a:stretch>
              <a:fillRect/>
            </a:stretch>
          </p:blipFill>
          <p:spPr>
            <a:xfrm>
              <a:off x="1044947" y="6005635"/>
              <a:ext cx="1148739" cy="997019"/>
            </a:xfrm>
            <a:prstGeom prst="rect">
              <a:avLst/>
            </a:prstGeom>
          </p:spPr>
        </p:pic>
        <p:pic>
          <p:nvPicPr>
            <p:cNvPr id="15" name="Graphic 14">
              <a:extLst>
                <a:ext uri="{FF2B5EF4-FFF2-40B4-BE49-F238E27FC236}">
                  <a16:creationId xmlns:a16="http://schemas.microsoft.com/office/drawing/2014/main" id="{FEC50055-DA65-4D84-B187-5D9DA7607D13}"/>
                </a:ext>
              </a:extLst>
            </p:cNvPr>
            <p:cNvPicPr>
              <a:picLocks noChangeAspect="1"/>
            </p:cNvPicPr>
            <p:nvPr userDrawn="1"/>
          </p:nvPicPr>
          <p:blipFill>
            <a:blip r:embed="rId12">
              <a:extLst>
                <a:ext uri="{96DAC541-7B7A-43D3-8B79-37D633B846F1}">
                  <asvg:svgBlip xmlns:asvg="http://schemas.microsoft.com/office/drawing/2016/SVG/main" xmlns="" r:embed="rId13"/>
                </a:ext>
              </a:extLst>
            </a:blip>
            <a:stretch>
              <a:fillRect/>
            </a:stretch>
          </p:blipFill>
          <p:spPr>
            <a:xfrm>
              <a:off x="867110" y="6066593"/>
              <a:ext cx="1257111" cy="1083716"/>
            </a:xfrm>
            <a:prstGeom prst="rect">
              <a:avLst/>
            </a:prstGeom>
          </p:spPr>
        </p:pic>
      </p:grpSp>
      <p:sp>
        <p:nvSpPr>
          <p:cNvPr id="30" name="Text Placeholder 8">
            <a:extLst>
              <a:ext uri="{FF2B5EF4-FFF2-40B4-BE49-F238E27FC236}">
                <a16:creationId xmlns:a16="http://schemas.microsoft.com/office/drawing/2014/main" id="{C63311B7-4A4A-4A20-8425-D04117F78DAD}"/>
              </a:ext>
            </a:extLst>
          </p:cNvPr>
          <p:cNvSpPr>
            <a:spLocks noGrp="1"/>
          </p:cNvSpPr>
          <p:nvPr>
            <p:ph type="body" sz="quarter" idx="22" hasCustomPrompt="1"/>
          </p:nvPr>
        </p:nvSpPr>
        <p:spPr>
          <a:xfrm>
            <a:off x="4626426" y="6575106"/>
            <a:ext cx="1926496" cy="315802"/>
          </a:xfrm>
          <a:prstGeom prst="rect">
            <a:avLst/>
          </a:prstGeom>
        </p:spPr>
        <p:txBody>
          <a:bodyPr lIns="0" tIns="0" rIns="0" bIns="0" anchor="ctr">
            <a:noAutofit/>
          </a:bodyPr>
          <a:lstStyle>
            <a:lvl1pPr marL="0" indent="0" algn="l">
              <a:lnSpc>
                <a:spcPct val="82000"/>
              </a:lnSpc>
              <a:spcBef>
                <a:spcPts val="0"/>
              </a:spcBef>
              <a:buNone/>
              <a:defRPr sz="1600" b="1" cap="none" baseline="0">
                <a:solidFill>
                  <a:schemeClr val="tx2"/>
                </a:solidFill>
                <a:latin typeface="+mj-lt"/>
              </a:defRPr>
            </a:lvl1pPr>
            <a:lvl2pPr marL="0" indent="0">
              <a:lnSpc>
                <a:spcPct val="100000"/>
              </a:lnSpc>
              <a:spcBef>
                <a:spcPts val="0"/>
              </a:spcBef>
              <a:buNone/>
              <a:defRPr sz="2000">
                <a:solidFill>
                  <a:schemeClr val="tx1">
                    <a:lumMod val="75000"/>
                    <a:lumOff val="25000"/>
                  </a:schemeClr>
                </a:solidFill>
              </a:defRPr>
            </a:lvl2pPr>
            <a:lvl3pPr marL="0" indent="0">
              <a:lnSpc>
                <a:spcPct val="100000"/>
              </a:lnSpc>
              <a:spcBef>
                <a:spcPts val="0"/>
              </a:spcBef>
              <a:buNone/>
              <a:defRPr sz="2000">
                <a:solidFill>
                  <a:schemeClr val="tx1">
                    <a:lumMod val="75000"/>
                    <a:lumOff val="25000"/>
                  </a:schemeClr>
                </a:solidFill>
              </a:defRPr>
            </a:lvl3pPr>
            <a:lvl4pPr marL="0" indent="0">
              <a:lnSpc>
                <a:spcPct val="100000"/>
              </a:lnSpc>
              <a:spcBef>
                <a:spcPts val="0"/>
              </a:spcBef>
              <a:buNone/>
              <a:defRPr sz="2000">
                <a:solidFill>
                  <a:schemeClr val="tx1">
                    <a:lumMod val="75000"/>
                    <a:lumOff val="25000"/>
                  </a:schemeClr>
                </a:solidFill>
              </a:defRPr>
            </a:lvl4pPr>
            <a:lvl5pPr marL="0" indent="0">
              <a:lnSpc>
                <a:spcPct val="100000"/>
              </a:lnSpc>
              <a:spcBef>
                <a:spcPts val="0"/>
              </a:spcBef>
              <a:buNone/>
              <a:defRPr sz="2000">
                <a:solidFill>
                  <a:schemeClr val="tx1">
                    <a:lumMod val="75000"/>
                    <a:lumOff val="25000"/>
                  </a:schemeClr>
                </a:solidFill>
              </a:defRPr>
            </a:lvl5pPr>
            <a:lvl6pPr marL="0" indent="0">
              <a:lnSpc>
                <a:spcPct val="100000"/>
              </a:lnSpc>
              <a:spcBef>
                <a:spcPts val="0"/>
              </a:spcBef>
              <a:buNone/>
              <a:defRPr sz="2000">
                <a:solidFill>
                  <a:schemeClr val="tx1">
                    <a:lumMod val="75000"/>
                    <a:lumOff val="25000"/>
                  </a:schemeClr>
                </a:solidFill>
              </a:defRPr>
            </a:lvl6pPr>
            <a:lvl7pPr marL="0" indent="0">
              <a:lnSpc>
                <a:spcPct val="100000"/>
              </a:lnSpc>
              <a:spcBef>
                <a:spcPts val="0"/>
              </a:spcBef>
              <a:buNone/>
              <a:defRPr sz="2000">
                <a:solidFill>
                  <a:schemeClr val="tx1">
                    <a:lumMod val="75000"/>
                    <a:lumOff val="25000"/>
                  </a:schemeClr>
                </a:solidFill>
              </a:defRPr>
            </a:lvl7pPr>
            <a:lvl8pPr marL="0" indent="0">
              <a:lnSpc>
                <a:spcPct val="100000"/>
              </a:lnSpc>
              <a:spcBef>
                <a:spcPts val="0"/>
              </a:spcBef>
              <a:buNone/>
              <a:defRPr sz="2000">
                <a:solidFill>
                  <a:schemeClr val="tx1">
                    <a:lumMod val="75000"/>
                    <a:lumOff val="25000"/>
                  </a:schemeClr>
                </a:solidFill>
              </a:defRPr>
            </a:lvl8pPr>
            <a:lvl9pPr marL="0" indent="0">
              <a:lnSpc>
                <a:spcPct val="100000"/>
              </a:lnSpc>
              <a:spcBef>
                <a:spcPts val="0"/>
              </a:spcBef>
              <a:buNone/>
              <a:defRPr sz="2000">
                <a:solidFill>
                  <a:schemeClr val="tx1">
                    <a:lumMod val="75000"/>
                    <a:lumOff val="25000"/>
                  </a:schemeClr>
                </a:solidFill>
              </a:defRPr>
            </a:lvl9pPr>
          </a:lstStyle>
          <a:p>
            <a:pPr lvl="0"/>
            <a:r>
              <a:rPr lang="en-US"/>
              <a:t>Bio</a:t>
            </a:r>
          </a:p>
        </p:txBody>
      </p:sp>
      <p:grpSp>
        <p:nvGrpSpPr>
          <p:cNvPr id="35" name="Group 34">
            <a:extLst>
              <a:ext uri="{FF2B5EF4-FFF2-40B4-BE49-F238E27FC236}">
                <a16:creationId xmlns:a16="http://schemas.microsoft.com/office/drawing/2014/main" id="{FCC80853-4592-432D-BEDD-260E8957C1FE}"/>
              </a:ext>
            </a:extLst>
          </p:cNvPr>
          <p:cNvGrpSpPr/>
          <p:nvPr userDrawn="1"/>
        </p:nvGrpSpPr>
        <p:grpSpPr>
          <a:xfrm>
            <a:off x="4626426" y="5312361"/>
            <a:ext cx="1326576" cy="1144674"/>
            <a:chOff x="867110" y="6005635"/>
            <a:chExt cx="1326576" cy="1144674"/>
          </a:xfrm>
        </p:grpSpPr>
        <p:pic>
          <p:nvPicPr>
            <p:cNvPr id="36" name="Graphic 35">
              <a:extLst>
                <a:ext uri="{FF2B5EF4-FFF2-40B4-BE49-F238E27FC236}">
                  <a16:creationId xmlns:a16="http://schemas.microsoft.com/office/drawing/2014/main" id="{4D645950-662C-4A46-890F-41C61E0CD3CA}"/>
                </a:ext>
              </a:extLst>
            </p:cNvPr>
            <p:cNvPicPr>
              <a:picLocks noChangeAspect="1"/>
            </p:cNvPicPr>
            <p:nvPr userDrawn="1"/>
          </p:nvPicPr>
          <p:blipFill>
            <a:blip r:embed="rId10">
              <a:extLst>
                <a:ext uri="{96DAC541-7B7A-43D3-8B79-37D633B846F1}">
                  <asvg:svgBlip xmlns:asvg="http://schemas.microsoft.com/office/drawing/2016/SVG/main" xmlns="" r:embed="rId11"/>
                </a:ext>
              </a:extLst>
            </a:blip>
            <a:stretch>
              <a:fillRect/>
            </a:stretch>
          </p:blipFill>
          <p:spPr>
            <a:xfrm>
              <a:off x="1044947" y="6005635"/>
              <a:ext cx="1148739" cy="997019"/>
            </a:xfrm>
            <a:prstGeom prst="rect">
              <a:avLst/>
            </a:prstGeom>
          </p:spPr>
        </p:pic>
        <p:pic>
          <p:nvPicPr>
            <p:cNvPr id="37" name="Graphic 36">
              <a:extLst>
                <a:ext uri="{FF2B5EF4-FFF2-40B4-BE49-F238E27FC236}">
                  <a16:creationId xmlns:a16="http://schemas.microsoft.com/office/drawing/2014/main" id="{B2A98417-7904-4097-B6CD-0EA07E7FBA59}"/>
                </a:ext>
              </a:extLst>
            </p:cNvPr>
            <p:cNvPicPr>
              <a:picLocks noChangeAspect="1"/>
            </p:cNvPicPr>
            <p:nvPr userDrawn="1"/>
          </p:nvPicPr>
          <p:blipFill>
            <a:blip r:embed="rId12">
              <a:extLst>
                <a:ext uri="{96DAC541-7B7A-43D3-8B79-37D633B846F1}">
                  <asvg:svgBlip xmlns:asvg="http://schemas.microsoft.com/office/drawing/2016/SVG/main" xmlns="" r:embed="rId13"/>
                </a:ext>
              </a:extLst>
            </a:blip>
            <a:stretch>
              <a:fillRect/>
            </a:stretch>
          </p:blipFill>
          <p:spPr>
            <a:xfrm>
              <a:off x="867110" y="6066593"/>
              <a:ext cx="1257111" cy="1083716"/>
            </a:xfrm>
            <a:prstGeom prst="rect">
              <a:avLst/>
            </a:prstGeom>
          </p:spPr>
        </p:pic>
      </p:grpSp>
      <p:sp>
        <p:nvSpPr>
          <p:cNvPr id="24" name="Text Placeholder 8"/>
          <p:cNvSpPr>
            <a:spLocks noGrp="1"/>
          </p:cNvSpPr>
          <p:nvPr>
            <p:ph type="body" sz="quarter" idx="15" hasCustomPrompt="1"/>
          </p:nvPr>
        </p:nvSpPr>
        <p:spPr>
          <a:xfrm>
            <a:off x="490150" y="2955237"/>
            <a:ext cx="1914970" cy="694302"/>
          </a:xfrm>
          <a:prstGeom prst="rect">
            <a:avLst/>
          </a:prstGeom>
        </p:spPr>
        <p:txBody>
          <a:bodyPr lIns="0" tIns="0" rIns="0" bIns="0" anchor="t">
            <a:noAutofit/>
          </a:bodyPr>
          <a:lstStyle>
            <a:lvl1pPr marL="0" marR="0" indent="0" algn="l" defTabSz="777240" rtl="0" eaLnBrk="1" fontAlgn="auto" latinLnBrk="0" hangingPunct="1">
              <a:lnSpc>
                <a:spcPct val="82000"/>
              </a:lnSpc>
              <a:spcBef>
                <a:spcPts val="0"/>
              </a:spcBef>
              <a:spcAft>
                <a:spcPts val="0"/>
              </a:spcAft>
              <a:buClrTx/>
              <a:buSzTx/>
              <a:buFont typeface="Arial" panose="020B0604020202020204" pitchFamily="34" charset="0"/>
              <a:buNone/>
              <a:tabLst/>
              <a:defRPr sz="1600" cap="none" baseline="0">
                <a:solidFill>
                  <a:schemeClr val="accent1"/>
                </a:solidFill>
                <a:latin typeface="+mn-lt"/>
              </a:defRPr>
            </a:lvl1pPr>
            <a:lvl2pPr marL="0" indent="0">
              <a:lnSpc>
                <a:spcPct val="100000"/>
              </a:lnSpc>
              <a:spcBef>
                <a:spcPts val="0"/>
              </a:spcBef>
              <a:buNone/>
              <a:defRPr sz="2000">
                <a:solidFill>
                  <a:schemeClr val="tx1">
                    <a:lumMod val="75000"/>
                    <a:lumOff val="25000"/>
                  </a:schemeClr>
                </a:solidFill>
              </a:defRPr>
            </a:lvl2pPr>
            <a:lvl3pPr marL="0" indent="0">
              <a:lnSpc>
                <a:spcPct val="100000"/>
              </a:lnSpc>
              <a:spcBef>
                <a:spcPts val="0"/>
              </a:spcBef>
              <a:buNone/>
              <a:defRPr sz="2000">
                <a:solidFill>
                  <a:schemeClr val="tx1">
                    <a:lumMod val="75000"/>
                    <a:lumOff val="25000"/>
                  </a:schemeClr>
                </a:solidFill>
              </a:defRPr>
            </a:lvl3pPr>
            <a:lvl4pPr marL="0" indent="0">
              <a:lnSpc>
                <a:spcPct val="100000"/>
              </a:lnSpc>
              <a:spcBef>
                <a:spcPts val="0"/>
              </a:spcBef>
              <a:buNone/>
              <a:defRPr sz="2000">
                <a:solidFill>
                  <a:schemeClr val="tx1">
                    <a:lumMod val="75000"/>
                    <a:lumOff val="25000"/>
                  </a:schemeClr>
                </a:solidFill>
              </a:defRPr>
            </a:lvl4pPr>
            <a:lvl5pPr marL="0" indent="0">
              <a:lnSpc>
                <a:spcPct val="100000"/>
              </a:lnSpc>
              <a:spcBef>
                <a:spcPts val="0"/>
              </a:spcBef>
              <a:buNone/>
              <a:defRPr sz="2000">
                <a:solidFill>
                  <a:schemeClr val="tx1">
                    <a:lumMod val="75000"/>
                    <a:lumOff val="25000"/>
                  </a:schemeClr>
                </a:solidFill>
              </a:defRPr>
            </a:lvl5pPr>
            <a:lvl6pPr marL="0" indent="0">
              <a:lnSpc>
                <a:spcPct val="100000"/>
              </a:lnSpc>
              <a:spcBef>
                <a:spcPts val="0"/>
              </a:spcBef>
              <a:buNone/>
              <a:defRPr sz="2000">
                <a:solidFill>
                  <a:schemeClr val="tx1">
                    <a:lumMod val="75000"/>
                    <a:lumOff val="25000"/>
                  </a:schemeClr>
                </a:solidFill>
              </a:defRPr>
            </a:lvl6pPr>
            <a:lvl7pPr marL="0" indent="0">
              <a:lnSpc>
                <a:spcPct val="100000"/>
              </a:lnSpc>
              <a:spcBef>
                <a:spcPts val="0"/>
              </a:spcBef>
              <a:buNone/>
              <a:defRPr sz="2000">
                <a:solidFill>
                  <a:schemeClr val="tx1">
                    <a:lumMod val="75000"/>
                    <a:lumOff val="25000"/>
                  </a:schemeClr>
                </a:solidFill>
              </a:defRPr>
            </a:lvl7pPr>
            <a:lvl8pPr marL="0" indent="0">
              <a:lnSpc>
                <a:spcPct val="100000"/>
              </a:lnSpc>
              <a:spcBef>
                <a:spcPts val="0"/>
              </a:spcBef>
              <a:buNone/>
              <a:defRPr sz="2000">
                <a:solidFill>
                  <a:schemeClr val="tx1">
                    <a:lumMod val="75000"/>
                    <a:lumOff val="25000"/>
                  </a:schemeClr>
                </a:solidFill>
              </a:defRPr>
            </a:lvl8pPr>
            <a:lvl9pPr marL="0" indent="0">
              <a:lnSpc>
                <a:spcPct val="100000"/>
              </a:lnSpc>
              <a:spcBef>
                <a:spcPts val="0"/>
              </a:spcBef>
              <a:buNone/>
              <a:defRPr sz="2000">
                <a:solidFill>
                  <a:schemeClr val="tx1">
                    <a:lumMod val="75000"/>
                    <a:lumOff val="25000"/>
                  </a:schemeClr>
                </a:solidFill>
              </a:defRPr>
            </a:lvl9pPr>
          </a:lstStyle>
          <a:p>
            <a:pPr marL="0" marR="0" lvl="0" indent="0" algn="l" defTabSz="777240" rtl="0" eaLnBrk="1" fontAlgn="auto" latinLnBrk="0" hangingPunct="1">
              <a:lnSpc>
                <a:spcPct val="82000"/>
              </a:lnSpc>
              <a:spcBef>
                <a:spcPts val="0"/>
              </a:spcBef>
              <a:spcAft>
                <a:spcPts val="0"/>
              </a:spcAft>
              <a:buClrTx/>
              <a:buSzTx/>
              <a:buFont typeface="Arial" panose="020B0604020202020204" pitchFamily="34" charset="0"/>
              <a:buNone/>
              <a:tabLst/>
              <a:defRPr/>
            </a:pPr>
            <a:r>
              <a:rPr lang="en-US"/>
              <a:t>Boardroom</a:t>
            </a:r>
          </a:p>
          <a:p>
            <a:pPr marL="0" marR="0" lvl="0" indent="0" algn="l" defTabSz="777240" rtl="0" eaLnBrk="1" fontAlgn="auto" latinLnBrk="0" hangingPunct="1">
              <a:lnSpc>
                <a:spcPct val="82000"/>
              </a:lnSpc>
              <a:spcBef>
                <a:spcPts val="0"/>
              </a:spcBef>
              <a:spcAft>
                <a:spcPts val="0"/>
              </a:spcAft>
              <a:buClrTx/>
              <a:buSzTx/>
              <a:buFont typeface="Arial" panose="020B0604020202020204" pitchFamily="34" charset="0"/>
              <a:buNone/>
              <a:tabLst/>
              <a:defRPr/>
            </a:pPr>
            <a:r>
              <a:rPr lang="en-US" err="1"/>
              <a:t>Lazenby</a:t>
            </a:r>
            <a:r>
              <a:rPr lang="en-US"/>
              <a:t> House</a:t>
            </a:r>
          </a:p>
          <a:p>
            <a:pPr marL="0" marR="0" lvl="0" indent="0" algn="l" defTabSz="777240" rtl="0" eaLnBrk="1" fontAlgn="auto" latinLnBrk="0" hangingPunct="1">
              <a:lnSpc>
                <a:spcPct val="82000"/>
              </a:lnSpc>
              <a:spcBef>
                <a:spcPts val="0"/>
              </a:spcBef>
              <a:spcAft>
                <a:spcPts val="0"/>
              </a:spcAft>
              <a:buClrTx/>
              <a:buSzTx/>
              <a:buFont typeface="Arial" panose="020B0604020202020204" pitchFamily="34" charset="0"/>
              <a:buNone/>
              <a:tabLst/>
              <a:defRPr/>
            </a:pPr>
            <a:r>
              <a:rPr lang="en-US"/>
              <a:t>University of Exeter</a:t>
            </a:r>
          </a:p>
          <a:p>
            <a:pPr lvl="0"/>
            <a:endParaRPr lang="en-US"/>
          </a:p>
        </p:txBody>
      </p:sp>
      <p:sp>
        <p:nvSpPr>
          <p:cNvPr id="43" name="Text Placeholder 8">
            <a:extLst>
              <a:ext uri="{FF2B5EF4-FFF2-40B4-BE49-F238E27FC236}">
                <a16:creationId xmlns:a16="http://schemas.microsoft.com/office/drawing/2014/main" id="{82F26498-E129-43DA-83EF-D2B0D95B3EDC}"/>
              </a:ext>
            </a:extLst>
          </p:cNvPr>
          <p:cNvSpPr>
            <a:spLocks noGrp="1"/>
          </p:cNvSpPr>
          <p:nvPr>
            <p:ph type="body" sz="quarter" idx="12" hasCustomPrompt="1"/>
          </p:nvPr>
        </p:nvSpPr>
        <p:spPr>
          <a:xfrm>
            <a:off x="489070" y="2516346"/>
            <a:ext cx="2518812" cy="370200"/>
          </a:xfrm>
          <a:prstGeom prst="rect">
            <a:avLst/>
          </a:prstGeom>
        </p:spPr>
        <p:txBody>
          <a:bodyPr lIns="0" tIns="0" rIns="0" bIns="0" anchor="t">
            <a:noAutofit/>
          </a:bodyPr>
          <a:lstStyle>
            <a:lvl1pPr marL="0" marR="0" indent="0" algn="l" defTabSz="777240" rtl="0" eaLnBrk="1" fontAlgn="auto" latinLnBrk="0" hangingPunct="1">
              <a:lnSpc>
                <a:spcPct val="82000"/>
              </a:lnSpc>
              <a:spcBef>
                <a:spcPts val="0"/>
              </a:spcBef>
              <a:spcAft>
                <a:spcPts val="0"/>
              </a:spcAft>
              <a:buClrTx/>
              <a:buSzTx/>
              <a:buFont typeface="Arial" panose="020B0604020202020204" pitchFamily="34" charset="0"/>
              <a:buNone/>
              <a:tabLst/>
              <a:defRPr sz="2400" b="1" cap="none" baseline="30000">
                <a:solidFill>
                  <a:schemeClr val="accent1"/>
                </a:solidFill>
                <a:latin typeface="+mj-lt"/>
              </a:defRPr>
            </a:lvl1pPr>
            <a:lvl2pPr marL="0" indent="0">
              <a:lnSpc>
                <a:spcPct val="100000"/>
              </a:lnSpc>
              <a:spcBef>
                <a:spcPts val="0"/>
              </a:spcBef>
              <a:buNone/>
              <a:defRPr sz="2000">
                <a:solidFill>
                  <a:schemeClr val="tx1">
                    <a:lumMod val="75000"/>
                    <a:lumOff val="25000"/>
                  </a:schemeClr>
                </a:solidFill>
              </a:defRPr>
            </a:lvl2pPr>
            <a:lvl3pPr marL="0" indent="0">
              <a:lnSpc>
                <a:spcPct val="100000"/>
              </a:lnSpc>
              <a:spcBef>
                <a:spcPts val="0"/>
              </a:spcBef>
              <a:buNone/>
              <a:defRPr sz="2000">
                <a:solidFill>
                  <a:schemeClr val="tx1">
                    <a:lumMod val="75000"/>
                    <a:lumOff val="25000"/>
                  </a:schemeClr>
                </a:solidFill>
              </a:defRPr>
            </a:lvl3pPr>
            <a:lvl4pPr marL="0" indent="0">
              <a:lnSpc>
                <a:spcPct val="100000"/>
              </a:lnSpc>
              <a:spcBef>
                <a:spcPts val="0"/>
              </a:spcBef>
              <a:buNone/>
              <a:defRPr sz="2000">
                <a:solidFill>
                  <a:schemeClr val="tx1">
                    <a:lumMod val="75000"/>
                    <a:lumOff val="25000"/>
                  </a:schemeClr>
                </a:solidFill>
              </a:defRPr>
            </a:lvl4pPr>
            <a:lvl5pPr marL="0" indent="0">
              <a:lnSpc>
                <a:spcPct val="100000"/>
              </a:lnSpc>
              <a:spcBef>
                <a:spcPts val="0"/>
              </a:spcBef>
              <a:buNone/>
              <a:defRPr sz="2000">
                <a:solidFill>
                  <a:schemeClr val="tx1">
                    <a:lumMod val="75000"/>
                    <a:lumOff val="25000"/>
                  </a:schemeClr>
                </a:solidFill>
              </a:defRPr>
            </a:lvl5pPr>
            <a:lvl6pPr marL="0" indent="0">
              <a:lnSpc>
                <a:spcPct val="100000"/>
              </a:lnSpc>
              <a:spcBef>
                <a:spcPts val="0"/>
              </a:spcBef>
              <a:buNone/>
              <a:defRPr sz="2000">
                <a:solidFill>
                  <a:schemeClr val="tx1">
                    <a:lumMod val="75000"/>
                    <a:lumOff val="25000"/>
                  </a:schemeClr>
                </a:solidFill>
              </a:defRPr>
            </a:lvl6pPr>
            <a:lvl7pPr marL="0" indent="0">
              <a:lnSpc>
                <a:spcPct val="100000"/>
              </a:lnSpc>
              <a:spcBef>
                <a:spcPts val="0"/>
              </a:spcBef>
              <a:buNone/>
              <a:defRPr sz="2000">
                <a:solidFill>
                  <a:schemeClr val="tx1">
                    <a:lumMod val="75000"/>
                    <a:lumOff val="25000"/>
                  </a:schemeClr>
                </a:solidFill>
              </a:defRPr>
            </a:lvl7pPr>
            <a:lvl8pPr marL="0" indent="0">
              <a:lnSpc>
                <a:spcPct val="100000"/>
              </a:lnSpc>
              <a:spcBef>
                <a:spcPts val="0"/>
              </a:spcBef>
              <a:buNone/>
              <a:defRPr sz="2000">
                <a:solidFill>
                  <a:schemeClr val="tx1">
                    <a:lumMod val="75000"/>
                    <a:lumOff val="25000"/>
                  </a:schemeClr>
                </a:solidFill>
              </a:defRPr>
            </a:lvl8pPr>
            <a:lvl9pPr marL="0" indent="0">
              <a:lnSpc>
                <a:spcPct val="100000"/>
              </a:lnSpc>
              <a:spcBef>
                <a:spcPts val="0"/>
              </a:spcBef>
              <a:buNone/>
              <a:defRPr sz="2000">
                <a:solidFill>
                  <a:schemeClr val="tx1">
                    <a:lumMod val="75000"/>
                    <a:lumOff val="25000"/>
                  </a:schemeClr>
                </a:solidFill>
              </a:defRPr>
            </a:lvl9pPr>
          </a:lstStyle>
          <a:p>
            <a:pPr marL="0" marR="0" lvl="0" indent="0" algn="l" defTabSz="777240" rtl="0" eaLnBrk="1" fontAlgn="auto" latinLnBrk="0" hangingPunct="1">
              <a:lnSpc>
                <a:spcPct val="82000"/>
              </a:lnSpc>
              <a:spcBef>
                <a:spcPts val="0"/>
              </a:spcBef>
              <a:spcAft>
                <a:spcPts val="0"/>
              </a:spcAft>
              <a:buClrTx/>
              <a:buSzTx/>
              <a:buFont typeface="Arial" panose="020B0604020202020204" pitchFamily="34" charset="0"/>
              <a:buNone/>
              <a:tabLst/>
              <a:defRPr/>
            </a:pPr>
            <a:r>
              <a:rPr lang="en-US"/>
              <a:t>Thursday 12th July 2018 | 3pm-4pm</a:t>
            </a:r>
          </a:p>
        </p:txBody>
      </p:sp>
      <p:sp>
        <p:nvSpPr>
          <p:cNvPr id="38" name="Text Placeholder 2">
            <a:extLst>
              <a:ext uri="{FF2B5EF4-FFF2-40B4-BE49-F238E27FC236}">
                <a16:creationId xmlns:a16="http://schemas.microsoft.com/office/drawing/2014/main" id="{23BA8588-6AAC-4F6C-86E3-3FA8016FD0DC}"/>
              </a:ext>
            </a:extLst>
          </p:cNvPr>
          <p:cNvSpPr>
            <a:spLocks noGrp="1"/>
          </p:cNvSpPr>
          <p:nvPr>
            <p:ph idx="1" hasCustomPrompt="1"/>
          </p:nvPr>
        </p:nvSpPr>
        <p:spPr>
          <a:xfrm>
            <a:off x="336689" y="6994444"/>
            <a:ext cx="4289737" cy="2113601"/>
          </a:xfrm>
          <a:prstGeom prst="rect">
            <a:avLst/>
          </a:prstGeom>
        </p:spPr>
        <p:txBody>
          <a:bodyPr vert="horz" lIns="91440" tIns="45720" rIns="91440" bIns="45720" rtlCol="0">
            <a:normAutofit/>
          </a:bodyPr>
          <a:lstStyle>
            <a:lvl1pPr marL="0" marR="0" indent="0" algn="l" defTabSz="777240" rtl="0" eaLnBrk="1" fontAlgn="auto" latinLnBrk="0" hangingPunct="1">
              <a:lnSpc>
                <a:spcPct val="90000"/>
              </a:lnSpc>
              <a:spcBef>
                <a:spcPts val="850"/>
              </a:spcBef>
              <a:spcAft>
                <a:spcPts val="0"/>
              </a:spcAft>
              <a:buClrTx/>
              <a:buSzTx/>
              <a:buFont typeface="Arial" panose="020B0604020202020204" pitchFamily="34" charset="0"/>
              <a:buNone/>
              <a:tabLst/>
              <a:defRPr lang="en-GB" sz="1200" smtClean="0">
                <a:effectLst/>
              </a:defRPr>
            </a:lvl1pPr>
            <a:lvl2pPr algn="l">
              <a:defRPr/>
            </a:lvl2pPr>
            <a:lvl3pPr algn="l">
              <a:defRPr/>
            </a:lvl3pPr>
            <a:lvl4pPr algn="l">
              <a:defRPr/>
            </a:lvl4pPr>
            <a:lvl5pPr algn="l">
              <a:defRPr/>
            </a:lvl5pPr>
          </a:lstStyle>
          <a:p>
            <a:pPr marL="0" marR="0" lvl="0" indent="0" algn="l" defTabSz="777240" rtl="0" eaLnBrk="1" fontAlgn="auto" latinLnBrk="0" hangingPunct="1">
              <a:lnSpc>
                <a:spcPct val="90000"/>
              </a:lnSpc>
              <a:spcBef>
                <a:spcPts val="850"/>
              </a:spcBef>
              <a:spcAft>
                <a:spcPts val="0"/>
              </a:spcAft>
              <a:buClrTx/>
              <a:buSzTx/>
              <a:buFont typeface="Arial" panose="020B0604020202020204" pitchFamily="34" charset="0"/>
              <a:buNone/>
              <a:tabLst/>
              <a:defRPr/>
            </a:pPr>
            <a:r>
              <a:rPr lang="en-AU" sz="1100">
                <a:effectLst/>
                <a:latin typeface="Calibri" panose="020F0502020204030204" pitchFamily="34" charset="0"/>
                <a:ea typeface="Calibri" panose="020F0502020204030204" pitchFamily="34" charset="0"/>
                <a:cs typeface="Times New Roman" panose="02020603050405020304" pitchFamily="18" charset="0"/>
              </a:rPr>
              <a:t>Monitoring and research are central a wide range of conservation activities, but its value for conservation is rarely evaluated. Even when it is evaluated, the focus is often on the proximate value of monitoring and research for reducing uncertainty, rather than the ultimate value for improving conservation outcomes. In this talk I will discuss some of the limitations of existing approaches for making investment decisions in monitoring and research and evaluating their benefits. I will then describe some of the recent work of my group on evaluating monitoring and research benefits and the implications for monitoring decision-making.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lvl="0"/>
            <a:endParaRPr lang="en-US"/>
          </a:p>
        </p:txBody>
      </p:sp>
      <p:sp>
        <p:nvSpPr>
          <p:cNvPr id="40" name="Text Placeholder 2">
            <a:extLst>
              <a:ext uri="{FF2B5EF4-FFF2-40B4-BE49-F238E27FC236}">
                <a16:creationId xmlns:a16="http://schemas.microsoft.com/office/drawing/2014/main" id="{E44CFBC3-2E32-4E88-9D31-BA5AC4D33AFD}"/>
              </a:ext>
            </a:extLst>
          </p:cNvPr>
          <p:cNvSpPr>
            <a:spLocks noGrp="1"/>
          </p:cNvSpPr>
          <p:nvPr>
            <p:ph idx="24" hasCustomPrompt="1"/>
          </p:nvPr>
        </p:nvSpPr>
        <p:spPr>
          <a:xfrm>
            <a:off x="4626426" y="7005153"/>
            <a:ext cx="2969329" cy="2113601"/>
          </a:xfrm>
          <a:prstGeom prst="rect">
            <a:avLst/>
          </a:prstGeom>
        </p:spPr>
        <p:txBody>
          <a:bodyPr vert="horz" lIns="91440" tIns="45720" rIns="91440" bIns="45720" rtlCol="0">
            <a:normAutofit/>
          </a:bodyPr>
          <a:lstStyle>
            <a:lvl1pPr marL="0" marR="0" indent="0" algn="l" defTabSz="777240" rtl="0" eaLnBrk="1" fontAlgn="auto" latinLnBrk="0" hangingPunct="1">
              <a:lnSpc>
                <a:spcPct val="90000"/>
              </a:lnSpc>
              <a:spcBef>
                <a:spcPts val="850"/>
              </a:spcBef>
              <a:spcAft>
                <a:spcPts val="0"/>
              </a:spcAft>
              <a:buClrTx/>
              <a:buSzTx/>
              <a:buFont typeface="Arial" panose="020B0604020202020204" pitchFamily="34" charset="0"/>
              <a:buNone/>
              <a:tabLst/>
              <a:defRPr lang="en-GB" sz="1100" smtClean="0">
                <a:effectLst/>
              </a:defRPr>
            </a:lvl1pPr>
            <a:lvl2pPr algn="l">
              <a:defRPr/>
            </a:lvl2pPr>
            <a:lvl3pPr algn="l">
              <a:defRPr/>
            </a:lvl3pPr>
            <a:lvl4pPr algn="l">
              <a:defRPr/>
            </a:lvl4pPr>
            <a:lvl5pPr algn="l">
              <a:defRPr/>
            </a:lvl5pPr>
          </a:lstStyle>
          <a:p>
            <a:pPr marL="0" marR="0" lvl="0" indent="0" algn="l" defTabSz="777240" rtl="0" eaLnBrk="1" fontAlgn="auto" latinLnBrk="0" hangingPunct="1">
              <a:lnSpc>
                <a:spcPct val="90000"/>
              </a:lnSpc>
              <a:spcBef>
                <a:spcPts val="850"/>
              </a:spcBef>
              <a:spcAft>
                <a:spcPts val="0"/>
              </a:spcAft>
              <a:buClrTx/>
              <a:buSzTx/>
              <a:buFont typeface="Arial" panose="020B0604020202020204" pitchFamily="34" charset="0"/>
              <a:buNone/>
              <a:tabLst/>
              <a:defRPr/>
            </a:pPr>
            <a:r>
              <a:rPr lang="en-AU" sz="1100">
                <a:effectLst/>
                <a:latin typeface="Calibri" panose="020F0502020204030204" pitchFamily="34" charset="0"/>
                <a:ea typeface="Calibri" panose="020F0502020204030204" pitchFamily="34" charset="0"/>
                <a:cs typeface="Times New Roman" panose="02020603050405020304" pitchFamily="18" charset="0"/>
              </a:rPr>
              <a:t>Associate Professor Jonathan Rhodes is an applied ecologist working at the interface between ecology and policy to improve and better understand decision-making for biodiversity conservation and ecosystem services. He is based in the School of Earth and Environmental Sciences, the Centre for Biodiversity and Conservation Science, and the Centre of Excellence for Environmental Decisions at The University of Queensland.</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lvl="0"/>
            <a:endParaRPr lang="en-US"/>
          </a:p>
        </p:txBody>
      </p:sp>
      <p:sp>
        <p:nvSpPr>
          <p:cNvPr id="2" name="TextBox 1"/>
          <p:cNvSpPr txBox="1"/>
          <p:nvPr userDrawn="1"/>
        </p:nvSpPr>
        <p:spPr>
          <a:xfrm>
            <a:off x="2578525" y="3811886"/>
            <a:ext cx="4998027" cy="707886"/>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2000" b="1" kern="1200" dirty="0">
                <a:solidFill>
                  <a:schemeClr val="accent2"/>
                </a:solidFill>
                <a:effectLst/>
                <a:latin typeface="+mn-lt"/>
                <a:ea typeface="+mn-ea"/>
                <a:cs typeface="+mn-cs"/>
              </a:rPr>
              <a:t>LEEP seminar</a:t>
            </a:r>
            <a:r>
              <a:rPr lang="en-AU" sz="2000" b="1" kern="1200" baseline="0" dirty="0">
                <a:solidFill>
                  <a:schemeClr val="accent2"/>
                </a:solidFill>
                <a:effectLst/>
                <a:latin typeface="+mn-lt"/>
                <a:ea typeface="+mn-ea"/>
                <a:cs typeface="+mn-cs"/>
              </a:rPr>
              <a:t> series:</a:t>
            </a:r>
            <a:endParaRPr lang="en-AU" sz="2000" b="1" kern="1200" dirty="0">
              <a:solidFill>
                <a:schemeClr val="accent2"/>
              </a:solidFill>
              <a:effectLst/>
              <a:latin typeface="+mn-lt"/>
              <a:ea typeface="+mn-ea"/>
              <a:cs typeface="+mn-cs"/>
            </a:endParaRPr>
          </a:p>
          <a:p>
            <a:endParaRPr lang="en-GB" sz="2000" dirty="0"/>
          </a:p>
        </p:txBody>
      </p:sp>
      <p:pic>
        <p:nvPicPr>
          <p:cNvPr id="4" name="Picture 3"/>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384233" y="2035544"/>
            <a:ext cx="2753879" cy="325534"/>
          </a:xfrm>
          <a:prstGeom prst="rect">
            <a:avLst/>
          </a:prstGeom>
        </p:spPr>
      </p:pic>
    </p:spTree>
    <p:extLst>
      <p:ext uri="{BB962C8B-B14F-4D97-AF65-F5344CB8AC3E}">
        <p14:creationId xmlns:p14="http://schemas.microsoft.com/office/powerpoint/2010/main" val="1582214784"/>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534353" y="9529010"/>
            <a:ext cx="1748790" cy="329156"/>
          </a:xfrm>
          <a:prstGeom prst="rect">
            <a:avLst/>
          </a:prstGeom>
        </p:spPr>
        <p:txBody>
          <a:bodyPr vert="horz" lIns="91440" tIns="45720" rIns="91440" bIns="45720" rtlCol="0" anchor="b"/>
          <a:lstStyle>
            <a:lvl1pPr algn="l">
              <a:defRPr sz="1000">
                <a:solidFill>
                  <a:schemeClr val="tx1">
                    <a:tint val="75000"/>
                  </a:schemeClr>
                </a:solidFill>
              </a:defRPr>
            </a:lvl1pPr>
          </a:lstStyle>
          <a:p>
            <a:fld id="{B15D3D48-5C63-4CD0-B9D2-B4D2F496D790}" type="datetimeFigureOut">
              <a:rPr lang="en-US" smtClean="0"/>
              <a:pPr/>
              <a:t>1/27/2020</a:t>
            </a:fld>
            <a:endParaRPr lang="en-US" dirty="0"/>
          </a:p>
        </p:txBody>
      </p:sp>
      <p:sp>
        <p:nvSpPr>
          <p:cNvPr id="5" name="Footer Placeholder 4"/>
          <p:cNvSpPr>
            <a:spLocks noGrp="1"/>
          </p:cNvSpPr>
          <p:nvPr>
            <p:ph type="ftr" sz="quarter" idx="3"/>
          </p:nvPr>
        </p:nvSpPr>
        <p:spPr>
          <a:xfrm>
            <a:off x="2574608" y="9529010"/>
            <a:ext cx="2623185" cy="329156"/>
          </a:xfrm>
          <a:prstGeom prst="rect">
            <a:avLst/>
          </a:prstGeom>
        </p:spPr>
        <p:txBody>
          <a:bodyPr vert="horz" lIns="91440" tIns="45720" rIns="91440" bIns="45720" rtlCol="0" anchor="b"/>
          <a:lstStyle>
            <a:lvl1pPr algn="ctr">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5489258" y="9529010"/>
            <a:ext cx="1748790" cy="329156"/>
          </a:xfrm>
          <a:prstGeom prst="rect">
            <a:avLst/>
          </a:prstGeom>
        </p:spPr>
        <p:txBody>
          <a:bodyPr vert="horz" lIns="91440" tIns="45720" rIns="91440" bIns="45720" rtlCol="0" anchor="b"/>
          <a:lstStyle>
            <a:lvl1pPr algn="r">
              <a:defRPr sz="1000">
                <a:solidFill>
                  <a:schemeClr val="tx1">
                    <a:tint val="75000"/>
                  </a:schemeClr>
                </a:solidFill>
              </a:defRPr>
            </a:lvl1pPr>
          </a:lstStyle>
          <a:p>
            <a:fld id="{308FAEA7-0C3C-4CCF-BA6B-669D7915826F}" type="slidenum">
              <a:rPr lang="en-US" smtClean="0"/>
              <a:pPr/>
              <a:t>‹#›</a:t>
            </a:fld>
            <a:endParaRPr lang="en-US" dirty="0"/>
          </a:p>
        </p:txBody>
      </p:sp>
      <p:sp>
        <p:nvSpPr>
          <p:cNvPr id="8" name="Text Placeholder 2">
            <a:extLst>
              <a:ext uri="{FF2B5EF4-FFF2-40B4-BE49-F238E27FC236}">
                <a16:creationId xmlns:a16="http://schemas.microsoft.com/office/drawing/2014/main" id="{3E6E4B3C-9A18-4004-9E7B-C553CDC7999B}"/>
              </a:ext>
            </a:extLst>
          </p:cNvPr>
          <p:cNvSpPr>
            <a:spLocks noGrp="1"/>
          </p:cNvSpPr>
          <p:nvPr>
            <p:ph type="body" idx="1"/>
          </p:nvPr>
        </p:nvSpPr>
        <p:spPr>
          <a:xfrm>
            <a:off x="478626" y="7636576"/>
            <a:ext cx="1926496" cy="144288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itle Placeholder 1">
            <a:extLst>
              <a:ext uri="{FF2B5EF4-FFF2-40B4-BE49-F238E27FC236}">
                <a16:creationId xmlns:a16="http://schemas.microsoft.com/office/drawing/2014/main" id="{C826F937-FF29-4221-AD0F-4A4D9090B80F}"/>
              </a:ext>
            </a:extLst>
          </p:cNvPr>
          <p:cNvSpPr>
            <a:spLocks noGrp="1"/>
          </p:cNvSpPr>
          <p:nvPr>
            <p:ph type="title"/>
          </p:nvPr>
        </p:nvSpPr>
        <p:spPr>
          <a:xfrm>
            <a:off x="2283142" y="4079488"/>
            <a:ext cx="5074261" cy="632212"/>
          </a:xfrm>
          <a:prstGeom prst="rect">
            <a:avLst/>
          </a:prstGeom>
        </p:spPr>
        <p:txBody>
          <a:bodyPr vert="horz" lIns="91440" tIns="45720" rIns="91440" bIns="45720" rtlCol="0" anchor="b">
            <a:noAutofit/>
          </a:bodyPr>
          <a:lstStyle/>
          <a:p>
            <a:r>
              <a:rPr lang="en-US"/>
              <a:t>Add text</a:t>
            </a:r>
          </a:p>
        </p:txBody>
      </p:sp>
    </p:spTree>
    <p:extLst>
      <p:ext uri="{BB962C8B-B14F-4D97-AF65-F5344CB8AC3E}">
        <p14:creationId xmlns:p14="http://schemas.microsoft.com/office/powerpoint/2010/main" val="2998109148"/>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777240" rtl="0" eaLnBrk="1" latinLnBrk="0" hangingPunct="1">
        <a:lnSpc>
          <a:spcPct val="85000"/>
        </a:lnSpc>
        <a:spcBef>
          <a:spcPct val="0"/>
        </a:spcBef>
        <a:buNone/>
        <a:defRPr sz="4200" b="1" kern="1200" cap="all" baseline="0">
          <a:solidFill>
            <a:schemeClr val="tx2"/>
          </a:solidFill>
          <a:latin typeface="+mj-lt"/>
          <a:ea typeface="+mj-ea"/>
          <a:cs typeface="+mj-cs"/>
        </a:defRPr>
      </a:lvl1pPr>
    </p:titleStyle>
    <p:bodyStyle>
      <a:lvl1pPr marL="0" indent="0" algn="l" defTabSz="777240" rtl="0" eaLnBrk="1" latinLnBrk="0" hangingPunct="1">
        <a:lnSpc>
          <a:spcPct val="90000"/>
        </a:lnSpc>
        <a:spcBef>
          <a:spcPts val="850"/>
        </a:spcBef>
        <a:buFont typeface="Arial" panose="020B0604020202020204" pitchFamily="34" charset="0"/>
        <a:buNone/>
        <a:defRPr sz="1400" kern="1200">
          <a:solidFill>
            <a:schemeClr val="tx2"/>
          </a:solidFill>
          <a:latin typeface="+mn-lt"/>
          <a:ea typeface="+mn-ea"/>
          <a:cs typeface="+mn-cs"/>
        </a:defRPr>
      </a:lvl1pPr>
      <a:lvl2pPr marL="388620" indent="0" algn="l" defTabSz="777240" rtl="0" eaLnBrk="1" latinLnBrk="0" hangingPunct="1">
        <a:lnSpc>
          <a:spcPct val="90000"/>
        </a:lnSpc>
        <a:spcBef>
          <a:spcPts val="425"/>
        </a:spcBef>
        <a:buFont typeface="Arial" panose="020B0604020202020204" pitchFamily="34" charset="0"/>
        <a:buNone/>
        <a:defRPr sz="1400" kern="1200">
          <a:solidFill>
            <a:schemeClr val="tx2"/>
          </a:solidFill>
          <a:latin typeface="+mn-lt"/>
          <a:ea typeface="+mn-ea"/>
          <a:cs typeface="+mn-cs"/>
        </a:defRPr>
      </a:lvl2pPr>
      <a:lvl3pPr marL="777240" indent="0" algn="l" defTabSz="777240" rtl="0" eaLnBrk="1" latinLnBrk="0" hangingPunct="1">
        <a:lnSpc>
          <a:spcPct val="90000"/>
        </a:lnSpc>
        <a:spcBef>
          <a:spcPts val="425"/>
        </a:spcBef>
        <a:buFont typeface="Arial" panose="020B0604020202020204" pitchFamily="34" charset="0"/>
        <a:buNone/>
        <a:defRPr sz="1400" kern="1200">
          <a:solidFill>
            <a:schemeClr val="tx2"/>
          </a:solidFill>
          <a:latin typeface="+mn-lt"/>
          <a:ea typeface="+mn-ea"/>
          <a:cs typeface="+mn-cs"/>
        </a:defRPr>
      </a:lvl3pPr>
      <a:lvl4pPr marL="1165860" indent="0" algn="l" defTabSz="777240" rtl="0" eaLnBrk="1" latinLnBrk="0" hangingPunct="1">
        <a:lnSpc>
          <a:spcPct val="90000"/>
        </a:lnSpc>
        <a:spcBef>
          <a:spcPts val="425"/>
        </a:spcBef>
        <a:buFont typeface="Arial" panose="020B0604020202020204" pitchFamily="34" charset="0"/>
        <a:buNone/>
        <a:defRPr sz="1400" kern="1200">
          <a:solidFill>
            <a:schemeClr val="tx2"/>
          </a:solidFill>
          <a:latin typeface="+mn-lt"/>
          <a:ea typeface="+mn-ea"/>
          <a:cs typeface="+mn-cs"/>
        </a:defRPr>
      </a:lvl4pPr>
      <a:lvl5pPr marL="1554480" indent="0" algn="l" defTabSz="777240" rtl="0" eaLnBrk="1" latinLnBrk="0" hangingPunct="1">
        <a:lnSpc>
          <a:spcPct val="90000"/>
        </a:lnSpc>
        <a:spcBef>
          <a:spcPts val="425"/>
        </a:spcBef>
        <a:buFont typeface="Arial" panose="020B0604020202020204" pitchFamily="34" charset="0"/>
        <a:buNone/>
        <a:defRPr sz="1400" kern="1200">
          <a:solidFill>
            <a:schemeClr val="tx2"/>
          </a:solidFill>
          <a:latin typeface="+mn-lt"/>
          <a:ea typeface="+mn-ea"/>
          <a:cs typeface="+mn-cs"/>
        </a:defRPr>
      </a:lvl5pPr>
      <a:lvl6pPr marL="213741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6pPr>
      <a:lvl7pPr marL="252603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7pPr>
      <a:lvl8pPr marL="291465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8pPr>
      <a:lvl9pPr marL="330327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9pPr>
    </p:bodyStyle>
    <p:otherStyle>
      <a:defPPr>
        <a:defRPr lang="en-US"/>
      </a:defPPr>
      <a:lvl1pPr marL="0" algn="l" defTabSz="777240" rtl="0" eaLnBrk="1" latinLnBrk="0" hangingPunct="1">
        <a:defRPr sz="1530" kern="1200">
          <a:solidFill>
            <a:schemeClr val="tx1"/>
          </a:solidFill>
          <a:latin typeface="+mn-lt"/>
          <a:ea typeface="+mn-ea"/>
          <a:cs typeface="+mn-cs"/>
        </a:defRPr>
      </a:lvl1pPr>
      <a:lvl2pPr marL="388620" algn="l" defTabSz="777240" rtl="0" eaLnBrk="1" latinLnBrk="0" hangingPunct="1">
        <a:defRPr sz="1530" kern="1200">
          <a:solidFill>
            <a:schemeClr val="tx1"/>
          </a:solidFill>
          <a:latin typeface="+mn-lt"/>
          <a:ea typeface="+mn-ea"/>
          <a:cs typeface="+mn-cs"/>
        </a:defRPr>
      </a:lvl2pPr>
      <a:lvl3pPr marL="777240" algn="l" defTabSz="777240" rtl="0" eaLnBrk="1" latinLnBrk="0" hangingPunct="1">
        <a:defRPr sz="1530" kern="1200">
          <a:solidFill>
            <a:schemeClr val="tx1"/>
          </a:solidFill>
          <a:latin typeface="+mn-lt"/>
          <a:ea typeface="+mn-ea"/>
          <a:cs typeface="+mn-cs"/>
        </a:defRPr>
      </a:lvl3pPr>
      <a:lvl4pPr marL="1165860" algn="l" defTabSz="777240" rtl="0" eaLnBrk="1" latinLnBrk="0" hangingPunct="1">
        <a:defRPr sz="1530" kern="1200">
          <a:solidFill>
            <a:schemeClr val="tx1"/>
          </a:solidFill>
          <a:latin typeface="+mn-lt"/>
          <a:ea typeface="+mn-ea"/>
          <a:cs typeface="+mn-cs"/>
        </a:defRPr>
      </a:lvl4pPr>
      <a:lvl5pPr marL="1554480" algn="l" defTabSz="777240" rtl="0" eaLnBrk="1" latinLnBrk="0" hangingPunct="1">
        <a:defRPr sz="1530" kern="1200">
          <a:solidFill>
            <a:schemeClr val="tx1"/>
          </a:solidFill>
          <a:latin typeface="+mn-lt"/>
          <a:ea typeface="+mn-ea"/>
          <a:cs typeface="+mn-cs"/>
        </a:defRPr>
      </a:lvl5pPr>
      <a:lvl6pPr marL="1943100" algn="l" defTabSz="777240" rtl="0" eaLnBrk="1" latinLnBrk="0" hangingPunct="1">
        <a:defRPr sz="1530" kern="1200">
          <a:solidFill>
            <a:schemeClr val="tx1"/>
          </a:solidFill>
          <a:latin typeface="+mn-lt"/>
          <a:ea typeface="+mn-ea"/>
          <a:cs typeface="+mn-cs"/>
        </a:defRPr>
      </a:lvl6pPr>
      <a:lvl7pPr marL="2331720" algn="l" defTabSz="777240" rtl="0" eaLnBrk="1" latinLnBrk="0" hangingPunct="1">
        <a:defRPr sz="1530" kern="1200">
          <a:solidFill>
            <a:schemeClr val="tx1"/>
          </a:solidFill>
          <a:latin typeface="+mn-lt"/>
          <a:ea typeface="+mn-ea"/>
          <a:cs typeface="+mn-cs"/>
        </a:defRPr>
      </a:lvl7pPr>
      <a:lvl8pPr marL="2720340" algn="l" defTabSz="777240" rtl="0" eaLnBrk="1" latinLnBrk="0" hangingPunct="1">
        <a:defRPr sz="1530" kern="1200">
          <a:solidFill>
            <a:schemeClr val="tx1"/>
          </a:solidFill>
          <a:latin typeface="+mn-lt"/>
          <a:ea typeface="+mn-ea"/>
          <a:cs typeface="+mn-cs"/>
        </a:defRPr>
      </a:lvl8pPr>
      <a:lvl9pPr marL="3108960" algn="l" defTabSz="777240" rtl="0" eaLnBrk="1" latinLnBrk="0" hangingPunct="1">
        <a:defRPr sz="153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LEEP@Exeter.ac.uk"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www.exeter.ac.uk/lee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Text Placeholder 67"/>
          <p:cNvSpPr>
            <a:spLocks noGrp="1"/>
          </p:cNvSpPr>
          <p:nvPr>
            <p:ph type="body" sz="quarter" idx="4294967295"/>
          </p:nvPr>
        </p:nvSpPr>
        <p:spPr>
          <a:xfrm>
            <a:off x="181264" y="6904831"/>
            <a:ext cx="4149272" cy="2239606"/>
          </a:xfrm>
          <a:prstGeom prst="rect">
            <a:avLst/>
          </a:prstGeom>
        </p:spPr>
        <p:txBody>
          <a:bodyPr vert="horz" lIns="91440" tIns="45720" rIns="91440" bIns="45720" rtlCol="0" anchor="t">
            <a:normAutofit fontScale="77500" lnSpcReduction="20000"/>
          </a:bodyPr>
          <a:lstStyle/>
          <a:p>
            <a:r>
              <a:rPr lang="en-GB" dirty="0"/>
              <a:t>Environmental conditions shape human capital at birth and have been shown to have persistent effects, affecting later-life earnings. But do these effects shape the economic opportunities of future generations? Here we provide early evidence on the intergenerational consequences of early-life pollution exposure. Using newly linked survey and administrative data we show that reductions in particulate matter, arising from the 1970 Clean Air Act, have intergenerational effects -- the children of those directly affected are more likely to attend college. Greater parental resources and investments, rather than biological channels, drive this effect. Back-of-the-envelope calculations suggest that within-generation estimates of marginal damages substantially underestimate the total welfare effects of improving environmental quality. </a:t>
            </a:r>
          </a:p>
          <a:p>
            <a:r>
              <a:rPr lang="en-GB" dirty="0"/>
              <a:t> </a:t>
            </a:r>
          </a:p>
          <a:p>
            <a:endParaRPr lang="en-US" dirty="0"/>
          </a:p>
        </p:txBody>
      </p:sp>
      <p:sp>
        <p:nvSpPr>
          <p:cNvPr id="5" name="Text Placeholder 4">
            <a:extLst>
              <a:ext uri="{FF2B5EF4-FFF2-40B4-BE49-F238E27FC236}">
                <a16:creationId xmlns:a16="http://schemas.microsoft.com/office/drawing/2014/main" id="{89AA839F-E8B5-4482-A515-A63469335859}"/>
              </a:ext>
            </a:extLst>
          </p:cNvPr>
          <p:cNvSpPr>
            <a:spLocks noGrp="1"/>
          </p:cNvSpPr>
          <p:nvPr>
            <p:ph type="body" sz="quarter" idx="19"/>
          </p:nvPr>
        </p:nvSpPr>
        <p:spPr/>
        <p:txBody>
          <a:bodyPr/>
          <a:lstStyle/>
          <a:p>
            <a:r>
              <a:rPr lang="en-US" dirty="0"/>
              <a:t>University of Exeter, Business School, Xfi Building (1</a:t>
            </a:r>
            <a:r>
              <a:rPr lang="en-US" baseline="30000" dirty="0"/>
              <a:t>st</a:t>
            </a:r>
            <a:r>
              <a:rPr lang="en-US" dirty="0"/>
              <a:t> Floor) Rennes Drive, Exeter, EX4 4ST</a:t>
            </a:r>
          </a:p>
          <a:p>
            <a:r>
              <a:rPr lang="en-US" dirty="0">
                <a:hlinkClick r:id="rId3"/>
              </a:rPr>
              <a:t>LEEP@Exeter.ac.uk</a:t>
            </a:r>
            <a:r>
              <a:rPr lang="en-US" dirty="0"/>
              <a:t> | </a:t>
            </a:r>
            <a:r>
              <a:rPr lang="en-US" dirty="0">
                <a:hlinkClick r:id="rId4"/>
              </a:rPr>
              <a:t>http://www.exeter.ac.uk/leep/</a:t>
            </a:r>
            <a:r>
              <a:rPr lang="en-US" dirty="0"/>
              <a:t> </a:t>
            </a:r>
          </a:p>
        </p:txBody>
      </p:sp>
      <p:sp>
        <p:nvSpPr>
          <p:cNvPr id="64" name="Text Placeholder 63"/>
          <p:cNvSpPr>
            <a:spLocks noGrp="1"/>
          </p:cNvSpPr>
          <p:nvPr>
            <p:ph type="body" sz="quarter" idx="4294967295"/>
          </p:nvPr>
        </p:nvSpPr>
        <p:spPr>
          <a:xfrm>
            <a:off x="4454415" y="6888697"/>
            <a:ext cx="3104637" cy="2137406"/>
          </a:xfrm>
          <a:prstGeom prst="rect">
            <a:avLst/>
          </a:prstGeom>
        </p:spPr>
        <p:txBody>
          <a:bodyPr vert="horz" lIns="91440" tIns="45720" rIns="91440" bIns="45720" rtlCol="0" anchor="t">
            <a:noAutofit/>
          </a:bodyPr>
          <a:lstStyle/>
          <a:p>
            <a:r>
              <a:rPr lang="en-AU" sz="1100" dirty="0">
                <a:ea typeface="+mn-lt"/>
                <a:cs typeface="+mn-lt"/>
              </a:rPr>
              <a:t>Jonathan Colmer is an Assistant Professor in the Department of Economics at the University of Virginia. </a:t>
            </a:r>
          </a:p>
          <a:p>
            <a:r>
              <a:rPr lang="en-AU" sz="1100" dirty="0">
                <a:ea typeface="+mn-lt"/>
                <a:cs typeface="+mn-lt"/>
              </a:rPr>
              <a:t>His research interests are in environmental and development economics. </a:t>
            </a:r>
          </a:p>
          <a:p>
            <a:r>
              <a:rPr lang="en-AU" sz="1100" dirty="0">
                <a:ea typeface="+mn-lt"/>
                <a:cs typeface="+mn-lt"/>
              </a:rPr>
              <a:t>He did his PhD at the London School of Economics and Political Science (2016) and his BSc and MSc at the University of Exeter. </a:t>
            </a:r>
            <a:endParaRPr lang="en-US" sz="1100" dirty="0">
              <a:ea typeface="Microsoft Sans Serif"/>
              <a:cs typeface="Microsoft Sans Serif"/>
            </a:endParaRPr>
          </a:p>
        </p:txBody>
      </p:sp>
      <p:sp>
        <p:nvSpPr>
          <p:cNvPr id="3" name="Text Placeholder 2"/>
          <p:cNvSpPr>
            <a:spLocks noGrp="1"/>
          </p:cNvSpPr>
          <p:nvPr>
            <p:ph type="body" sz="quarter" idx="15"/>
          </p:nvPr>
        </p:nvSpPr>
        <p:spPr>
          <a:xfrm>
            <a:off x="434641" y="3155938"/>
            <a:ext cx="1914970" cy="694302"/>
          </a:xfrm>
        </p:spPr>
        <p:txBody>
          <a:bodyPr/>
          <a:lstStyle/>
          <a:p>
            <a:r>
              <a:rPr lang="en-GB" dirty="0" smtClean="0"/>
              <a:t>Peter Chalk </a:t>
            </a:r>
          </a:p>
          <a:p>
            <a:r>
              <a:rPr lang="en-GB" smtClean="0"/>
              <a:t>1.2 </a:t>
            </a:r>
            <a:endParaRPr lang="en-GB" dirty="0"/>
          </a:p>
          <a:p>
            <a:r>
              <a:rPr lang="en-GB" dirty="0"/>
              <a:t>Streatham Campus</a:t>
            </a:r>
          </a:p>
          <a:p>
            <a:endParaRPr lang="en-GB" dirty="0"/>
          </a:p>
        </p:txBody>
      </p:sp>
      <p:sp>
        <p:nvSpPr>
          <p:cNvPr id="4" name="Text Placeholder 3"/>
          <p:cNvSpPr>
            <a:spLocks noGrp="1"/>
          </p:cNvSpPr>
          <p:nvPr>
            <p:ph type="body" sz="quarter" idx="16"/>
          </p:nvPr>
        </p:nvSpPr>
        <p:spPr>
          <a:xfrm>
            <a:off x="118984" y="6467710"/>
            <a:ext cx="1913345" cy="420987"/>
          </a:xfrm>
        </p:spPr>
        <p:txBody>
          <a:bodyPr/>
          <a:lstStyle/>
          <a:p>
            <a:r>
              <a:rPr lang="en-GB" dirty="0"/>
              <a:t>Abstract</a:t>
            </a:r>
          </a:p>
        </p:txBody>
      </p:sp>
      <p:sp>
        <p:nvSpPr>
          <p:cNvPr id="9" name="Text Placeholder 8"/>
          <p:cNvSpPr>
            <a:spLocks noGrp="1"/>
          </p:cNvSpPr>
          <p:nvPr>
            <p:ph type="body" sz="quarter" idx="22"/>
          </p:nvPr>
        </p:nvSpPr>
        <p:spPr>
          <a:xfrm>
            <a:off x="4319419" y="6295265"/>
            <a:ext cx="2084312" cy="552470"/>
          </a:xfrm>
        </p:spPr>
        <p:txBody>
          <a:bodyPr/>
          <a:lstStyle/>
          <a:p>
            <a:r>
              <a:rPr lang="en-GB" dirty="0"/>
              <a:t>Bio</a:t>
            </a:r>
          </a:p>
        </p:txBody>
      </p:sp>
      <p:sp>
        <p:nvSpPr>
          <p:cNvPr id="10" name="Text Placeholder 9"/>
          <p:cNvSpPr>
            <a:spLocks noGrp="1"/>
          </p:cNvSpPr>
          <p:nvPr>
            <p:ph type="body" sz="quarter" idx="18"/>
          </p:nvPr>
        </p:nvSpPr>
        <p:spPr/>
        <p:txBody>
          <a:bodyPr/>
          <a:lstStyle/>
          <a:p>
            <a:r>
              <a:rPr lang="en-GB" dirty="0"/>
              <a:t>Land, Environment, Economics &amp; Policy Institute</a:t>
            </a:r>
          </a:p>
        </p:txBody>
      </p:sp>
      <p:sp>
        <p:nvSpPr>
          <p:cNvPr id="14" name="TextBox 13"/>
          <p:cNvSpPr txBox="1"/>
          <p:nvPr/>
        </p:nvSpPr>
        <p:spPr>
          <a:xfrm>
            <a:off x="329404" y="2453092"/>
            <a:ext cx="2362987" cy="584775"/>
          </a:xfrm>
          <a:prstGeom prst="rect">
            <a:avLst/>
          </a:prstGeom>
          <a:noFill/>
        </p:spPr>
        <p:txBody>
          <a:bodyPr wrap="square" rtlCol="0">
            <a:spAutoFit/>
          </a:bodyPr>
          <a:lstStyle/>
          <a:p>
            <a:r>
              <a:rPr lang="en-GB" sz="1600" b="1" dirty="0">
                <a:solidFill>
                  <a:schemeClr val="accent1"/>
                </a:solidFill>
              </a:rPr>
              <a:t>28</a:t>
            </a:r>
            <a:r>
              <a:rPr lang="en-GB" sz="1600" b="1" baseline="30000" dirty="0">
                <a:solidFill>
                  <a:schemeClr val="accent1"/>
                </a:solidFill>
              </a:rPr>
              <a:t>th</a:t>
            </a:r>
            <a:r>
              <a:rPr lang="en-GB" sz="1600" b="1" dirty="0">
                <a:solidFill>
                  <a:schemeClr val="accent1"/>
                </a:solidFill>
              </a:rPr>
              <a:t> January 2020</a:t>
            </a:r>
          </a:p>
          <a:p>
            <a:r>
              <a:rPr lang="en-GB" sz="1600" b="1" dirty="0">
                <a:solidFill>
                  <a:schemeClr val="accent1"/>
                </a:solidFill>
              </a:rPr>
              <a:t>9</a:t>
            </a:r>
            <a:r>
              <a:rPr lang="en-GB" sz="1600" b="1" dirty="0" smtClean="0">
                <a:solidFill>
                  <a:schemeClr val="accent1"/>
                </a:solidFill>
              </a:rPr>
              <a:t>:30 </a:t>
            </a:r>
            <a:r>
              <a:rPr lang="en-GB" sz="1600" b="1" dirty="0">
                <a:solidFill>
                  <a:schemeClr val="accent1"/>
                </a:solidFill>
              </a:rPr>
              <a:t>– </a:t>
            </a:r>
            <a:r>
              <a:rPr lang="en-GB" sz="1600" b="1" dirty="0" smtClean="0">
                <a:solidFill>
                  <a:schemeClr val="accent1"/>
                </a:solidFill>
              </a:rPr>
              <a:t>10:30</a:t>
            </a:r>
            <a:endParaRPr lang="en-GB" sz="1600" b="1" dirty="0">
              <a:solidFill>
                <a:schemeClr val="accent1"/>
              </a:solidFill>
            </a:endParaRPr>
          </a:p>
        </p:txBody>
      </p:sp>
      <p:sp>
        <p:nvSpPr>
          <p:cNvPr id="7" name="TextBox 6"/>
          <p:cNvSpPr txBox="1"/>
          <p:nvPr/>
        </p:nvSpPr>
        <p:spPr>
          <a:xfrm>
            <a:off x="2133600" y="4187687"/>
            <a:ext cx="5425451" cy="584775"/>
          </a:xfrm>
          <a:prstGeom prst="rect">
            <a:avLst/>
          </a:prstGeom>
          <a:noFill/>
        </p:spPr>
        <p:txBody>
          <a:bodyPr wrap="square" rtlCol="0" anchor="t">
            <a:spAutoFit/>
          </a:bodyPr>
          <a:lstStyle/>
          <a:p>
            <a:pPr algn="ctr"/>
            <a:r>
              <a:rPr lang="en-GB" sz="1600" b="1" dirty="0"/>
              <a:t>Jonathan Colmer: The Grandkids Aren't Alright: The Intergenerational Effects of Prenatal Pollution Exposure</a:t>
            </a:r>
            <a:r>
              <a:rPr lang="en-GB" sz="1600" dirty="0"/>
              <a:t> </a:t>
            </a:r>
          </a:p>
        </p:txBody>
      </p:sp>
      <p:sp>
        <p:nvSpPr>
          <p:cNvPr id="8" name="AutoShape 2" descr="Colme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12" name="TextBox 11">
            <a:extLst>
              <a:ext uri="{FF2B5EF4-FFF2-40B4-BE49-F238E27FC236}">
                <a16:creationId xmlns:a16="http://schemas.microsoft.com/office/drawing/2014/main" id="{AA561F75-6A2F-1A43-A2FE-F0FF85E1F076}"/>
              </a:ext>
            </a:extLst>
          </p:cNvPr>
          <p:cNvSpPr txBox="1"/>
          <p:nvPr/>
        </p:nvSpPr>
        <p:spPr>
          <a:xfrm>
            <a:off x="4171950" y="3977640"/>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2570050713"/>
      </p:ext>
    </p:extLst>
  </p:cSld>
  <p:clrMapOvr>
    <a:masterClrMapping/>
  </p:clrMapOvr>
</p:sld>
</file>

<file path=ppt/theme/theme1.xml><?xml version="1.0" encoding="utf-8"?>
<a:theme xmlns:a="http://schemas.openxmlformats.org/drawingml/2006/main" name="Small Business Flyer 8.5 x 11">
  <a:themeElements>
    <a:clrScheme name="Custom 24">
      <a:dk1>
        <a:sysClr val="windowText" lastClr="000000"/>
      </a:dk1>
      <a:lt1>
        <a:sysClr val="window" lastClr="FFFFFF"/>
      </a:lt1>
      <a:dk2>
        <a:srgbClr val="2F4158"/>
      </a:dk2>
      <a:lt2>
        <a:srgbClr val="F2F2F2"/>
      </a:lt2>
      <a:accent1>
        <a:srgbClr val="D0DE4E"/>
      </a:accent1>
      <a:accent2>
        <a:srgbClr val="3D5157"/>
      </a:accent2>
      <a:accent3>
        <a:srgbClr val="47653F"/>
      </a:accent3>
      <a:accent4>
        <a:srgbClr val="607E4C"/>
      </a:accent4>
      <a:accent5>
        <a:srgbClr val="78A141"/>
      </a:accent5>
      <a:accent6>
        <a:srgbClr val="9BBB59"/>
      </a:accent6>
      <a:hlink>
        <a:srgbClr val="9BBB59"/>
      </a:hlink>
      <a:folHlink>
        <a:srgbClr val="9BBB59"/>
      </a:folHlink>
    </a:clrScheme>
    <a:fontScheme name="Custom 18">
      <a:majorFont>
        <a:latin typeface="Franklin Gothic Book"/>
        <a:ea typeface=""/>
        <a:cs typeface=""/>
      </a:majorFont>
      <a:minorFont>
        <a:latin typeface="Microsoft Sans Serif"/>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03896065 - Small business flyer (green design) - NEW.potx" id="{58A2A729-37A1-41A4-8C4A-0E488591B0EE}" vid="{F37B4A43-F590-49D1-9164-8286F30FC9C1}"/>
    </a:ext>
  </a:extLst>
</a:theme>
</file>

<file path=ppt/theme/theme2.xml><?xml version="1.0" encoding="utf-8"?>
<a:theme xmlns:a="http://schemas.openxmlformats.org/drawingml/2006/main" name="Office Theme">
  <a:themeElements>
    <a:clrScheme name="Small Business Flyer">
      <a:dk1>
        <a:sysClr val="windowText" lastClr="000000"/>
      </a:dk1>
      <a:lt1>
        <a:sysClr val="window" lastClr="FFFFFF"/>
      </a:lt1>
      <a:dk2>
        <a:srgbClr val="424243"/>
      </a:dk2>
      <a:lt2>
        <a:srgbClr val="E7E6E6"/>
      </a:lt2>
      <a:accent1>
        <a:srgbClr val="F7B800"/>
      </a:accent1>
      <a:accent2>
        <a:srgbClr val="256DB8"/>
      </a:accent2>
      <a:accent3>
        <a:srgbClr val="56A74A"/>
      </a:accent3>
      <a:accent4>
        <a:srgbClr val="E53E2E"/>
      </a:accent4>
      <a:accent5>
        <a:srgbClr val="717073"/>
      </a:accent5>
      <a:accent6>
        <a:srgbClr val="75496B"/>
      </a:accent6>
      <a:hlink>
        <a:srgbClr val="256DB8"/>
      </a:hlink>
      <a:folHlink>
        <a:srgbClr val="BFBFBF"/>
      </a:folHlink>
    </a:clrScheme>
    <a:fontScheme name="Calibri-Cambria">
      <a:majorFont>
        <a:latin typeface="Calibri" panose="020F0502020204030204"/>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Small Business Flyer">
      <a:dk1>
        <a:sysClr val="windowText" lastClr="000000"/>
      </a:dk1>
      <a:lt1>
        <a:sysClr val="window" lastClr="FFFFFF"/>
      </a:lt1>
      <a:dk2>
        <a:srgbClr val="424243"/>
      </a:dk2>
      <a:lt2>
        <a:srgbClr val="E7E6E6"/>
      </a:lt2>
      <a:accent1>
        <a:srgbClr val="F7B800"/>
      </a:accent1>
      <a:accent2>
        <a:srgbClr val="256DB8"/>
      </a:accent2>
      <a:accent3>
        <a:srgbClr val="56A74A"/>
      </a:accent3>
      <a:accent4>
        <a:srgbClr val="E53E2E"/>
      </a:accent4>
      <a:accent5>
        <a:srgbClr val="717073"/>
      </a:accent5>
      <a:accent6>
        <a:srgbClr val="75496B"/>
      </a:accent6>
      <a:hlink>
        <a:srgbClr val="256DB8"/>
      </a:hlink>
      <a:folHlink>
        <a:srgbClr val="BFBFBF"/>
      </a:folHlink>
    </a:clrScheme>
    <a:fontScheme name="Calibri-Cambria">
      <a:majorFont>
        <a:latin typeface="Calibri" panose="020F0502020204030204"/>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84DC7C23BB5CB41B944355ACB1100D1" ma:contentTypeVersion="13" ma:contentTypeDescription="Create a new document." ma:contentTypeScope="" ma:versionID="3bec94abc9a82a493d55f656f7df3b1c">
  <xsd:schema xmlns:xsd="http://www.w3.org/2001/XMLSchema" xmlns:xs="http://www.w3.org/2001/XMLSchema" xmlns:p="http://schemas.microsoft.com/office/2006/metadata/properties" xmlns:ns3="703dda01-68e9-4195-b499-76f4fc3cc8ff" xmlns:ns4="c35f5a0d-22f9-4063-af47-d210f95398a3" targetNamespace="http://schemas.microsoft.com/office/2006/metadata/properties" ma:root="true" ma:fieldsID="e184540818768895e282798f2c54d8c4" ns3:_="" ns4:_="">
    <xsd:import namespace="703dda01-68e9-4195-b499-76f4fc3cc8ff"/>
    <xsd:import namespace="c35f5a0d-22f9-4063-af47-d210f95398a3"/>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Location" minOccurs="0"/>
                <xsd:element ref="ns4:MediaServiceAutoTags" minOccurs="0"/>
                <xsd:element ref="ns4:MediaServiceOCR"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03dda01-68e9-4195-b499-76f4fc3cc8f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35f5a0d-22f9-4063-af47-d210f95398a3"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Location" ma:index="14" nillable="true" ma:displayName="MediaServiceLocation" ma:internalName="MediaServiceLocation" ma:readOnly="true">
      <xsd:simpleType>
        <xsd:restriction base="dms:Text"/>
      </xsd:simpleType>
    </xsd:element>
    <xsd:element name="MediaServiceAutoTags" ma:index="15" nillable="true" ma:displayName="MediaServiceAutoTags" ma:internalName="MediaServiceAutoTags"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EB48F0B-9B98-41C6-B223-06468AF9B43F}">
  <ds:schemaRefs>
    <ds:schemaRef ds:uri="http://purl.org/dc/dcmitype/"/>
    <ds:schemaRef ds:uri="http://schemas.microsoft.com/office/infopath/2007/PartnerControls"/>
    <ds:schemaRef ds:uri="http://purl.org/dc/elements/1.1/"/>
    <ds:schemaRef ds:uri="http://schemas.microsoft.com/office/2006/metadata/properties"/>
    <ds:schemaRef ds:uri="703dda01-68e9-4195-b499-76f4fc3cc8ff"/>
    <ds:schemaRef ds:uri="http://schemas.microsoft.com/office/2006/documentManagement/types"/>
    <ds:schemaRef ds:uri="c35f5a0d-22f9-4063-af47-d210f95398a3"/>
    <ds:schemaRef ds:uri="http://schemas.openxmlformats.org/package/2006/metadata/core-properties"/>
    <ds:schemaRef ds:uri="http://www.w3.org/XML/1998/namespace"/>
    <ds:schemaRef ds:uri="http://purl.org/dc/terms/"/>
  </ds:schemaRefs>
</ds:datastoreItem>
</file>

<file path=customXml/itemProps2.xml><?xml version="1.0" encoding="utf-8"?>
<ds:datastoreItem xmlns:ds="http://schemas.openxmlformats.org/officeDocument/2006/customXml" ds:itemID="{8B922A95-589B-4CED-896C-BEEC4CF4A1E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03dda01-68e9-4195-b499-76f4fc3cc8ff"/>
    <ds:schemaRef ds:uri="c35f5a0d-22f9-4063-af47-d210f95398a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2D4869-CAAE-46D6-B463-21A0C30D4FC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Small business flyer (green design)</Template>
  <TotalTime>25</TotalTime>
  <Words>238</Words>
  <Application>Microsoft Office PowerPoint</Application>
  <PresentationFormat>Custom</PresentationFormat>
  <Paragraphs>17</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Cambria</vt:lpstr>
      <vt:lpstr>Franklin Gothic Book</vt:lpstr>
      <vt:lpstr>Microsoft Sans Serif</vt:lpstr>
      <vt:lpstr>Times New Roman</vt:lpstr>
      <vt:lpstr>Small Business Flyer 8.5 x 11</vt:lpstr>
      <vt:lpstr>PowerPoint Presentation</vt:lpstr>
    </vt:vector>
  </TitlesOfParts>
  <Company>University of Exeter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your event</dc:title>
  <dc:creator>Morris, Emily</dc:creator>
  <cp:lastModifiedBy>Cowell, Wendy</cp:lastModifiedBy>
  <cp:revision>10</cp:revision>
  <dcterms:created xsi:type="dcterms:W3CDTF">2018-07-09T11:10:31Z</dcterms:created>
  <dcterms:modified xsi:type="dcterms:W3CDTF">2020-01-27T10:30:01Z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0x010100584DC7C23BB5CB41B944355ACB1100D1</vt:lpwstr>
  </property>
</Properties>
</file>