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0"/>
  </p:notesMasterIdLst>
  <p:sldIdLst>
    <p:sldId id="256" r:id="rId2"/>
    <p:sldId id="271" r:id="rId3"/>
    <p:sldId id="257" r:id="rId4"/>
    <p:sldId id="258" r:id="rId5"/>
    <p:sldId id="266" r:id="rId6"/>
    <p:sldId id="267" r:id="rId7"/>
    <p:sldId id="268" r:id="rId8"/>
    <p:sldId id="270" r:id="rId9"/>
    <p:sldId id="272" r:id="rId10"/>
    <p:sldId id="262" r:id="rId11"/>
    <p:sldId id="263" r:id="rId12"/>
    <p:sldId id="264" r:id="rId13"/>
    <p:sldId id="265" r:id="rId14"/>
    <p:sldId id="269" r:id="rId15"/>
    <p:sldId id="260" r:id="rId16"/>
    <p:sldId id="259" r:id="rId17"/>
    <p:sldId id="261" r:id="rId18"/>
    <p:sldId id="273" r:id="rId19"/>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5" d="100"/>
          <a:sy n="65" d="100"/>
        </p:scale>
        <p:origin x="-1752" y="-1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BC45A8-D4BB-774B-8AD6-264331DFFCFE}" type="datetimeFigureOut">
              <a:rPr lang="en-US" smtClean="0"/>
              <a:t>05/12/2014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00F7BB-0B5D-D94B-B682-E1303846F66E}" type="slidenum">
              <a:rPr lang="en-US" smtClean="0"/>
              <a:t>‹#›</a:t>
            </a:fld>
            <a:endParaRPr lang="en-US"/>
          </a:p>
        </p:txBody>
      </p:sp>
    </p:spTree>
    <p:extLst>
      <p:ext uri="{BB962C8B-B14F-4D97-AF65-F5344CB8AC3E}">
        <p14:creationId xmlns:p14="http://schemas.microsoft.com/office/powerpoint/2010/main" val="38002267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CEF229-A265-344B-9060-1AF371FCDC02}" type="slidenum">
              <a:rPr lang="en-US"/>
              <a:pPr/>
              <a:t>6</a:t>
            </a:fld>
            <a:endParaRPr lang="en-US"/>
          </a:p>
        </p:txBody>
      </p:sp>
      <p:sp>
        <p:nvSpPr>
          <p:cNvPr id="3072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30723" name="Rectangle 3"/>
          <p:cNvSpPr>
            <a:spLocks noGrp="1" noChangeArrowheads="1"/>
          </p:cNvSpPr>
          <p:nvPr>
            <p:ph type="body" idx="1"/>
          </p:nvPr>
        </p:nvSpPr>
        <p:spPr/>
        <p:txBody>
          <a:bodyPr/>
          <a:lstStyle/>
          <a:p>
            <a:pPr>
              <a:buFontTx/>
              <a:buChar char="•"/>
            </a:pPr>
            <a:r>
              <a:rPr lang="en-US"/>
              <a:t>Practice as the crucible- bringing together and testing: proving.</a:t>
            </a:r>
          </a:p>
          <a:p>
            <a:pPr>
              <a:buFontTx/>
              <a:buChar char="•"/>
            </a:pPr>
            <a:r>
              <a:rPr lang="en-US"/>
              <a:t>All participants are practitioners.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3A3EAB-BBA3-2A41-95A1-9CD9446B5499}" type="slidenum">
              <a:rPr lang="en-US"/>
              <a:pPr/>
              <a:t>7</a:t>
            </a:fld>
            <a:endParaRPr lang="en-US"/>
          </a:p>
        </p:txBody>
      </p:sp>
      <p:sp>
        <p:nvSpPr>
          <p:cNvPr id="2560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5603" name="Rectangle 3"/>
          <p:cNvSpPr>
            <a:spLocks noGrp="1" noChangeArrowheads="1"/>
          </p:cNvSpPr>
          <p:nvPr>
            <p:ph type="body" idx="1"/>
          </p:nvPr>
        </p:nvSpPr>
        <p:spPr/>
        <p:txBody>
          <a:bodyPr/>
          <a:lstStyle/>
          <a:p>
            <a:pPr>
              <a:buFontTx/>
              <a:buChar char="•"/>
            </a:pPr>
            <a:r>
              <a:rPr lang="en-US"/>
              <a:t>Perspective of the researcher provides conducive conditions for the pursuit of synopsis because it enables them to acknowledge complexity, they are not tied to immediacy and they work across different contexts.  However, they cannot achieve it without working with the other constituents.</a:t>
            </a:r>
          </a:p>
          <a:p>
            <a:pPr>
              <a:buFontTx/>
              <a:buChar char="•"/>
            </a:pPr>
            <a:r>
              <a:rPr lang="en-US"/>
              <a:t>Forming a community of inquiry</a:t>
            </a:r>
          </a:p>
          <a:p>
            <a:pPr>
              <a:buFontTx/>
              <a:buChar char="•"/>
            </a:pPr>
            <a:r>
              <a:rPr lang="en-US"/>
              <a:t>Projects as productive spaces</a:t>
            </a:r>
          </a:p>
          <a:p>
            <a:pPr>
              <a:buFontTx/>
              <a:buChar char="•"/>
            </a:pPr>
            <a:r>
              <a:rPr lang="en-US"/>
              <a:t>Finding a warrant for intelligent action</a:t>
            </a:r>
          </a:p>
          <a:p>
            <a:pPr>
              <a:buFontTx/>
              <a:buChar char="•"/>
            </a:pPr>
            <a:r>
              <a:rPr lang="en-US"/>
              <a:t>Permission to fail</a:t>
            </a:r>
          </a:p>
          <a:p>
            <a:pPr>
              <a:buFontTx/>
              <a:buChar char="•"/>
            </a:pPr>
            <a:r>
              <a:rPr lang="en-US"/>
              <a:t> aligning intent with process and audience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E8382C-6C2F-E64E-A64F-724BC6B2952E}" type="slidenum">
              <a:rPr lang="en-US"/>
              <a:pPr/>
              <a:t>14</a:t>
            </a:fld>
            <a:endParaRPr lang="en-US"/>
          </a:p>
        </p:txBody>
      </p:sp>
      <p:sp>
        <p:nvSpPr>
          <p:cNvPr id="3993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3993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A2F5716-64BE-1942-A83E-3EE9EE33ACDB}" type="slidenum">
              <a:rPr lang="en-US"/>
              <a:pPr>
                <a:defRPr/>
              </a:pPr>
              <a:t>‹#›</a:t>
            </a:fld>
            <a:endParaRPr lang="en-US"/>
          </a:p>
        </p:txBody>
      </p:sp>
    </p:spTree>
    <p:extLst>
      <p:ext uri="{BB962C8B-B14F-4D97-AF65-F5344CB8AC3E}">
        <p14:creationId xmlns:p14="http://schemas.microsoft.com/office/powerpoint/2010/main" val="587501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B71D378-BBD9-7A42-B7C4-4F32F8F5A5C1}" type="slidenum">
              <a:rPr lang="en-US"/>
              <a:pPr>
                <a:defRPr/>
              </a:pPr>
              <a:t>‹#›</a:t>
            </a:fld>
            <a:endParaRPr lang="en-US"/>
          </a:p>
        </p:txBody>
      </p:sp>
    </p:spTree>
    <p:extLst>
      <p:ext uri="{BB962C8B-B14F-4D97-AF65-F5344CB8AC3E}">
        <p14:creationId xmlns:p14="http://schemas.microsoft.com/office/powerpoint/2010/main" val="814612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DDDAEF5-E723-1D4A-B1C7-2BCDC3E6EA57}" type="slidenum">
              <a:rPr lang="en-US"/>
              <a:pPr>
                <a:defRPr/>
              </a:pPr>
              <a:t>‹#›</a:t>
            </a:fld>
            <a:endParaRPr lang="en-US"/>
          </a:p>
        </p:txBody>
      </p:sp>
    </p:spTree>
    <p:extLst>
      <p:ext uri="{BB962C8B-B14F-4D97-AF65-F5344CB8AC3E}">
        <p14:creationId xmlns:p14="http://schemas.microsoft.com/office/powerpoint/2010/main" val="2755514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3E02492-C211-BC4C-854C-02189E52660E}" type="slidenum">
              <a:rPr lang="en-US"/>
              <a:pPr>
                <a:defRPr/>
              </a:pPr>
              <a:t>‹#›</a:t>
            </a:fld>
            <a:endParaRPr lang="en-US"/>
          </a:p>
        </p:txBody>
      </p:sp>
    </p:spTree>
    <p:extLst>
      <p:ext uri="{BB962C8B-B14F-4D97-AF65-F5344CB8AC3E}">
        <p14:creationId xmlns:p14="http://schemas.microsoft.com/office/powerpoint/2010/main" val="3051925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D538A16-9E28-7B41-85AC-3AA96D0E932C}" type="slidenum">
              <a:rPr lang="en-US"/>
              <a:pPr>
                <a:defRPr/>
              </a:pPr>
              <a:t>‹#›</a:t>
            </a:fld>
            <a:endParaRPr lang="en-US"/>
          </a:p>
        </p:txBody>
      </p:sp>
    </p:spTree>
    <p:extLst>
      <p:ext uri="{BB962C8B-B14F-4D97-AF65-F5344CB8AC3E}">
        <p14:creationId xmlns:p14="http://schemas.microsoft.com/office/powerpoint/2010/main" val="232113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381000" y="2209800"/>
            <a:ext cx="41148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2209800"/>
            <a:ext cx="41148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A43BEA8-CD33-F442-91C0-A006AD6A5D3F}" type="slidenum">
              <a:rPr lang="en-US"/>
              <a:pPr>
                <a:defRPr/>
              </a:pPr>
              <a:t>‹#›</a:t>
            </a:fld>
            <a:endParaRPr lang="en-US"/>
          </a:p>
        </p:txBody>
      </p:sp>
    </p:spTree>
    <p:extLst>
      <p:ext uri="{BB962C8B-B14F-4D97-AF65-F5344CB8AC3E}">
        <p14:creationId xmlns:p14="http://schemas.microsoft.com/office/powerpoint/2010/main" val="65461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D6DD792-2378-A54C-8995-0271C14EAB41}" type="slidenum">
              <a:rPr lang="en-US"/>
              <a:pPr>
                <a:defRPr/>
              </a:pPr>
              <a:t>‹#›</a:t>
            </a:fld>
            <a:endParaRPr lang="en-US"/>
          </a:p>
        </p:txBody>
      </p:sp>
    </p:spTree>
    <p:extLst>
      <p:ext uri="{BB962C8B-B14F-4D97-AF65-F5344CB8AC3E}">
        <p14:creationId xmlns:p14="http://schemas.microsoft.com/office/powerpoint/2010/main" val="367022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AA6162D-2196-5448-B4E7-825CFBD09106}" type="slidenum">
              <a:rPr lang="en-US"/>
              <a:pPr>
                <a:defRPr/>
              </a:pPr>
              <a:t>‹#›</a:t>
            </a:fld>
            <a:endParaRPr lang="en-US"/>
          </a:p>
        </p:txBody>
      </p:sp>
    </p:spTree>
    <p:extLst>
      <p:ext uri="{BB962C8B-B14F-4D97-AF65-F5344CB8AC3E}">
        <p14:creationId xmlns:p14="http://schemas.microsoft.com/office/powerpoint/2010/main" val="2457882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1000" y="1447800"/>
            <a:ext cx="8382000" cy="685800"/>
          </a:xfrm>
        </p:spPr>
        <p:txBody>
          <a:bodyPr/>
          <a:lstStyle/>
          <a:p>
            <a:r>
              <a:rPr lang="en-GB" smtClean="0"/>
              <a:t>Click to edit Master title style</a:t>
            </a:r>
            <a:endParaRPr lang="en-GB"/>
          </a:p>
        </p:txBody>
      </p:sp>
      <p:sp>
        <p:nvSpPr>
          <p:cNvPr id="3" name="Table Placeholder 2"/>
          <p:cNvSpPr>
            <a:spLocks noGrp="1"/>
          </p:cNvSpPr>
          <p:nvPr>
            <p:ph type="tbl" idx="1"/>
          </p:nvPr>
        </p:nvSpPr>
        <p:spPr>
          <a:xfrm>
            <a:off x="381000" y="2209800"/>
            <a:ext cx="8382000" cy="3886200"/>
          </a:xfrm>
        </p:spPr>
        <p:txBody>
          <a:bodyPr/>
          <a:lstStyle/>
          <a:p>
            <a:pPr lvl="0"/>
            <a:r>
              <a:rPr lang="en-GB" noProof="0" smtClean="0"/>
              <a:t>Click icon to add table</a:t>
            </a:r>
            <a:endParaRPr lang="en-GB" noProof="0" dirty="0"/>
          </a:p>
        </p:txBody>
      </p:sp>
      <p:sp>
        <p:nvSpPr>
          <p:cNvPr id="4" name="Date Placeholder 3"/>
          <p:cNvSpPr>
            <a:spLocks noGrp="1"/>
          </p:cNvSpPr>
          <p:nvPr>
            <p:ph type="dt" sz="half" idx="10"/>
          </p:nvPr>
        </p:nvSpPr>
        <p:spPr/>
        <p:txBody>
          <a:bodyPr/>
          <a:lstStyle>
            <a:lvl1pPr>
              <a:defRPr dirty="0">
                <a:ea typeface="ＭＳ Ｐゴシック" charset="0"/>
                <a:cs typeface="ＭＳ Ｐゴシック" charset="0"/>
              </a:defRPr>
            </a:lvl1pPr>
          </a:lstStyle>
          <a:p>
            <a:pPr>
              <a:defRPr/>
            </a:pPr>
            <a:fld id="{C5D413A1-3B46-8C49-83B4-CEC60DFAA353}" type="datetime1">
              <a:rPr lang="en-GB"/>
              <a:pPr>
                <a:defRPr/>
              </a:pPr>
              <a:t>05/12/2014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smtClean="0"/>
            </a:lvl1pPr>
          </a:lstStyle>
          <a:p>
            <a:pPr>
              <a:defRPr/>
            </a:pPr>
            <a:fld id="{C6C9D148-DA3E-3541-9DE3-2EC2ADAE7DE9}" type="slidenum">
              <a:rPr lang="en-US"/>
              <a:pPr>
                <a:defRPr/>
              </a:pPr>
              <a:t>‹#›</a:t>
            </a:fld>
            <a:endParaRPr lang="en-US"/>
          </a:p>
        </p:txBody>
      </p:sp>
    </p:spTree>
    <p:extLst>
      <p:ext uri="{BB962C8B-B14F-4D97-AF65-F5344CB8AC3E}">
        <p14:creationId xmlns:p14="http://schemas.microsoft.com/office/powerpoint/2010/main" val="3550297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435" y="4406901"/>
            <a:ext cx="7772400" cy="1362075"/>
          </a:xfrm>
        </p:spPr>
        <p:txBody>
          <a:bodyPr anchor="t"/>
          <a:lstStyle>
            <a:lvl1pPr algn="l">
              <a:defRPr sz="4000" b="1" cap="all"/>
            </a:lvl1pPr>
          </a:lstStyle>
          <a:p>
            <a:r>
              <a:rPr lang="en-GB" smtClean="0"/>
              <a:t>Click to edit Master title style</a:t>
            </a:r>
            <a:endParaRPr lang="en-GB"/>
          </a:p>
        </p:txBody>
      </p:sp>
      <p:sp>
        <p:nvSpPr>
          <p:cNvPr id="3" name="Rectangle 6"/>
          <p:cNvSpPr>
            <a:spLocks noGrp="1" noChangeArrowheads="1"/>
          </p:cNvSpPr>
          <p:nvPr>
            <p:ph type="sldNum" sz="quarter" idx="10"/>
          </p:nvPr>
        </p:nvSpPr>
        <p:spPr>
          <a:ln/>
        </p:spPr>
        <p:txBody>
          <a:bodyPr/>
          <a:lstStyle>
            <a:lvl1pPr>
              <a:defRPr/>
            </a:lvl1pPr>
          </a:lstStyle>
          <a:p>
            <a:fld id="{C461CD8C-F923-DC43-B05E-2968B0395360}" type="slidenum">
              <a:rPr lang="en-US" smtClean="0"/>
              <a:t>‹#›</a:t>
            </a:fld>
            <a:endParaRPr lang="en-US"/>
          </a:p>
        </p:txBody>
      </p:sp>
    </p:spTree>
    <p:extLst>
      <p:ext uri="{BB962C8B-B14F-4D97-AF65-F5344CB8AC3E}">
        <p14:creationId xmlns:p14="http://schemas.microsoft.com/office/powerpoint/2010/main" val="65297722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1000" y="1447800"/>
            <a:ext cx="8382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endParaRPr lang="en-US"/>
          </a:p>
        </p:txBody>
      </p:sp>
      <p:sp>
        <p:nvSpPr>
          <p:cNvPr id="1027" name="Rectangle 3"/>
          <p:cNvSpPr>
            <a:spLocks noGrp="1" noChangeArrowheads="1"/>
          </p:cNvSpPr>
          <p:nvPr>
            <p:ph type="body" idx="1"/>
          </p:nvPr>
        </p:nvSpPr>
        <p:spPr bwMode="auto">
          <a:xfrm>
            <a:off x="381000" y="2209800"/>
            <a:ext cx="83820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1028" name="Rectangle 4"/>
          <p:cNvSpPr>
            <a:spLocks noGrp="1" noChangeArrowheads="1"/>
          </p:cNvSpPr>
          <p:nvPr>
            <p:ph type="dt" sz="half" idx="2"/>
          </p:nvPr>
        </p:nvSpPr>
        <p:spPr bwMode="auto">
          <a:xfrm>
            <a:off x="3810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400">
                <a:ea typeface="ＭＳ Ｐゴシック" charset="-128"/>
                <a:cs typeface="+mn-cs"/>
              </a:defRPr>
            </a:lvl1pPr>
          </a:lstStyle>
          <a:p>
            <a:pPr>
              <a:defRPr/>
            </a:pPr>
            <a:endParaRPr lang="en-US"/>
          </a:p>
        </p:txBody>
      </p:sp>
      <p:sp>
        <p:nvSpPr>
          <p:cNvPr id="1029" name="Rectangle 5"/>
          <p:cNvSpPr>
            <a:spLocks noGrp="1" noChangeArrowheads="1"/>
          </p:cNvSpPr>
          <p:nvPr>
            <p:ph type="ftr" sz="quarter" idx="3"/>
          </p:nvPr>
        </p:nvSpPr>
        <p:spPr bwMode="auto">
          <a:xfrm>
            <a:off x="2819400" y="6248400"/>
            <a:ext cx="3352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defRPr sz="1400">
                <a:ea typeface="ＭＳ Ｐゴシック" charset="-128"/>
                <a:cs typeface="+mn-cs"/>
              </a:defRPr>
            </a:lvl1pPr>
          </a:lstStyle>
          <a:p>
            <a:pPr>
              <a:defRPr/>
            </a:pPr>
            <a:endParaRPr lang="en-US"/>
          </a:p>
        </p:txBody>
      </p:sp>
      <p:sp>
        <p:nvSpPr>
          <p:cNvPr id="1030" name="Rectangle 6"/>
          <p:cNvSpPr>
            <a:spLocks noGrp="1" noChangeArrowheads="1"/>
          </p:cNvSpPr>
          <p:nvPr>
            <p:ph type="sldNum" sz="quarter" idx="4"/>
          </p:nvPr>
        </p:nvSpPr>
        <p:spPr bwMode="auto">
          <a:xfrm>
            <a:off x="68580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400" smtClean="0">
                <a:solidFill>
                  <a:srgbClr val="00213B"/>
                </a:solidFill>
              </a:defRPr>
            </a:lvl1pPr>
          </a:lstStyle>
          <a:p>
            <a:pPr>
              <a:defRPr/>
            </a:pPr>
            <a:fld id="{311F19A0-DB70-E046-81EE-05AC031F72BA}" type="slidenum">
              <a:rPr lang="en-US"/>
              <a:pPr>
                <a:defRPr/>
              </a:pPr>
              <a:t>‹#›</a:t>
            </a:fld>
            <a:endParaRPr lang="en-US"/>
          </a:p>
        </p:txBody>
      </p:sp>
      <p:sp>
        <p:nvSpPr>
          <p:cNvPr id="1031" name="Rectangle 12"/>
          <p:cNvSpPr>
            <a:spLocks noChangeArrowheads="1"/>
          </p:cNvSpPr>
          <p:nvPr/>
        </p:nvSpPr>
        <p:spPr bwMode="auto">
          <a:xfrm>
            <a:off x="0" y="0"/>
            <a:ext cx="9144000" cy="1381125"/>
          </a:xfrm>
          <a:prstGeom prst="rect">
            <a:avLst/>
          </a:prstGeom>
          <a:solidFill>
            <a:srgbClr val="00213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400">
              <a:cs typeface="Arial" charset="0"/>
            </a:endParaRPr>
          </a:p>
        </p:txBody>
      </p:sp>
      <p:pic>
        <p:nvPicPr>
          <p:cNvPr id="1032" name="Picture 5" descr="UoG_keyline.eps"/>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412750" y="374650"/>
            <a:ext cx="196850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Lst>
  <p:txStyles>
    <p:titleStyle>
      <a:lvl1pPr algn="l" rtl="0" eaLnBrk="1" fontAlgn="base" hangingPunct="1">
        <a:spcBef>
          <a:spcPct val="0"/>
        </a:spcBef>
        <a:spcAft>
          <a:spcPct val="0"/>
        </a:spcAft>
        <a:defRPr sz="2800" b="1">
          <a:solidFill>
            <a:srgbClr val="00213B"/>
          </a:solidFill>
          <a:latin typeface="+mj-lt"/>
          <a:ea typeface="+mj-ea"/>
          <a:cs typeface="+mj-cs"/>
        </a:defRPr>
      </a:lvl1pPr>
      <a:lvl2pPr algn="l" rtl="0" eaLnBrk="1" fontAlgn="base" hangingPunct="1">
        <a:spcBef>
          <a:spcPct val="0"/>
        </a:spcBef>
        <a:spcAft>
          <a:spcPct val="0"/>
        </a:spcAft>
        <a:defRPr sz="2800" b="1">
          <a:solidFill>
            <a:srgbClr val="00213B"/>
          </a:solidFill>
          <a:latin typeface="Arial" charset="0"/>
          <a:ea typeface="ＭＳ Ｐゴシック" charset="-128"/>
          <a:cs typeface="ＭＳ Ｐゴシック" charset="-128"/>
        </a:defRPr>
      </a:lvl2pPr>
      <a:lvl3pPr algn="l" rtl="0" eaLnBrk="1" fontAlgn="base" hangingPunct="1">
        <a:spcBef>
          <a:spcPct val="0"/>
        </a:spcBef>
        <a:spcAft>
          <a:spcPct val="0"/>
        </a:spcAft>
        <a:defRPr sz="2800" b="1">
          <a:solidFill>
            <a:srgbClr val="00213B"/>
          </a:solidFill>
          <a:latin typeface="Arial" charset="0"/>
          <a:ea typeface="ＭＳ Ｐゴシック" charset="-128"/>
          <a:cs typeface="ＭＳ Ｐゴシック" charset="-128"/>
        </a:defRPr>
      </a:lvl3pPr>
      <a:lvl4pPr algn="l" rtl="0" eaLnBrk="1" fontAlgn="base" hangingPunct="1">
        <a:spcBef>
          <a:spcPct val="0"/>
        </a:spcBef>
        <a:spcAft>
          <a:spcPct val="0"/>
        </a:spcAft>
        <a:defRPr sz="2800" b="1">
          <a:solidFill>
            <a:srgbClr val="00213B"/>
          </a:solidFill>
          <a:latin typeface="Arial" charset="0"/>
          <a:ea typeface="ＭＳ Ｐゴシック" charset="-128"/>
          <a:cs typeface="ＭＳ Ｐゴシック" charset="-128"/>
        </a:defRPr>
      </a:lvl4pPr>
      <a:lvl5pPr algn="l" rtl="0" eaLnBrk="1" fontAlgn="base" hangingPunct="1">
        <a:spcBef>
          <a:spcPct val="0"/>
        </a:spcBef>
        <a:spcAft>
          <a:spcPct val="0"/>
        </a:spcAft>
        <a:defRPr sz="2800" b="1">
          <a:solidFill>
            <a:srgbClr val="00213B"/>
          </a:solidFill>
          <a:latin typeface="Arial" charset="0"/>
          <a:ea typeface="ＭＳ Ｐゴシック" charset="-128"/>
          <a:cs typeface="ＭＳ Ｐゴシック" charset="-128"/>
        </a:defRPr>
      </a:lvl5pPr>
      <a:lvl6pPr marL="457200" algn="l" rtl="0" eaLnBrk="1" fontAlgn="base" hangingPunct="1">
        <a:spcBef>
          <a:spcPct val="0"/>
        </a:spcBef>
        <a:spcAft>
          <a:spcPct val="0"/>
        </a:spcAft>
        <a:defRPr sz="2800" b="1">
          <a:solidFill>
            <a:srgbClr val="00213B"/>
          </a:solidFill>
          <a:latin typeface="Arial" charset="0"/>
          <a:ea typeface="ＭＳ Ｐゴシック" charset="-128"/>
          <a:cs typeface="ＭＳ Ｐゴシック" charset="-128"/>
        </a:defRPr>
      </a:lvl6pPr>
      <a:lvl7pPr marL="914400" algn="l" rtl="0" eaLnBrk="1" fontAlgn="base" hangingPunct="1">
        <a:spcBef>
          <a:spcPct val="0"/>
        </a:spcBef>
        <a:spcAft>
          <a:spcPct val="0"/>
        </a:spcAft>
        <a:defRPr sz="2800" b="1">
          <a:solidFill>
            <a:srgbClr val="00213B"/>
          </a:solidFill>
          <a:latin typeface="Arial" charset="0"/>
          <a:ea typeface="ＭＳ Ｐゴシック" charset="-128"/>
          <a:cs typeface="ＭＳ Ｐゴシック" charset="-128"/>
        </a:defRPr>
      </a:lvl7pPr>
      <a:lvl8pPr marL="1371600" algn="l" rtl="0" eaLnBrk="1" fontAlgn="base" hangingPunct="1">
        <a:spcBef>
          <a:spcPct val="0"/>
        </a:spcBef>
        <a:spcAft>
          <a:spcPct val="0"/>
        </a:spcAft>
        <a:defRPr sz="2800" b="1">
          <a:solidFill>
            <a:srgbClr val="00213B"/>
          </a:solidFill>
          <a:latin typeface="Arial" charset="0"/>
          <a:ea typeface="ＭＳ Ｐゴシック" charset="-128"/>
          <a:cs typeface="ＭＳ Ｐゴシック" charset="-128"/>
        </a:defRPr>
      </a:lvl8pPr>
      <a:lvl9pPr marL="1828800" algn="l" rtl="0" eaLnBrk="1" fontAlgn="base" hangingPunct="1">
        <a:spcBef>
          <a:spcPct val="0"/>
        </a:spcBef>
        <a:spcAft>
          <a:spcPct val="0"/>
        </a:spcAft>
        <a:defRPr sz="2800" b="1">
          <a:solidFill>
            <a:srgbClr val="00213B"/>
          </a:solidFill>
          <a:latin typeface="Arial" charset="0"/>
          <a:ea typeface="ＭＳ Ｐゴシック" charset="-128"/>
          <a:cs typeface="ＭＳ Ｐゴシック" charset="-128"/>
        </a:defRPr>
      </a:lvl9pPr>
    </p:titleStyle>
    <p:bodyStyle>
      <a:lvl1pPr marL="342900" indent="-342900" algn="l" rtl="0" eaLnBrk="1" fontAlgn="base" hangingPunct="1">
        <a:spcBef>
          <a:spcPct val="20000"/>
        </a:spcBef>
        <a:spcAft>
          <a:spcPct val="0"/>
        </a:spcAft>
        <a:buChar char="•"/>
        <a:defRPr sz="2400">
          <a:solidFill>
            <a:srgbClr val="00213B"/>
          </a:solidFill>
          <a:latin typeface="+mn-lt"/>
          <a:ea typeface="+mn-ea"/>
          <a:cs typeface="+mn-cs"/>
        </a:defRPr>
      </a:lvl1pPr>
      <a:lvl2pPr marL="742950" indent="-285750" algn="l" rtl="0" eaLnBrk="1" fontAlgn="base" hangingPunct="1">
        <a:spcBef>
          <a:spcPct val="20000"/>
        </a:spcBef>
        <a:spcAft>
          <a:spcPct val="0"/>
        </a:spcAft>
        <a:buChar char="–"/>
        <a:defRPr sz="2000">
          <a:solidFill>
            <a:srgbClr val="00213B"/>
          </a:solidFill>
          <a:latin typeface="+mn-lt"/>
          <a:ea typeface="+mn-ea"/>
        </a:defRPr>
      </a:lvl2pPr>
      <a:lvl3pPr marL="1143000" indent="-228600" algn="l" rtl="0" eaLnBrk="1" fontAlgn="base" hangingPunct="1">
        <a:spcBef>
          <a:spcPct val="20000"/>
        </a:spcBef>
        <a:spcAft>
          <a:spcPct val="0"/>
        </a:spcAft>
        <a:buChar char="•"/>
        <a:defRPr b="1">
          <a:solidFill>
            <a:srgbClr val="00213B"/>
          </a:solidFill>
          <a:latin typeface="+mn-lt"/>
          <a:ea typeface="+mn-ea"/>
        </a:defRPr>
      </a:lvl3pPr>
      <a:lvl4pPr marL="1600200" indent="-228600" algn="l" rtl="0" eaLnBrk="1" fontAlgn="base" hangingPunct="1">
        <a:spcBef>
          <a:spcPct val="20000"/>
        </a:spcBef>
        <a:spcAft>
          <a:spcPct val="0"/>
        </a:spcAft>
        <a:buChar char="–"/>
        <a:defRPr>
          <a:solidFill>
            <a:srgbClr val="00213B"/>
          </a:solidFill>
          <a:latin typeface="+mn-lt"/>
          <a:ea typeface="+mn-ea"/>
        </a:defRPr>
      </a:lvl4pPr>
      <a:lvl5pPr marL="2057400" indent="-228600" algn="l" rtl="0" eaLnBrk="1" fontAlgn="base" hangingPunct="1">
        <a:spcBef>
          <a:spcPct val="20000"/>
        </a:spcBef>
        <a:spcAft>
          <a:spcPct val="0"/>
        </a:spcAft>
        <a:buChar char="»"/>
        <a:defRPr sz="1600">
          <a:solidFill>
            <a:srgbClr val="00213B"/>
          </a:solidFill>
          <a:latin typeface="+mn-lt"/>
          <a:ea typeface="+mn-ea"/>
        </a:defRPr>
      </a:lvl5pPr>
      <a:lvl6pPr marL="2514600" indent="-228600" algn="l" rtl="0" eaLnBrk="1" fontAlgn="base" hangingPunct="1">
        <a:spcBef>
          <a:spcPct val="20000"/>
        </a:spcBef>
        <a:spcAft>
          <a:spcPct val="0"/>
        </a:spcAft>
        <a:buChar char="»"/>
        <a:defRPr sz="1600">
          <a:solidFill>
            <a:srgbClr val="00213B"/>
          </a:solidFill>
          <a:latin typeface="+mn-lt"/>
          <a:ea typeface="+mn-ea"/>
        </a:defRPr>
      </a:lvl6pPr>
      <a:lvl7pPr marL="2971800" indent="-228600" algn="l" rtl="0" eaLnBrk="1" fontAlgn="base" hangingPunct="1">
        <a:spcBef>
          <a:spcPct val="20000"/>
        </a:spcBef>
        <a:spcAft>
          <a:spcPct val="0"/>
        </a:spcAft>
        <a:buChar char="»"/>
        <a:defRPr sz="1600">
          <a:solidFill>
            <a:srgbClr val="00213B"/>
          </a:solidFill>
          <a:latin typeface="+mn-lt"/>
          <a:ea typeface="+mn-ea"/>
        </a:defRPr>
      </a:lvl7pPr>
      <a:lvl8pPr marL="3429000" indent="-228600" algn="l" rtl="0" eaLnBrk="1" fontAlgn="base" hangingPunct="1">
        <a:spcBef>
          <a:spcPct val="20000"/>
        </a:spcBef>
        <a:spcAft>
          <a:spcPct val="0"/>
        </a:spcAft>
        <a:buChar char="»"/>
        <a:defRPr sz="1600">
          <a:solidFill>
            <a:srgbClr val="00213B"/>
          </a:solidFill>
          <a:latin typeface="+mn-lt"/>
          <a:ea typeface="+mn-ea"/>
        </a:defRPr>
      </a:lvl8pPr>
      <a:lvl9pPr marL="3886200" indent="-228600" algn="l" rtl="0" eaLnBrk="1" fontAlgn="base" hangingPunct="1">
        <a:spcBef>
          <a:spcPct val="20000"/>
        </a:spcBef>
        <a:spcAft>
          <a:spcPct val="0"/>
        </a:spcAft>
        <a:buChar char="»"/>
        <a:defRPr sz="1600">
          <a:solidFill>
            <a:srgbClr val="00213B"/>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‘Back to the Future’? Curriculum Development through Pedagogical Inquiry</a:t>
            </a:r>
          </a:p>
        </p:txBody>
      </p:sp>
      <p:sp>
        <p:nvSpPr>
          <p:cNvPr id="3" name="Subtitle 2"/>
          <p:cNvSpPr>
            <a:spLocks noGrp="1"/>
          </p:cNvSpPr>
          <p:nvPr>
            <p:ph type="subTitle" idx="1"/>
          </p:nvPr>
        </p:nvSpPr>
        <p:spPr/>
        <p:txBody>
          <a:bodyPr/>
          <a:lstStyle/>
          <a:p>
            <a:r>
              <a:rPr lang="en-US" dirty="0" smtClean="0"/>
              <a:t>Professor Vivienne Baumfield</a:t>
            </a:r>
          </a:p>
          <a:p>
            <a:r>
              <a:rPr lang="en-US" dirty="0" smtClean="0"/>
              <a:t>School of Education</a:t>
            </a:r>
          </a:p>
          <a:p>
            <a:r>
              <a:rPr lang="en-US" dirty="0" smtClean="0"/>
              <a:t>University of Glasgow</a:t>
            </a:r>
          </a:p>
          <a:p>
            <a:endParaRPr lang="en-US" dirty="0" smtClean="0"/>
          </a:p>
          <a:p>
            <a:r>
              <a:rPr lang="en-US" dirty="0" err="1" smtClean="0"/>
              <a:t>Vivienne.baumfield@glasgow.ac.uk</a:t>
            </a:r>
            <a:endParaRPr lang="en-US" dirty="0"/>
          </a:p>
        </p:txBody>
      </p:sp>
    </p:spTree>
    <p:extLst>
      <p:ext uri="{BB962C8B-B14F-4D97-AF65-F5344CB8AC3E}">
        <p14:creationId xmlns:p14="http://schemas.microsoft.com/office/powerpoint/2010/main" val="2111961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29009" y="3454677"/>
            <a:ext cx="5770104" cy="523220"/>
          </a:xfrm>
          <a:prstGeom prst="rect">
            <a:avLst/>
          </a:prstGeom>
          <a:noFill/>
        </p:spPr>
        <p:txBody>
          <a:bodyPr wrap="none" rtlCol="0">
            <a:spAutoFit/>
          </a:bodyPr>
          <a:lstStyle/>
          <a:p>
            <a:r>
              <a:rPr lang="en-US" sz="2800" b="1" dirty="0" smtClean="0"/>
              <a:t>Who knows what, why and how?</a:t>
            </a:r>
            <a:endParaRPr lang="en-US" sz="2800" b="1" dirty="0"/>
          </a:p>
        </p:txBody>
      </p:sp>
    </p:spTree>
    <p:extLst>
      <p:ext uri="{BB962C8B-B14F-4D97-AF65-F5344CB8AC3E}">
        <p14:creationId xmlns:p14="http://schemas.microsoft.com/office/powerpoint/2010/main" val="34485569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4444" y="2318651"/>
            <a:ext cx="8198556" cy="3490186"/>
          </a:xfrm>
          <a:prstGeom prst="rect">
            <a:avLst/>
          </a:prstGeom>
          <a:noFill/>
        </p:spPr>
        <p:txBody>
          <a:bodyPr wrap="square" rtlCol="0">
            <a:spAutoFit/>
          </a:bodyPr>
          <a:lstStyle/>
          <a:p>
            <a:pPr eaLnBrk="1" hangingPunct="1">
              <a:lnSpc>
                <a:spcPct val="120000"/>
              </a:lnSpc>
              <a:buFontTx/>
              <a:buNone/>
            </a:pPr>
            <a:r>
              <a:rPr lang="en-US" dirty="0">
                <a:cs typeface="Arial" charset="0"/>
              </a:rPr>
              <a:t>Teachers need to be active in two knowledge building communities: </a:t>
            </a:r>
            <a:endParaRPr lang="en-US" dirty="0" smtClean="0">
              <a:cs typeface="Arial" charset="0"/>
            </a:endParaRPr>
          </a:p>
          <a:p>
            <a:pPr eaLnBrk="1" hangingPunct="1">
              <a:lnSpc>
                <a:spcPct val="120000"/>
              </a:lnSpc>
              <a:buFontTx/>
              <a:buNone/>
            </a:pPr>
            <a:r>
              <a:rPr lang="en-US" dirty="0" smtClean="0">
                <a:cs typeface="Arial" charset="0"/>
              </a:rPr>
              <a:t>with </a:t>
            </a:r>
            <a:r>
              <a:rPr lang="en-US" dirty="0">
                <a:cs typeface="Arial" charset="0"/>
              </a:rPr>
              <a:t>their students building an understanding of the world; </a:t>
            </a:r>
            <a:endParaRPr lang="en-US" dirty="0" smtClean="0">
              <a:cs typeface="Arial" charset="0"/>
            </a:endParaRPr>
          </a:p>
          <a:p>
            <a:pPr eaLnBrk="1" hangingPunct="1">
              <a:lnSpc>
                <a:spcPct val="120000"/>
              </a:lnSpc>
              <a:buFontTx/>
              <a:buNone/>
            </a:pPr>
            <a:r>
              <a:rPr lang="en-US" dirty="0" smtClean="0">
                <a:cs typeface="Arial" charset="0"/>
              </a:rPr>
              <a:t>with </a:t>
            </a:r>
            <a:r>
              <a:rPr lang="en-US" dirty="0">
                <a:cs typeface="Arial" charset="0"/>
              </a:rPr>
              <a:t>researchers and other practitioners building a working knowledge of teaching and learning.</a:t>
            </a:r>
          </a:p>
          <a:p>
            <a:pPr eaLnBrk="1" hangingPunct="1">
              <a:lnSpc>
                <a:spcPct val="120000"/>
              </a:lnSpc>
              <a:buFontTx/>
              <a:buNone/>
            </a:pPr>
            <a:endParaRPr lang="en-US" dirty="0">
              <a:cs typeface="Arial" charset="0"/>
            </a:endParaRPr>
          </a:p>
          <a:p>
            <a:pPr eaLnBrk="1" hangingPunct="1">
              <a:buFontTx/>
              <a:buNone/>
            </a:pPr>
            <a:r>
              <a:rPr lang="en-US" dirty="0">
                <a:cs typeface="Arial" charset="0"/>
              </a:rPr>
              <a:t>    (</a:t>
            </a:r>
            <a:r>
              <a:rPr lang="en-US" dirty="0" err="1">
                <a:cs typeface="Arial" charset="0"/>
              </a:rPr>
              <a:t>Bereiter</a:t>
            </a:r>
            <a:r>
              <a:rPr lang="en-US" dirty="0">
                <a:cs typeface="Arial" charset="0"/>
              </a:rPr>
              <a:t>, 2002) 	</a:t>
            </a:r>
          </a:p>
          <a:p>
            <a:endParaRPr lang="en-US" dirty="0"/>
          </a:p>
        </p:txBody>
      </p:sp>
    </p:spTree>
    <p:extLst>
      <p:ext uri="{BB962C8B-B14F-4D97-AF65-F5344CB8AC3E}">
        <p14:creationId xmlns:p14="http://schemas.microsoft.com/office/powerpoint/2010/main" val="227655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1_mind_the_gap.jpg"/>
          <p:cNvPicPr>
            <a:picLocks noChangeAspect="1"/>
          </p:cNvPicPr>
          <p:nvPr/>
        </p:nvPicPr>
        <p:blipFill>
          <a:blip r:embed="rId2"/>
          <a:stretch>
            <a:fillRect/>
          </a:stretch>
        </p:blipFill>
        <p:spPr>
          <a:xfrm>
            <a:off x="2195736" y="1412776"/>
            <a:ext cx="4392488" cy="3394099"/>
          </a:xfrm>
          <a:prstGeom prst="rect">
            <a:avLst/>
          </a:prstGeom>
        </p:spPr>
      </p:pic>
      <p:sp>
        <p:nvSpPr>
          <p:cNvPr id="3" name="TextBox 2"/>
          <p:cNvSpPr txBox="1"/>
          <p:nvPr/>
        </p:nvSpPr>
        <p:spPr>
          <a:xfrm>
            <a:off x="827584" y="4806875"/>
            <a:ext cx="7920880" cy="1938992"/>
          </a:xfrm>
          <a:prstGeom prst="rect">
            <a:avLst/>
          </a:prstGeom>
          <a:noFill/>
        </p:spPr>
        <p:txBody>
          <a:bodyPr wrap="square" rtlCol="0">
            <a:spAutoFit/>
          </a:bodyPr>
          <a:lstStyle/>
          <a:p>
            <a:r>
              <a:rPr lang="en-US" sz="2800" dirty="0"/>
              <a:t>The central problem is finding a way to keep </a:t>
            </a:r>
            <a:r>
              <a:rPr lang="en-US" sz="2800" dirty="0" smtClean="0"/>
              <a:t>theory </a:t>
            </a:r>
            <a:r>
              <a:rPr lang="en-US" sz="2800" dirty="0"/>
              <a:t>and </a:t>
            </a:r>
            <a:r>
              <a:rPr lang="en-US" sz="2800" dirty="0" smtClean="0"/>
              <a:t>practice </a:t>
            </a:r>
            <a:r>
              <a:rPr lang="en-US" sz="2800" dirty="0"/>
              <a:t>in a mutual and fortifying interaction.</a:t>
            </a:r>
          </a:p>
          <a:p>
            <a:endParaRPr lang="en-US" i="1" dirty="0"/>
          </a:p>
          <a:p>
            <a:endParaRPr lang="en-US" dirty="0"/>
          </a:p>
        </p:txBody>
      </p:sp>
    </p:spTree>
    <p:extLst>
      <p:ext uri="{BB962C8B-B14F-4D97-AF65-F5344CB8AC3E}">
        <p14:creationId xmlns:p14="http://schemas.microsoft.com/office/powerpoint/2010/main" val="1007783587"/>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1"/>
          <p:cNvSpPr>
            <a:spLocks noChangeShapeType="1"/>
          </p:cNvSpPr>
          <p:nvPr/>
        </p:nvSpPr>
        <p:spPr bwMode="auto">
          <a:xfrm>
            <a:off x="3132138" y="5441950"/>
            <a:ext cx="2930525" cy="1588"/>
          </a:xfrm>
          <a:prstGeom prst="line">
            <a:avLst/>
          </a:prstGeom>
          <a:noFill/>
          <a:ln w="12700">
            <a:solidFill>
              <a:srgbClr val="00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969696">
                      <a:alpha val="74998"/>
                    </a:srgbClr>
                  </a:outerShdw>
                </a:effectLst>
              </a14:hiddenEffects>
            </a:ext>
          </a:extLst>
        </p:spPr>
        <p:txBody>
          <a:bodyPr vert="horz" wrap="none" lIns="91440" tIns="45720" rIns="91440" bIns="45720" numCol="1" anchor="ctr" anchorCtr="0" compatLnSpc="1">
            <a:prstTxWarp prst="textNoShape">
              <a:avLst/>
            </a:prstTxWarp>
          </a:bodyPr>
          <a:lstStyle/>
          <a:p>
            <a:endParaRPr lang="en-US"/>
          </a:p>
        </p:txBody>
      </p:sp>
      <p:sp>
        <p:nvSpPr>
          <p:cNvPr id="3" name="Line 2"/>
          <p:cNvSpPr>
            <a:spLocks noChangeShapeType="1"/>
          </p:cNvSpPr>
          <p:nvPr/>
        </p:nvSpPr>
        <p:spPr bwMode="auto">
          <a:xfrm flipH="1">
            <a:off x="2293938" y="2298700"/>
            <a:ext cx="1531937" cy="2212975"/>
          </a:xfrm>
          <a:prstGeom prst="line">
            <a:avLst/>
          </a:prstGeom>
          <a:noFill/>
          <a:ln w="12700">
            <a:solidFill>
              <a:srgbClr val="00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969696">
                      <a:alpha val="74998"/>
                    </a:srgbClr>
                  </a:outerShdw>
                </a:effectLst>
              </a14:hiddenEffects>
            </a:ext>
          </a:extLst>
        </p:spPr>
        <p:txBody>
          <a:bodyPr vert="horz" wrap="none" lIns="91440" tIns="45720" rIns="91440" bIns="45720" numCol="1" anchor="ctr" anchorCtr="0" compatLnSpc="1">
            <a:prstTxWarp prst="textNoShape">
              <a:avLst/>
            </a:prstTxWarp>
          </a:bodyPr>
          <a:lstStyle/>
          <a:p>
            <a:endParaRPr lang="en-US"/>
          </a:p>
        </p:txBody>
      </p:sp>
      <p:sp>
        <p:nvSpPr>
          <p:cNvPr id="4" name="Line 3"/>
          <p:cNvSpPr>
            <a:spLocks noChangeShapeType="1"/>
          </p:cNvSpPr>
          <p:nvPr/>
        </p:nvSpPr>
        <p:spPr bwMode="auto">
          <a:xfrm>
            <a:off x="5357813" y="2298700"/>
            <a:ext cx="1863725" cy="2212975"/>
          </a:xfrm>
          <a:prstGeom prst="line">
            <a:avLst/>
          </a:prstGeom>
          <a:noFill/>
          <a:ln w="12700">
            <a:solidFill>
              <a:srgbClr val="00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969696">
                      <a:alpha val="74998"/>
                    </a:srgbClr>
                  </a:outerShdw>
                </a:effectLst>
              </a14:hiddenEffects>
            </a:ext>
          </a:extLst>
        </p:spPr>
        <p:txBody>
          <a:bodyPr vert="horz" wrap="none" lIns="91440" tIns="45720" rIns="91440" bIns="45720" numCol="1" anchor="ctr" anchorCtr="0" compatLnSpc="1">
            <a:prstTxWarp prst="textNoShape">
              <a:avLst/>
            </a:prstTxWarp>
          </a:bodyPr>
          <a:lstStyle/>
          <a:p>
            <a:endParaRPr lang="en-US"/>
          </a:p>
        </p:txBody>
      </p:sp>
      <p:sp>
        <p:nvSpPr>
          <p:cNvPr id="5" name="Rectangle 4"/>
          <p:cNvSpPr>
            <a:spLocks noChangeArrowheads="1"/>
          </p:cNvSpPr>
          <p:nvPr/>
        </p:nvSpPr>
        <p:spPr bwMode="auto">
          <a:xfrm>
            <a:off x="3825875" y="1468402"/>
            <a:ext cx="1397000" cy="1168400"/>
          </a:xfrm>
          <a:prstGeom prst="rect">
            <a:avLst/>
          </a:prstGeom>
          <a:solidFill>
            <a:srgbClr val="FFFFFF"/>
          </a:solidFill>
          <a:ln w="33338">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rgbClr val="000000"/>
              </a:solidFill>
              <a:effectLst/>
              <a:latin typeface="Comic Sans MS" charset="0"/>
              <a:ea typeface="ÇlÇr ñæí©"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Comic Sans MS" charset="0"/>
                <a:ea typeface="ÇlÇr ñæí©" charset="0"/>
              </a:rPr>
              <a:t>teacher</a:t>
            </a:r>
            <a:endParaRPr kumimoji="0" lang="en-US" sz="2400" b="0" i="0" u="none" strike="noStrike" cap="none" normalizeH="0" baseline="0" dirty="0">
              <a:ln>
                <a:noFill/>
              </a:ln>
              <a:solidFill>
                <a:schemeClr val="tx1"/>
              </a:solidFill>
              <a:effectLst/>
              <a:latin typeface="Arial" charset="0"/>
              <a:ea typeface="ＭＳ Ｐゴシック" charset="0"/>
            </a:endParaRPr>
          </a:p>
        </p:txBody>
      </p:sp>
      <p:sp>
        <p:nvSpPr>
          <p:cNvPr id="6" name="Rectangle 5"/>
          <p:cNvSpPr>
            <a:spLocks noChangeArrowheads="1"/>
          </p:cNvSpPr>
          <p:nvPr/>
        </p:nvSpPr>
        <p:spPr bwMode="auto">
          <a:xfrm>
            <a:off x="1493838" y="4206875"/>
            <a:ext cx="1600200" cy="1168400"/>
          </a:xfrm>
          <a:prstGeom prst="rect">
            <a:avLst/>
          </a:prstGeom>
          <a:solidFill>
            <a:srgbClr val="FFFFFF"/>
          </a:solidFill>
          <a:ln w="33338">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rgbClr val="000000"/>
              </a:solidFill>
              <a:effectLst/>
              <a:latin typeface="Comic Sans MS" charset="0"/>
              <a:ea typeface="ÇlÇr ñæí©"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Comic Sans MS" charset="0"/>
                <a:ea typeface="ÇlÇr ñæí©" charset="0"/>
              </a:rPr>
              <a:t>researcher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p:txBody>
      </p:sp>
      <p:sp>
        <p:nvSpPr>
          <p:cNvPr id="7" name="Rectangle 6"/>
          <p:cNvSpPr>
            <a:spLocks noChangeArrowheads="1"/>
          </p:cNvSpPr>
          <p:nvPr/>
        </p:nvSpPr>
        <p:spPr bwMode="auto">
          <a:xfrm>
            <a:off x="6361113" y="4511675"/>
            <a:ext cx="1485900" cy="1168400"/>
          </a:xfrm>
          <a:prstGeom prst="rect">
            <a:avLst/>
          </a:prstGeom>
          <a:solidFill>
            <a:srgbClr val="FFFFFF"/>
          </a:solidFill>
          <a:ln w="33338">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000000"/>
                </a:solidFill>
                <a:effectLst/>
                <a:latin typeface="Comic Sans MS" charset="0"/>
                <a:ea typeface="ÇlÇr ñæí©" charset="0"/>
              </a:rPr>
              <a:t>policy</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rgbClr val="000000"/>
                </a:solidFill>
                <a:effectLst/>
                <a:latin typeface="Comic Sans MS" charset="0"/>
                <a:ea typeface="ÇlÇr ñæí©" charset="0"/>
              </a:rPr>
              <a:t>maker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0"/>
            </a:endParaRPr>
          </a:p>
        </p:txBody>
      </p:sp>
      <p:sp>
        <p:nvSpPr>
          <p:cNvPr id="8" name="AutoShape 7"/>
          <p:cNvSpPr>
            <a:spLocks noChangeArrowheads="1"/>
          </p:cNvSpPr>
          <p:nvPr/>
        </p:nvSpPr>
        <p:spPr bwMode="auto">
          <a:xfrm>
            <a:off x="3617913" y="3203575"/>
            <a:ext cx="2444750" cy="1689100"/>
          </a:xfrm>
          <a:prstGeom prst="irregularSeal1">
            <a:avLst/>
          </a:prstGeom>
          <a:solidFill>
            <a:srgbClr val="FFFFFF"/>
          </a:solidFill>
          <a:ln w="12700">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969696">
                      <a:alpha val="74998"/>
                    </a:srgbClr>
                  </a:outerShdw>
                </a:effectLst>
              </a14:hiddenEffects>
            </a:ext>
          </a:extLst>
        </p:spPr>
        <p:txBody>
          <a:bodyPr vert="horz" wrap="none" lIns="91440" tIns="45720" rIns="91440" bIns="45720"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omic Sans MS" charset="0"/>
                <a:ea typeface="ÇlÇr ñæí©" charset="0"/>
              </a:rPr>
              <a:t>Making a difference</a:t>
            </a:r>
            <a:endParaRPr kumimoji="0" lang="en-US" sz="2400" b="0" i="0" u="none" strike="noStrike" cap="none" normalizeH="0" baseline="0" dirty="0">
              <a:ln>
                <a:noFill/>
              </a:ln>
              <a:solidFill>
                <a:schemeClr val="tx1"/>
              </a:solidFill>
              <a:effectLst/>
              <a:latin typeface="Arial" charset="0"/>
              <a:ea typeface="ＭＳ Ｐゴシック" charset="0"/>
            </a:endParaRPr>
          </a:p>
        </p:txBody>
      </p:sp>
      <p:sp>
        <p:nvSpPr>
          <p:cNvPr id="9" name="AutoShape 8"/>
          <p:cNvSpPr>
            <a:spLocks noChangeArrowheads="1"/>
          </p:cNvSpPr>
          <p:nvPr/>
        </p:nvSpPr>
        <p:spPr bwMode="auto">
          <a:xfrm>
            <a:off x="5711826" y="1468402"/>
            <a:ext cx="1509712" cy="1371600"/>
          </a:xfrm>
          <a:prstGeom prst="cloudCallout">
            <a:avLst>
              <a:gd name="adj1" fmla="val -83079"/>
              <a:gd name="adj2" fmla="val 29352"/>
            </a:avLst>
          </a:prstGeom>
          <a:solidFill>
            <a:srgbClr val="FFFFFF"/>
          </a:solidFill>
          <a:ln w="12700">
            <a:solidFill>
              <a:srgbClr val="8DC6FF"/>
            </a:solidFill>
            <a:round/>
            <a:headEnd/>
            <a:tailEnd/>
          </a:ln>
          <a:effectLst/>
          <a:extLst>
            <a:ext uri="{AF507438-7753-43e0-B8FC-AC1667EBCBE1}">
              <a14:hiddenEffects xmlns:a14="http://schemas.microsoft.com/office/drawing/2010/main">
                <a:effectLst>
                  <a:outerShdw blurRad="63500" dist="38099" dir="2700000" algn="ctr" rotWithShape="0">
                    <a:srgbClr val="969696">
                      <a:alpha val="74998"/>
                    </a:srgbClr>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Comic Sans MS" charset="0"/>
                <a:ea typeface="ÇlÇr ñæí©" charset="0"/>
              </a:rPr>
              <a:t>Context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Comic Sans MS" charset="0"/>
                <a:ea typeface="ÇlÇr ñæí©" charset="0"/>
              </a:rPr>
              <a:t>specific</a:t>
            </a:r>
            <a:endParaRPr kumimoji="0" lang="en-US" sz="2400" b="0" i="0" u="none" strike="noStrike" cap="none" normalizeH="0" baseline="0" dirty="0">
              <a:ln>
                <a:noFill/>
              </a:ln>
              <a:solidFill>
                <a:schemeClr val="tx1"/>
              </a:solidFill>
              <a:effectLst/>
              <a:latin typeface="Arial" charset="0"/>
              <a:ea typeface="ＭＳ Ｐゴシック" charset="0"/>
            </a:endParaRPr>
          </a:p>
        </p:txBody>
      </p:sp>
      <p:sp>
        <p:nvSpPr>
          <p:cNvPr id="10" name="AutoShape 9"/>
          <p:cNvSpPr>
            <a:spLocks noChangeArrowheads="1"/>
          </p:cNvSpPr>
          <p:nvPr/>
        </p:nvSpPr>
        <p:spPr bwMode="auto">
          <a:xfrm>
            <a:off x="6875463" y="5333107"/>
            <a:ext cx="1943100" cy="1371600"/>
          </a:xfrm>
          <a:prstGeom prst="cloudCallout">
            <a:avLst>
              <a:gd name="adj1" fmla="val -75588"/>
              <a:gd name="adj2" fmla="val -43102"/>
            </a:avLst>
          </a:prstGeom>
          <a:solidFill>
            <a:srgbClr val="FFFFFF"/>
          </a:solidFill>
          <a:ln w="12700">
            <a:solidFill>
              <a:srgbClr val="8DC6FF"/>
            </a:solidFill>
            <a:round/>
            <a:headEnd/>
            <a:tailEnd/>
          </a:ln>
          <a:effectLst/>
          <a:extLst>
            <a:ext uri="{AF507438-7753-43e0-B8FC-AC1667EBCBE1}">
              <a14:hiddenEffects xmlns:a14="http://schemas.microsoft.com/office/drawing/2010/main">
                <a:effectLst>
                  <a:outerShdw blurRad="63500" dist="38099" dir="2700000" algn="ctr" rotWithShape="0">
                    <a:srgbClr val="969696">
                      <a:alpha val="74998"/>
                    </a:srgbClr>
                  </a:outerShdw>
                </a:effectLst>
              </a14:hiddenEffects>
            </a:ext>
          </a:extLst>
        </p:spPr>
        <p:txBody>
          <a:bodyPr vert="horz" wrap="none" lIns="91440" tIns="45720" rIns="91440" bIns="45720"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Comic Sans MS" charset="0"/>
                <a:ea typeface="ÇlÇr ñæí©" charset="0"/>
              </a:rPr>
              <a:t>Low</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Comic Sans MS" charset="0"/>
                <a:ea typeface="ÇlÇr ñæí©" charset="0"/>
              </a:rPr>
              <a:t>complexity</a:t>
            </a:r>
            <a:endParaRPr kumimoji="0" lang="en-US" sz="2400" b="0" i="0" u="none" strike="noStrike" cap="none" normalizeH="0" baseline="0">
              <a:ln>
                <a:noFill/>
              </a:ln>
              <a:solidFill>
                <a:schemeClr val="tx1"/>
              </a:solidFill>
              <a:effectLst/>
              <a:latin typeface="Arial" charset="0"/>
              <a:ea typeface="ＭＳ Ｐゴシック" charset="0"/>
            </a:endParaRPr>
          </a:p>
        </p:txBody>
      </p:sp>
      <p:sp>
        <p:nvSpPr>
          <p:cNvPr id="11" name="AutoShape 10"/>
          <p:cNvSpPr>
            <a:spLocks noChangeArrowheads="1"/>
          </p:cNvSpPr>
          <p:nvPr/>
        </p:nvSpPr>
        <p:spPr bwMode="auto">
          <a:xfrm>
            <a:off x="0" y="4994275"/>
            <a:ext cx="1738313" cy="1714500"/>
          </a:xfrm>
          <a:prstGeom prst="cloudCallout">
            <a:avLst>
              <a:gd name="adj1" fmla="val 37792"/>
              <a:gd name="adj2" fmla="val -70407"/>
            </a:avLst>
          </a:prstGeom>
          <a:solidFill>
            <a:srgbClr val="FFFFFF"/>
          </a:solidFill>
          <a:ln w="12700">
            <a:solidFill>
              <a:srgbClr val="8DC6FF"/>
            </a:solidFill>
            <a:round/>
            <a:headEnd/>
            <a:tailEnd/>
          </a:ln>
          <a:effectLst/>
          <a:extLst>
            <a:ext uri="{AF507438-7753-43e0-B8FC-AC1667EBCBE1}">
              <a14:hiddenEffects xmlns:a14="http://schemas.microsoft.com/office/drawing/2010/main">
                <a:effectLst>
                  <a:outerShdw blurRad="63500" dist="38099" dir="2700000" algn="ctr" rotWithShape="0">
                    <a:srgbClr val="969696">
                      <a:alpha val="74998"/>
                    </a:srgbClr>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Comic Sans MS" charset="0"/>
                <a:ea typeface="ÇlÇr ñæí©" charset="0"/>
              </a:rPr>
              <a:t>Long</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Comic Sans MS" charset="0"/>
                <a:ea typeface="ÇlÇr ñæí©" charset="0"/>
              </a:rPr>
              <a:t>term</a:t>
            </a:r>
            <a:endParaRPr kumimoji="0" lang="en-US" sz="2400" b="0" i="0" u="none" strike="noStrike" cap="none" normalizeH="0" baseline="0">
              <a:ln>
                <a:noFill/>
              </a:ln>
              <a:solidFill>
                <a:schemeClr val="tx1"/>
              </a:solidFill>
              <a:effectLst/>
              <a:latin typeface="Arial" charset="0"/>
              <a:ea typeface="ＭＳ Ｐゴシック" charset="0"/>
            </a:endParaRPr>
          </a:p>
        </p:txBody>
      </p:sp>
      <p:sp>
        <p:nvSpPr>
          <p:cNvPr id="12" name="AutoShape 11"/>
          <p:cNvSpPr>
            <a:spLocks noChangeArrowheads="1"/>
          </p:cNvSpPr>
          <p:nvPr/>
        </p:nvSpPr>
        <p:spPr bwMode="auto">
          <a:xfrm>
            <a:off x="4122738" y="4994275"/>
            <a:ext cx="1281112" cy="952500"/>
          </a:xfrm>
          <a:prstGeom prst="roundRect">
            <a:avLst>
              <a:gd name="adj" fmla="val 16667"/>
            </a:avLst>
          </a:prstGeom>
          <a:solidFill>
            <a:srgbClr val="FFFFFF"/>
          </a:solidFill>
          <a:ln w="12700">
            <a:solidFill>
              <a:srgbClr val="8DC6FF"/>
            </a:solidFill>
            <a:round/>
            <a:headEnd/>
            <a:tailEnd/>
          </a:ln>
          <a:effectLst/>
          <a:extLst>
            <a:ext uri="{AF507438-7753-43e0-B8FC-AC1667EBCBE1}">
              <a14:hiddenEffects xmlns:a14="http://schemas.microsoft.com/office/drawing/2010/main">
                <a:effectLst>
                  <a:outerShdw blurRad="63500" dist="38099" dir="2700000" algn="ctr" rotWithShape="0">
                    <a:srgbClr val="969696">
                      <a:alpha val="74998"/>
                    </a:srgbClr>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Comic Sans MS" charset="0"/>
                <a:ea typeface="ÇlÇr ñæí©" charset="0"/>
              </a:rPr>
              <a:t>across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Comic Sans MS" charset="0"/>
                <a:ea typeface="ÇlÇr ñæí©" charset="0"/>
              </a:rPr>
              <a:t>contexts</a:t>
            </a:r>
            <a:endParaRPr kumimoji="0" lang="en-US" sz="2400" b="0" i="0" u="none" strike="noStrike" cap="none" normalizeH="0" baseline="0">
              <a:ln>
                <a:noFill/>
              </a:ln>
              <a:solidFill>
                <a:schemeClr val="tx1"/>
              </a:solidFill>
              <a:effectLst/>
              <a:latin typeface="Arial" charset="0"/>
              <a:ea typeface="ＭＳ Ｐゴシック" charset="0"/>
            </a:endParaRPr>
          </a:p>
        </p:txBody>
      </p:sp>
    </p:spTree>
    <p:extLst>
      <p:ext uri="{BB962C8B-B14F-4D97-AF65-F5344CB8AC3E}">
        <p14:creationId xmlns:p14="http://schemas.microsoft.com/office/powerpoint/2010/main" val="2472096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Oval 5"/>
          <p:cNvSpPr>
            <a:spLocks noChangeArrowheads="1"/>
          </p:cNvSpPr>
          <p:nvPr/>
        </p:nvSpPr>
        <p:spPr bwMode="auto">
          <a:xfrm>
            <a:off x="2057401" y="3668712"/>
            <a:ext cx="3036888" cy="3036888"/>
          </a:xfrm>
          <a:prstGeom prst="ellipse">
            <a:avLst/>
          </a:prstGeom>
          <a:noFill/>
          <a:ln w="9525">
            <a:solidFill>
              <a:schemeClr val="tx1"/>
            </a:solidFill>
            <a:round/>
            <a:headEnd/>
            <a:tailEnd/>
          </a:ln>
          <a:extLst>
            <a:ext uri="{909E8E84-426E-40dd-AFC4-6F175D3DCCD1}">
              <a14:hiddenFill xmlns:a14="http://schemas.microsoft.com/office/drawing/2010/main">
                <a:solidFill>
                  <a:schemeClr val="folHlink">
                    <a:alpha val="52000"/>
                  </a:schemeClr>
                </a:solidFill>
              </a14:hiddenFill>
            </a:ext>
          </a:extLst>
        </p:spPr>
        <p:txBody>
          <a:bodyPr wrap="none" anchor="ctr"/>
          <a:lstStyle/>
          <a:p>
            <a:endParaRPr lang="en-US"/>
          </a:p>
        </p:txBody>
      </p:sp>
      <p:sp>
        <p:nvSpPr>
          <p:cNvPr id="28678" name="Oval 6"/>
          <p:cNvSpPr>
            <a:spLocks noChangeArrowheads="1"/>
          </p:cNvSpPr>
          <p:nvPr/>
        </p:nvSpPr>
        <p:spPr bwMode="auto">
          <a:xfrm rot="-8141572">
            <a:off x="4267201" y="3592512"/>
            <a:ext cx="2971800" cy="2971800"/>
          </a:xfrm>
          <a:prstGeom prst="ellipse">
            <a:avLst/>
          </a:prstGeom>
          <a:noFill/>
          <a:ln w="9525">
            <a:solidFill>
              <a:schemeClr val="tx1"/>
            </a:solidFill>
            <a:round/>
            <a:headEnd/>
            <a:tailEnd/>
          </a:ln>
          <a:extLst>
            <a:ext uri="{909E8E84-426E-40dd-AFC4-6F175D3DCCD1}">
              <a14:hiddenFill xmlns:a14="http://schemas.microsoft.com/office/drawing/2010/main">
                <a:solidFill>
                  <a:srgbClr val="FF0033">
                    <a:alpha val="38000"/>
                  </a:srgbClr>
                </a:solidFill>
              </a14:hiddenFill>
            </a:ext>
          </a:extLst>
        </p:spPr>
        <p:txBody>
          <a:bodyPr wrap="none" anchor="ctr"/>
          <a:lstStyle/>
          <a:p>
            <a:endParaRPr lang="en-US"/>
          </a:p>
        </p:txBody>
      </p:sp>
      <p:sp>
        <p:nvSpPr>
          <p:cNvPr id="28679" name="Oval 7"/>
          <p:cNvSpPr>
            <a:spLocks noChangeArrowheads="1"/>
          </p:cNvSpPr>
          <p:nvPr/>
        </p:nvSpPr>
        <p:spPr bwMode="auto">
          <a:xfrm>
            <a:off x="3276601" y="1611312"/>
            <a:ext cx="3036888" cy="3036888"/>
          </a:xfrm>
          <a:prstGeom prst="ellipse">
            <a:avLst/>
          </a:prstGeom>
          <a:noFill/>
          <a:ln w="9525">
            <a:solidFill>
              <a:schemeClr val="tx1"/>
            </a:solidFill>
            <a:round/>
            <a:headEnd/>
            <a:tailEnd/>
          </a:ln>
          <a:extLst>
            <a:ext uri="{909E8E84-426E-40dd-AFC4-6F175D3DCCD1}">
              <a14:hiddenFill xmlns:a14="http://schemas.microsoft.com/office/drawing/2010/main">
                <a:solidFill>
                  <a:schemeClr val="accent1">
                    <a:alpha val="39999"/>
                  </a:schemeClr>
                </a:solidFill>
              </a14:hiddenFill>
            </a:ext>
          </a:extLst>
        </p:spPr>
        <p:txBody>
          <a:bodyPr wrap="none" anchor="ctr"/>
          <a:lstStyle/>
          <a:p>
            <a:endParaRPr lang="en-US"/>
          </a:p>
        </p:txBody>
      </p:sp>
      <p:sp>
        <p:nvSpPr>
          <p:cNvPr id="28680" name="Text Box 8"/>
          <p:cNvSpPr txBox="1">
            <a:spLocks noChangeArrowheads="1"/>
          </p:cNvSpPr>
          <p:nvPr/>
        </p:nvSpPr>
        <p:spPr bwMode="auto">
          <a:xfrm>
            <a:off x="4191001" y="2982912"/>
            <a:ext cx="963613"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t>policy</a:t>
            </a:r>
          </a:p>
        </p:txBody>
      </p:sp>
      <p:sp>
        <p:nvSpPr>
          <p:cNvPr id="28681" name="Text Box 9"/>
          <p:cNvSpPr txBox="1">
            <a:spLocks noChangeArrowheads="1"/>
          </p:cNvSpPr>
          <p:nvPr/>
        </p:nvSpPr>
        <p:spPr bwMode="auto">
          <a:xfrm>
            <a:off x="2514601" y="5040312"/>
            <a:ext cx="1370013"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t>research</a:t>
            </a:r>
          </a:p>
        </p:txBody>
      </p:sp>
      <p:sp>
        <p:nvSpPr>
          <p:cNvPr id="28682" name="Text Box 10"/>
          <p:cNvSpPr txBox="1">
            <a:spLocks noChangeArrowheads="1"/>
          </p:cNvSpPr>
          <p:nvPr/>
        </p:nvSpPr>
        <p:spPr bwMode="auto">
          <a:xfrm>
            <a:off x="5562601" y="5040312"/>
            <a:ext cx="125095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t>practice</a:t>
            </a:r>
          </a:p>
        </p:txBody>
      </p:sp>
    </p:spTree>
    <p:extLst>
      <p:ext uri="{BB962C8B-B14F-4D97-AF65-F5344CB8AC3E}">
        <p14:creationId xmlns:p14="http://schemas.microsoft.com/office/powerpoint/2010/main" val="298158377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81000" y="1933322"/>
            <a:ext cx="8382000" cy="685800"/>
          </a:xfrm>
        </p:spPr>
        <p:txBody>
          <a:bodyPr/>
          <a:lstStyle/>
          <a:p>
            <a:r>
              <a:rPr lang="en-US" dirty="0"/>
              <a:t>Achieving Synopsis</a:t>
            </a:r>
          </a:p>
        </p:txBody>
      </p:sp>
      <p:sp>
        <p:nvSpPr>
          <p:cNvPr id="20483" name="Rectangle 3"/>
          <p:cNvSpPr>
            <a:spLocks noGrp="1" noChangeArrowheads="1"/>
          </p:cNvSpPr>
          <p:nvPr>
            <p:ph type="body" idx="1"/>
          </p:nvPr>
        </p:nvSpPr>
        <p:spPr>
          <a:xfrm>
            <a:off x="381000" y="2971800"/>
            <a:ext cx="8382000" cy="3886200"/>
          </a:xfrm>
        </p:spPr>
        <p:txBody>
          <a:bodyPr/>
          <a:lstStyle/>
          <a:p>
            <a:r>
              <a:rPr lang="en-US" dirty="0"/>
              <a:t>Discovering shared intent</a:t>
            </a:r>
          </a:p>
          <a:p>
            <a:r>
              <a:rPr lang="en-US" dirty="0"/>
              <a:t>Finding space</a:t>
            </a:r>
          </a:p>
          <a:p>
            <a:r>
              <a:rPr lang="en-US" dirty="0"/>
              <a:t>Taking action</a:t>
            </a:r>
          </a:p>
          <a:p>
            <a:r>
              <a:rPr lang="en-US" dirty="0"/>
              <a:t>Building understanding</a:t>
            </a:r>
          </a:p>
          <a:p>
            <a:r>
              <a:rPr lang="ja-JP" altLang="en-US" dirty="0"/>
              <a:t>‘</a:t>
            </a:r>
            <a:r>
              <a:rPr lang="en-US" dirty="0"/>
              <a:t>working the dialectic</a:t>
            </a:r>
            <a:r>
              <a:rPr lang="ja-JP" altLang="en-US" dirty="0"/>
              <a:t>’</a:t>
            </a:r>
            <a:endParaRPr lang="en-US" dirty="0"/>
          </a:p>
        </p:txBody>
      </p:sp>
    </p:spTree>
    <p:extLst>
      <p:ext uri="{BB962C8B-B14F-4D97-AF65-F5344CB8AC3E}">
        <p14:creationId xmlns:p14="http://schemas.microsoft.com/office/powerpoint/2010/main" val="87534991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1077" y="2321262"/>
            <a:ext cx="7209692" cy="2831544"/>
          </a:xfrm>
          <a:prstGeom prst="rect">
            <a:avLst/>
          </a:prstGeom>
          <a:noFill/>
        </p:spPr>
        <p:txBody>
          <a:bodyPr wrap="square" rtlCol="0">
            <a:spAutoFit/>
          </a:bodyPr>
          <a:lstStyle/>
          <a:p>
            <a:pPr algn="just">
              <a:lnSpc>
                <a:spcPct val="150000"/>
              </a:lnSpc>
            </a:pPr>
            <a:r>
              <a:rPr lang="en-US" dirty="0" err="1"/>
              <a:t>Psychopedagogy</a:t>
            </a:r>
            <a:r>
              <a:rPr lang="en-US" dirty="0"/>
              <a:t> embraces theoretical principles</a:t>
            </a:r>
          </a:p>
          <a:p>
            <a:pPr algn="just">
              <a:lnSpc>
                <a:spcPct val="150000"/>
              </a:lnSpc>
            </a:pPr>
            <a:r>
              <a:rPr lang="en-US" dirty="0"/>
              <a:t>from psychology and the practical application of those principles in teaching </a:t>
            </a:r>
            <a:r>
              <a:rPr lang="en-US" dirty="0" smtClean="0"/>
              <a:t>with the </a:t>
            </a:r>
            <a:r>
              <a:rPr lang="en-US" dirty="0"/>
              <a:t>central aim of enhancing learning, and its affective context</a:t>
            </a:r>
            <a:r>
              <a:rPr lang="en-US" dirty="0" smtClean="0"/>
              <a:t>.</a:t>
            </a:r>
          </a:p>
          <a:p>
            <a:pPr algn="just">
              <a:lnSpc>
                <a:spcPct val="150000"/>
              </a:lnSpc>
            </a:pPr>
            <a:r>
              <a:rPr lang="en-US" dirty="0" smtClean="0"/>
              <a:t>Stones, 1978</a:t>
            </a:r>
            <a:endParaRPr lang="en-US" dirty="0"/>
          </a:p>
        </p:txBody>
      </p:sp>
    </p:spTree>
    <p:extLst>
      <p:ext uri="{BB962C8B-B14F-4D97-AF65-F5344CB8AC3E}">
        <p14:creationId xmlns:p14="http://schemas.microsoft.com/office/powerpoint/2010/main" val="2278518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9385" y="2544836"/>
            <a:ext cx="8010770" cy="1723549"/>
          </a:xfrm>
          <a:prstGeom prst="rect">
            <a:avLst/>
          </a:prstGeom>
          <a:noFill/>
        </p:spPr>
        <p:txBody>
          <a:bodyPr wrap="square" rtlCol="0">
            <a:spAutoFit/>
          </a:bodyPr>
          <a:lstStyle/>
          <a:p>
            <a:pPr>
              <a:lnSpc>
                <a:spcPct val="150000"/>
              </a:lnSpc>
            </a:pPr>
            <a:r>
              <a:rPr lang="en-US" dirty="0" smtClean="0"/>
              <a:t>Curriculum Development through the testing of intelligent proposals</a:t>
            </a:r>
            <a:r>
              <a:rPr lang="en-US" dirty="0"/>
              <a:t> </a:t>
            </a:r>
            <a:r>
              <a:rPr lang="en-US" dirty="0" smtClean="0"/>
              <a:t> </a:t>
            </a:r>
            <a:r>
              <a:rPr lang="en-US" b="1" dirty="0" smtClean="0"/>
              <a:t>in action</a:t>
            </a:r>
            <a:r>
              <a:rPr lang="en-US" dirty="0" smtClean="0"/>
              <a:t> in the classroom</a:t>
            </a:r>
          </a:p>
          <a:p>
            <a:pPr>
              <a:lnSpc>
                <a:spcPct val="150000"/>
              </a:lnSpc>
            </a:pPr>
            <a:r>
              <a:rPr lang="en-US" dirty="0" smtClean="0"/>
              <a:t>Stenhouse, 1975</a:t>
            </a:r>
            <a:endParaRPr lang="en-US" dirty="0"/>
          </a:p>
        </p:txBody>
      </p:sp>
    </p:spTree>
    <p:extLst>
      <p:ext uri="{BB962C8B-B14F-4D97-AF65-F5344CB8AC3E}">
        <p14:creationId xmlns:p14="http://schemas.microsoft.com/office/powerpoint/2010/main" val="1470882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‘State of the Nation’ addresses</a:t>
            </a:r>
            <a:endParaRPr lang="en-US" dirty="0"/>
          </a:p>
        </p:txBody>
      </p:sp>
      <p:sp>
        <p:nvSpPr>
          <p:cNvPr id="3" name="Content Placeholder 2"/>
          <p:cNvSpPr>
            <a:spLocks noGrp="1"/>
          </p:cNvSpPr>
          <p:nvPr>
            <p:ph idx="1"/>
          </p:nvPr>
        </p:nvSpPr>
        <p:spPr/>
        <p:txBody>
          <a:bodyPr/>
          <a:lstStyle/>
          <a:p>
            <a:r>
              <a:rPr lang="en-US" dirty="0" err="1" smtClean="0"/>
              <a:t>MasterClass</a:t>
            </a:r>
            <a:r>
              <a:rPr lang="en-US" dirty="0" smtClean="0"/>
              <a:t> </a:t>
            </a:r>
            <a:r>
              <a:rPr lang="en-US" dirty="0"/>
              <a:t>in RE: transforming Teaching and </a:t>
            </a:r>
            <a:r>
              <a:rPr lang="en-US" dirty="0" smtClean="0"/>
              <a:t>Learning by Liam </a:t>
            </a:r>
            <a:r>
              <a:rPr lang="en-US" dirty="0" err="1" smtClean="0"/>
              <a:t>Gearon</a:t>
            </a:r>
            <a:endParaRPr lang="en-US" dirty="0" smtClean="0"/>
          </a:p>
          <a:p>
            <a:endParaRPr lang="en-US" dirty="0" smtClean="0"/>
          </a:p>
          <a:p>
            <a:r>
              <a:rPr lang="en-US" dirty="0" smtClean="0"/>
              <a:t>Does </a:t>
            </a:r>
            <a:r>
              <a:rPr lang="en-US" dirty="0"/>
              <a:t>RE Have a Future? Pedagogical and Policy </a:t>
            </a:r>
            <a:r>
              <a:rPr lang="en-US" dirty="0" smtClean="0"/>
              <a:t>prospects</a:t>
            </a:r>
            <a:r>
              <a:rPr lang="en-US" dirty="0"/>
              <a:t> </a:t>
            </a:r>
            <a:r>
              <a:rPr lang="en-US" dirty="0" smtClean="0"/>
              <a:t>by </a:t>
            </a:r>
            <a:r>
              <a:rPr lang="en-US" dirty="0" err="1" smtClean="0"/>
              <a:t>Chater</a:t>
            </a:r>
            <a:r>
              <a:rPr lang="en-US" dirty="0" smtClean="0"/>
              <a:t> and </a:t>
            </a:r>
            <a:r>
              <a:rPr lang="en-US" dirty="0" err="1" smtClean="0"/>
              <a:t>Erricker</a:t>
            </a:r>
            <a:endParaRPr lang="en-US" dirty="0" smtClean="0"/>
          </a:p>
          <a:p>
            <a:pPr marL="0" lvl="0" indent="0">
              <a:buNone/>
            </a:pPr>
            <a:endParaRPr lang="en-GB" dirty="0"/>
          </a:p>
          <a:p>
            <a:pPr lvl="0"/>
            <a:r>
              <a:rPr lang="en-US" dirty="0"/>
              <a:t>Does RE Work? a multi-dimensional investigation by Conroy et al.</a:t>
            </a:r>
          </a:p>
          <a:p>
            <a:endParaRPr lang="en-US" dirty="0"/>
          </a:p>
        </p:txBody>
      </p:sp>
    </p:spTree>
    <p:extLst>
      <p:ext uri="{BB962C8B-B14F-4D97-AF65-F5344CB8AC3E}">
        <p14:creationId xmlns:p14="http://schemas.microsoft.com/office/powerpoint/2010/main" val="565103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MasterClass</a:t>
            </a:r>
            <a:r>
              <a:rPr lang="en-US" dirty="0" smtClean="0"/>
              <a:t> in RE</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Recent RE pedagogy…has been shaped less by religious traditions than by the disciplines which have emerged to interpret them. The emergent, paradigm shifting pedagogies of RE have added complexity where simplicity of approach would have sufficed, tangential theory added before students have grasped the rudiments of a religious tradition, or its interdisciplinary complexities, and above all added political </a:t>
            </a:r>
            <a:r>
              <a:rPr lang="en-US" i="1" dirty="0" smtClean="0"/>
              <a:t>agendas</a:t>
            </a:r>
            <a:r>
              <a:rPr lang="en-US" dirty="0" smtClean="0"/>
              <a:t> before even the most basic understanding of political-theological context.</a:t>
            </a:r>
            <a:endParaRPr lang="en-US" dirty="0"/>
          </a:p>
        </p:txBody>
      </p:sp>
    </p:spTree>
    <p:extLst>
      <p:ext uri="{BB962C8B-B14F-4D97-AF65-F5344CB8AC3E}">
        <p14:creationId xmlns:p14="http://schemas.microsoft.com/office/powerpoint/2010/main" val="2676772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Does RE Have a Future?</a:t>
            </a:r>
            <a:endParaRPr lang="en-US" dirty="0"/>
          </a:p>
        </p:txBody>
      </p:sp>
      <p:sp>
        <p:nvSpPr>
          <p:cNvPr id="3" name="Content Placeholder 2"/>
          <p:cNvSpPr>
            <a:spLocks noGrp="1"/>
          </p:cNvSpPr>
          <p:nvPr>
            <p:ph idx="1"/>
          </p:nvPr>
        </p:nvSpPr>
        <p:spPr/>
        <p:txBody>
          <a:bodyPr>
            <a:normAutofit/>
          </a:bodyPr>
          <a:lstStyle/>
          <a:p>
            <a:pPr marL="0" indent="0">
              <a:buNone/>
            </a:pPr>
            <a:endParaRPr lang="en-US" dirty="0" smtClean="0"/>
          </a:p>
          <a:p>
            <a:pPr marL="0" indent="0">
              <a:buNone/>
            </a:pPr>
            <a:r>
              <a:rPr lang="en-US" dirty="0" smtClean="0"/>
              <a:t>Our proposed subject is not RE; it goes beyond learning about and learning from; it is not philosophy, nor does it conform to the rules </a:t>
            </a:r>
            <a:r>
              <a:rPr lang="en-US" smtClean="0"/>
              <a:t>of philosophy </a:t>
            </a:r>
            <a:r>
              <a:rPr lang="en-US" dirty="0" smtClean="0"/>
              <a:t>for children.  It is more about the grammar of insight than its vocabulary; it is unambiguously for the sake of the world, not for the religions; it offers the chance to make knowledge and change.</a:t>
            </a:r>
            <a:endParaRPr lang="en-US" dirty="0"/>
          </a:p>
        </p:txBody>
      </p:sp>
    </p:spTree>
    <p:extLst>
      <p:ext uri="{BB962C8B-B14F-4D97-AF65-F5344CB8AC3E}">
        <p14:creationId xmlns:p14="http://schemas.microsoft.com/office/powerpoint/2010/main" val="3788281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Does RE Work?</a:t>
            </a:r>
            <a:endParaRPr lang="en-US" dirty="0"/>
          </a:p>
        </p:txBody>
      </p:sp>
      <p:sp>
        <p:nvSpPr>
          <p:cNvPr id="3" name="Content Placeholder 2"/>
          <p:cNvSpPr>
            <a:spLocks noGrp="1"/>
          </p:cNvSpPr>
          <p:nvPr>
            <p:ph idx="1"/>
          </p:nvPr>
        </p:nvSpPr>
        <p:spPr/>
        <p:txBody>
          <a:bodyPr/>
          <a:lstStyle/>
          <a:p>
            <a:r>
              <a:rPr lang="en-US" dirty="0" smtClean="0"/>
              <a:t>Tracing trajectories from intention through enactment to impact</a:t>
            </a:r>
          </a:p>
          <a:p>
            <a:endParaRPr lang="en-US" dirty="0" smtClean="0"/>
          </a:p>
          <a:p>
            <a:r>
              <a:rPr lang="en-US" dirty="0" smtClean="0"/>
              <a:t>From the global to the particular</a:t>
            </a:r>
          </a:p>
          <a:p>
            <a:endParaRPr lang="en-US" dirty="0" smtClean="0"/>
          </a:p>
          <a:p>
            <a:r>
              <a:rPr lang="en-US" dirty="0" smtClean="0"/>
              <a:t>The broken middle</a:t>
            </a:r>
            <a:endParaRPr lang="en-US" dirty="0"/>
          </a:p>
        </p:txBody>
      </p:sp>
    </p:spTree>
    <p:extLst>
      <p:ext uri="{BB962C8B-B14F-4D97-AF65-F5344CB8AC3E}">
        <p14:creationId xmlns:p14="http://schemas.microsoft.com/office/powerpoint/2010/main" val="31757409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t>Footprints on practice</a:t>
            </a:r>
          </a:p>
        </p:txBody>
      </p:sp>
      <p:sp>
        <p:nvSpPr>
          <p:cNvPr id="38915" name="Rectangle 3"/>
          <p:cNvSpPr>
            <a:spLocks noGrp="1" noChangeArrowheads="1"/>
          </p:cNvSpPr>
          <p:nvPr>
            <p:ph type="body" idx="1"/>
          </p:nvPr>
        </p:nvSpPr>
        <p:spPr/>
        <p:txBody>
          <a:bodyPr/>
          <a:lstStyle/>
          <a:p>
            <a:r>
              <a:rPr lang="en-US"/>
              <a:t>Relationship between educational research, policy and practice is not one of application but of co-operation and co-ordination </a:t>
            </a:r>
          </a:p>
          <a:p>
            <a:r>
              <a:rPr lang="en-US"/>
              <a:t>All 3 are practices in their own right</a:t>
            </a:r>
          </a:p>
          <a:p>
            <a:r>
              <a:rPr lang="en-US"/>
              <a:t>Need fine-grained analysis of what leaves footprints on practice</a:t>
            </a:r>
          </a:p>
        </p:txBody>
      </p:sp>
    </p:spTree>
    <p:extLst>
      <p:ext uri="{BB962C8B-B14F-4D97-AF65-F5344CB8AC3E}">
        <p14:creationId xmlns:p14="http://schemas.microsoft.com/office/powerpoint/2010/main" val="4283839008"/>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charset="0"/>
                <a:ea typeface="ＭＳ Ｐゴシック" charset="0"/>
                <a:cs typeface="ＭＳ Ｐゴシック" charset="0"/>
              </a:rPr>
              <a:t>What are the benefits?</a:t>
            </a:r>
            <a:endParaRPr lang="en-US" dirty="0"/>
          </a:p>
        </p:txBody>
      </p:sp>
      <p:sp>
        <p:nvSpPr>
          <p:cNvPr id="3" name="Content Placeholder 2"/>
          <p:cNvSpPr>
            <a:spLocks noGrp="1"/>
          </p:cNvSpPr>
          <p:nvPr>
            <p:ph idx="1"/>
          </p:nvPr>
        </p:nvSpPr>
        <p:spPr/>
        <p:txBody>
          <a:bodyPr/>
          <a:lstStyle/>
          <a:p>
            <a:r>
              <a:rPr lang="en-US" dirty="0">
                <a:latin typeface="Calibri" charset="0"/>
                <a:ea typeface="ＭＳ Ｐゴシック" charset="0"/>
                <a:cs typeface="ＭＳ Ｐゴシック" charset="0"/>
              </a:rPr>
              <a:t>Deeper understanding of what is happening in their classroom through a holistic approach that </a:t>
            </a:r>
            <a:r>
              <a:rPr lang="en-US" dirty="0" err="1">
                <a:latin typeface="Calibri" charset="0"/>
                <a:ea typeface="ＭＳ Ｐゴシック" charset="0"/>
                <a:cs typeface="ＭＳ Ｐゴシック" charset="0"/>
              </a:rPr>
              <a:t>recognises</a:t>
            </a:r>
            <a:r>
              <a:rPr lang="en-US" dirty="0">
                <a:latin typeface="Calibri" charset="0"/>
                <a:ea typeface="ＭＳ Ｐゴシック" charset="0"/>
                <a:cs typeface="ＭＳ Ｐゴシック" charset="0"/>
              </a:rPr>
              <a:t> the role of feelings, thoughts and actions</a:t>
            </a:r>
          </a:p>
          <a:p>
            <a:r>
              <a:rPr lang="en-US" dirty="0">
                <a:latin typeface="Calibri" charset="0"/>
                <a:ea typeface="ＭＳ Ｐゴシック" charset="0"/>
                <a:cs typeface="ＭＳ Ｐゴシック" charset="0"/>
              </a:rPr>
              <a:t>Integration of research, policy and practice</a:t>
            </a:r>
          </a:p>
          <a:p>
            <a:r>
              <a:rPr lang="en-US" dirty="0">
                <a:latin typeface="Calibri" charset="0"/>
                <a:ea typeface="ＭＳ Ｐゴシック" charset="0"/>
                <a:cs typeface="ＭＳ Ｐゴシック" charset="0"/>
              </a:rPr>
              <a:t>the promotion of </a:t>
            </a:r>
            <a:r>
              <a:rPr lang="ja-JP" altLang="en-US" dirty="0">
                <a:latin typeface="Calibri" charset="0"/>
                <a:ea typeface="ＭＳ Ｐゴシック" charset="0"/>
                <a:cs typeface="ＭＳ Ｐゴシック" charset="0"/>
              </a:rPr>
              <a:t>‘</a:t>
            </a:r>
            <a:r>
              <a:rPr lang="en-US" dirty="0">
                <a:latin typeface="Calibri" charset="0"/>
                <a:ea typeface="ＭＳ Ｐゴシック" charset="0"/>
                <a:cs typeface="ＭＳ Ｐゴシック" charset="0"/>
              </a:rPr>
              <a:t>self-sustaining, generative change</a:t>
            </a:r>
            <a:r>
              <a:rPr lang="ja-JP" altLang="en-US" dirty="0">
                <a:latin typeface="Calibri" charset="0"/>
                <a:ea typeface="ＭＳ Ｐゴシック" charset="0"/>
                <a:cs typeface="ＭＳ Ｐゴシック" charset="0"/>
              </a:rPr>
              <a:t>’</a:t>
            </a:r>
            <a:r>
              <a:rPr lang="en-US" dirty="0">
                <a:latin typeface="Calibri" charset="0"/>
                <a:ea typeface="ＭＳ Ｐゴシック" charset="0"/>
                <a:cs typeface="ＭＳ Ｐゴシック" charset="0"/>
              </a:rPr>
              <a:t> (</a:t>
            </a:r>
            <a:r>
              <a:rPr lang="en-US" dirty="0" err="1">
                <a:latin typeface="Calibri" charset="0"/>
                <a:ea typeface="ＭＳ Ｐゴシック" charset="0"/>
                <a:cs typeface="ＭＳ Ｐゴシック" charset="0"/>
              </a:rPr>
              <a:t>Franke</a:t>
            </a:r>
            <a:r>
              <a:rPr lang="en-US" dirty="0">
                <a:latin typeface="Calibri" charset="0"/>
                <a:ea typeface="ＭＳ Ｐゴシック" charset="0"/>
                <a:cs typeface="ＭＳ Ｐゴシック" charset="0"/>
              </a:rPr>
              <a:t> et al, 1998)</a:t>
            </a:r>
          </a:p>
          <a:p>
            <a:r>
              <a:rPr lang="en-US" dirty="0">
                <a:latin typeface="Calibri" charset="0"/>
                <a:ea typeface="ＭＳ Ｐゴシック" charset="0"/>
                <a:cs typeface="ＭＳ Ｐゴシック" charset="0"/>
              </a:rPr>
              <a:t>positive impact on the learning of the pupils in their classrooms (Baumfield and Butterworth, 2005).  </a:t>
            </a:r>
          </a:p>
          <a:p>
            <a:endParaRPr lang="en-US" dirty="0"/>
          </a:p>
        </p:txBody>
      </p:sp>
    </p:spTree>
    <p:extLst>
      <p:ext uri="{BB962C8B-B14F-4D97-AF65-F5344CB8AC3E}">
        <p14:creationId xmlns:p14="http://schemas.microsoft.com/office/powerpoint/2010/main" val="13846965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Closing the gap</a:t>
            </a:r>
            <a:endParaRPr lang="en-US" dirty="0"/>
          </a:p>
        </p:txBody>
      </p:sp>
      <p:sp>
        <p:nvSpPr>
          <p:cNvPr id="3" name="Content Placeholder 2"/>
          <p:cNvSpPr>
            <a:spLocks noGrp="1"/>
          </p:cNvSpPr>
          <p:nvPr>
            <p:ph idx="1"/>
          </p:nvPr>
        </p:nvSpPr>
        <p:spPr>
          <a:xfrm>
            <a:off x="349447" y="1412776"/>
            <a:ext cx="8629650" cy="5040560"/>
          </a:xfrm>
        </p:spPr>
        <p:txBody>
          <a:bodyPr/>
          <a:lstStyle/>
          <a:p>
            <a:pPr algn="ctr">
              <a:buNone/>
            </a:pPr>
            <a:endParaRPr lang="en-US" dirty="0" smtClean="0"/>
          </a:p>
          <a:p>
            <a:pPr algn="ctr">
              <a:buNone/>
            </a:pPr>
            <a:r>
              <a:rPr lang="en-US" dirty="0" smtClean="0"/>
              <a:t>  </a:t>
            </a:r>
            <a:endParaRPr lang="en-US" dirty="0"/>
          </a:p>
          <a:p>
            <a:r>
              <a:rPr lang="en-US" sz="2400" dirty="0" smtClean="0"/>
              <a:t>Developing an inquiry stance</a:t>
            </a:r>
          </a:p>
          <a:p>
            <a:pPr marL="0" indent="0">
              <a:buNone/>
            </a:pPr>
            <a:endParaRPr lang="en-US" sz="2400" dirty="0" smtClean="0"/>
          </a:p>
          <a:p>
            <a:r>
              <a:rPr lang="en-US" sz="2400" dirty="0" smtClean="0"/>
              <a:t>Powerful pedagogical strategies </a:t>
            </a:r>
          </a:p>
          <a:p>
            <a:endParaRPr lang="en-US" sz="2400" dirty="0" smtClean="0"/>
          </a:p>
          <a:p>
            <a:r>
              <a:rPr lang="en-US" sz="2400" dirty="0" smtClean="0"/>
              <a:t>Positive dissonance</a:t>
            </a:r>
          </a:p>
          <a:p>
            <a:endParaRPr lang="en-US" sz="2400" dirty="0" smtClean="0"/>
          </a:p>
          <a:p>
            <a:r>
              <a:rPr lang="en-US" sz="2400" dirty="0" smtClean="0"/>
              <a:t>Tolerance of ambiguity</a:t>
            </a:r>
          </a:p>
          <a:p>
            <a:endParaRPr lang="en-US" sz="2400" dirty="0" smtClean="0"/>
          </a:p>
          <a:p>
            <a:r>
              <a:rPr lang="en-US" sz="2400" dirty="0" smtClean="0"/>
              <a:t>Becoming a community of inquiry</a:t>
            </a:r>
          </a:p>
        </p:txBody>
      </p:sp>
    </p:spTree>
    <p:extLst>
      <p:ext uri="{BB962C8B-B14F-4D97-AF65-F5344CB8AC3E}">
        <p14:creationId xmlns:p14="http://schemas.microsoft.com/office/powerpoint/2010/main" val="305561638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3"/>
          <p:cNvSpPr txBox="1">
            <a:spLocks noChangeArrowheads="1"/>
          </p:cNvSpPr>
          <p:nvPr/>
        </p:nvSpPr>
        <p:spPr bwMode="auto">
          <a:xfrm>
            <a:off x="838200" y="2209800"/>
            <a:ext cx="31905575"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dirty="0">
                <a:latin typeface="Calibri" charset="0"/>
              </a:rPr>
              <a:t>…it is not enough that teachers’ work should be studied:</a:t>
            </a:r>
          </a:p>
          <a:p>
            <a:pPr eaLnBrk="1" hangingPunct="1"/>
            <a:r>
              <a:rPr lang="en-GB" dirty="0">
                <a:latin typeface="Calibri" charset="0"/>
              </a:rPr>
              <a:t>they need to study it for themselves.  What we need is a</a:t>
            </a:r>
          </a:p>
          <a:p>
            <a:pPr eaLnBrk="1" hangingPunct="1"/>
            <a:r>
              <a:rPr lang="en-GB" dirty="0">
                <a:latin typeface="Calibri" charset="0"/>
              </a:rPr>
              <a:t>Different view of research which begins with our own work</a:t>
            </a:r>
          </a:p>
          <a:p>
            <a:pPr eaLnBrk="1" hangingPunct="1"/>
            <a:r>
              <a:rPr lang="en-GB" dirty="0">
                <a:latin typeface="Calibri" charset="0"/>
              </a:rPr>
              <a:t>and which is founded in curiosity and a desire to understand; </a:t>
            </a:r>
          </a:p>
          <a:p>
            <a:pPr eaLnBrk="1" hangingPunct="1"/>
            <a:r>
              <a:rPr lang="en-GB" dirty="0">
                <a:latin typeface="Calibri" charset="0"/>
              </a:rPr>
              <a:t>which is stable, not fleeting, systematic in the sense of being </a:t>
            </a:r>
          </a:p>
          <a:p>
            <a:pPr eaLnBrk="1" hangingPunct="1"/>
            <a:r>
              <a:rPr lang="en-GB" dirty="0">
                <a:latin typeface="Calibri" charset="0"/>
              </a:rPr>
              <a:t>sustained by a strategy.</a:t>
            </a:r>
          </a:p>
          <a:p>
            <a:pPr eaLnBrk="1" hangingPunct="1"/>
            <a:endParaRPr lang="en-GB" dirty="0">
              <a:latin typeface="Calibri" charset="0"/>
            </a:endParaRPr>
          </a:p>
          <a:p>
            <a:pPr eaLnBrk="1" hangingPunct="1"/>
            <a:r>
              <a:rPr lang="en-GB" dirty="0">
                <a:latin typeface="Calibri" charset="0"/>
              </a:rPr>
              <a:t> 					</a:t>
            </a:r>
            <a:r>
              <a:rPr lang="en-GB" dirty="0" smtClean="0">
                <a:latin typeface="Calibri" charset="0"/>
              </a:rPr>
              <a:t>(</a:t>
            </a:r>
            <a:r>
              <a:rPr lang="en-GB" dirty="0">
                <a:latin typeface="Calibri" charset="0"/>
              </a:rPr>
              <a:t>Stenhouse, 1995 p.1)</a:t>
            </a:r>
          </a:p>
          <a:p>
            <a:pPr eaLnBrk="1" hangingPunct="1"/>
            <a:endParaRPr lang="en-US" sz="1800" dirty="0">
              <a:latin typeface="Calibri" charset="0"/>
            </a:endParaRPr>
          </a:p>
        </p:txBody>
      </p:sp>
    </p:spTree>
    <p:extLst>
      <p:ext uri="{BB962C8B-B14F-4D97-AF65-F5344CB8AC3E}">
        <p14:creationId xmlns:p14="http://schemas.microsoft.com/office/powerpoint/2010/main" val="2139171721"/>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4000" y="1563077"/>
            <a:ext cx="8577385" cy="5016758"/>
          </a:xfrm>
          <a:prstGeom prst="rect">
            <a:avLst/>
          </a:prstGeom>
          <a:noFill/>
        </p:spPr>
        <p:txBody>
          <a:bodyPr wrap="square" rtlCol="0">
            <a:spAutoFit/>
          </a:bodyPr>
          <a:lstStyle/>
          <a:p>
            <a:r>
              <a:rPr lang="en-GB" sz="2000" dirty="0" err="1"/>
              <a:t>Bereiter</a:t>
            </a:r>
            <a:r>
              <a:rPr lang="en-GB" sz="2000" dirty="0"/>
              <a:t>, C (2002) Education and Mind in the Knowledge Age</a:t>
            </a:r>
            <a:r>
              <a:rPr lang="en-GB" sz="2000" dirty="0" smtClean="0"/>
              <a:t>.</a:t>
            </a:r>
          </a:p>
          <a:p>
            <a:r>
              <a:rPr lang="en-GB" sz="2000" dirty="0" smtClean="0"/>
              <a:t>  </a:t>
            </a:r>
            <a:r>
              <a:rPr lang="en-GB" sz="2000" dirty="0"/>
              <a:t>Mahwah, NJ, Lawrence Erlbaum Associates</a:t>
            </a:r>
            <a:r>
              <a:rPr lang="en-GB" sz="2000" dirty="0" smtClean="0"/>
              <a:t>.</a:t>
            </a:r>
          </a:p>
          <a:p>
            <a:r>
              <a:rPr lang="en-GB" sz="2000" dirty="0" err="1"/>
              <a:t>Chater</a:t>
            </a:r>
            <a:r>
              <a:rPr lang="en-GB" sz="2000" dirty="0"/>
              <a:t>, M. and </a:t>
            </a:r>
            <a:r>
              <a:rPr lang="en-GB" sz="2000" dirty="0" err="1"/>
              <a:t>Erricker</a:t>
            </a:r>
            <a:r>
              <a:rPr lang="en-GB" sz="2000" dirty="0"/>
              <a:t>, C. 2013. Does Religious Education Have a Future? Pedagogical and Policy Prospects. Abingdon: </a:t>
            </a:r>
            <a:r>
              <a:rPr lang="en-GB" sz="2000" dirty="0" err="1"/>
              <a:t>Routledge</a:t>
            </a:r>
            <a:r>
              <a:rPr lang="en-GB" sz="2000" dirty="0" smtClean="0"/>
              <a:t>.</a:t>
            </a:r>
            <a:endParaRPr lang="en-GB" sz="2000" dirty="0"/>
          </a:p>
          <a:p>
            <a:r>
              <a:rPr lang="en-GB" sz="2000" dirty="0"/>
              <a:t>Conroy, J.C. et al. 2013. Does Religious Education Work? A Multi-dimensional Investigation. London &amp; New York: Bloomsbury</a:t>
            </a:r>
            <a:r>
              <a:rPr lang="en-GB" sz="2000" dirty="0" smtClean="0"/>
              <a:t>.</a:t>
            </a:r>
            <a:endParaRPr lang="en-GB" sz="2000" dirty="0"/>
          </a:p>
          <a:p>
            <a:r>
              <a:rPr lang="en-GB" sz="2000" dirty="0" smtClean="0"/>
              <a:t>Dewey</a:t>
            </a:r>
            <a:r>
              <a:rPr lang="en-GB" sz="2000" dirty="0"/>
              <a:t>, J (1990) The Child and the Curriculum</a:t>
            </a:r>
            <a:r>
              <a:rPr lang="en-GB" sz="2000" dirty="0" smtClean="0"/>
              <a:t>.</a:t>
            </a:r>
          </a:p>
          <a:p>
            <a:r>
              <a:rPr lang="en-GB" sz="2000" dirty="0" smtClean="0"/>
              <a:t> </a:t>
            </a:r>
            <a:r>
              <a:rPr lang="en-GB" sz="2000" dirty="0"/>
              <a:t>Chicago, University of Chicago Press</a:t>
            </a:r>
            <a:endParaRPr lang="en-GB" sz="2000" dirty="0" smtClean="0"/>
          </a:p>
          <a:p>
            <a:r>
              <a:rPr lang="en-GB" sz="2000" dirty="0" err="1"/>
              <a:t>Gearon</a:t>
            </a:r>
            <a:r>
              <a:rPr lang="en-GB" sz="2000" dirty="0"/>
              <a:t>, L. 2013. </a:t>
            </a:r>
            <a:r>
              <a:rPr lang="en-GB" sz="2000" dirty="0" err="1"/>
              <a:t>Masterclass</a:t>
            </a:r>
            <a:r>
              <a:rPr lang="en-GB" sz="2000" dirty="0"/>
              <a:t> in Religious Education: Transforming Teaching and Learning. London: Bloomsbury</a:t>
            </a:r>
            <a:r>
              <a:rPr lang="en-GB" sz="2000" dirty="0" smtClean="0"/>
              <a:t>.</a:t>
            </a:r>
            <a:endParaRPr lang="en-GB" sz="2000" dirty="0"/>
          </a:p>
          <a:p>
            <a:r>
              <a:rPr lang="en-US" sz="2000" dirty="0" smtClean="0"/>
              <a:t>Stenhouse</a:t>
            </a:r>
            <a:r>
              <a:rPr lang="en-US" sz="2000" dirty="0"/>
              <a:t>, L (1975) </a:t>
            </a:r>
            <a:r>
              <a:rPr lang="en-US" sz="2000" dirty="0" smtClean="0"/>
              <a:t>An </a:t>
            </a:r>
            <a:r>
              <a:rPr lang="en-US" sz="2000" dirty="0"/>
              <a:t>Introduction to Curriculum Research and Development</a:t>
            </a:r>
            <a:r>
              <a:rPr lang="en-US" sz="2000" dirty="0" smtClean="0"/>
              <a:t>. </a:t>
            </a:r>
            <a:r>
              <a:rPr lang="en-US" sz="2000" dirty="0"/>
              <a:t>London, </a:t>
            </a:r>
            <a:r>
              <a:rPr lang="en-US" sz="2000" dirty="0" smtClean="0"/>
              <a:t>Heinemann</a:t>
            </a:r>
            <a:endParaRPr lang="en-US" sz="2000" dirty="0"/>
          </a:p>
          <a:p>
            <a:r>
              <a:rPr lang="en-US" sz="2000" dirty="0"/>
              <a:t>Stenhouse, L., &amp; </a:t>
            </a:r>
            <a:r>
              <a:rPr lang="en-US" sz="2000" dirty="0" err="1"/>
              <a:t>Rudduck</a:t>
            </a:r>
            <a:r>
              <a:rPr lang="en-US" sz="2000" dirty="0"/>
              <a:t>, J. (1985). Research as a basis for teaching: </a:t>
            </a:r>
            <a:endParaRPr lang="en-US" sz="2000" dirty="0" smtClean="0"/>
          </a:p>
          <a:p>
            <a:r>
              <a:rPr lang="en-US" sz="2000" dirty="0" smtClean="0"/>
              <a:t>Readings </a:t>
            </a:r>
            <a:r>
              <a:rPr lang="en-US" sz="2000" dirty="0"/>
              <a:t>from the work of Lawrence Stenhouse. </a:t>
            </a:r>
            <a:r>
              <a:rPr lang="en-US" sz="2000" dirty="0" smtClean="0"/>
              <a:t>London, Heinemann.</a:t>
            </a:r>
            <a:endParaRPr lang="en-US" sz="2000" dirty="0"/>
          </a:p>
          <a:p>
            <a:r>
              <a:rPr lang="en-US" sz="2000" dirty="0" smtClean="0"/>
              <a:t>Stones, E (1978)</a:t>
            </a:r>
            <a:r>
              <a:rPr lang="en-US" sz="2000" dirty="0"/>
              <a:t> </a:t>
            </a:r>
            <a:r>
              <a:rPr lang="en-US" sz="2000" dirty="0" err="1"/>
              <a:t>Psychopedagogy</a:t>
            </a:r>
            <a:r>
              <a:rPr lang="en-US" sz="2000" dirty="0"/>
              <a:t>: theory and practice </a:t>
            </a:r>
            <a:r>
              <a:rPr lang="en-US" sz="2000" dirty="0" smtClean="0"/>
              <a:t>in teaching </a:t>
            </a:r>
            <a:r>
              <a:rPr lang="en-US" sz="2000" i="1" dirty="0"/>
              <a:t>British Educational Research Journal, Vol. </a:t>
            </a:r>
            <a:r>
              <a:rPr lang="en-US" sz="2000" i="1" dirty="0" smtClean="0"/>
              <a:t>4 (2):1-19</a:t>
            </a:r>
            <a:endParaRPr lang="en-US" sz="2000" dirty="0"/>
          </a:p>
        </p:txBody>
      </p:sp>
    </p:spTree>
    <p:extLst>
      <p:ext uri="{BB962C8B-B14F-4D97-AF65-F5344CB8AC3E}">
        <p14:creationId xmlns:p14="http://schemas.microsoft.com/office/powerpoint/2010/main" val="1697199484"/>
      </p:ext>
    </p:extLst>
  </p:cSld>
  <p:clrMapOvr>
    <a:masterClrMapping/>
  </p:clrMapOvr>
</p:sld>
</file>

<file path=ppt/theme/theme1.xml><?xml version="1.0" encoding="utf-8"?>
<a:theme xmlns:a="http://schemas.openxmlformats.org/drawingml/2006/main" name="Default Theme">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Default Theme.thmx</Template>
  <TotalTime>84</TotalTime>
  <Words>886</Words>
  <Application>Microsoft Macintosh PowerPoint</Application>
  <PresentationFormat>On-screen Show (4:3)</PresentationFormat>
  <Paragraphs>110</Paragraphs>
  <Slides>18</Slides>
  <Notes>3</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Default Theme</vt:lpstr>
      <vt:lpstr>‘Back to the Future’? Curriculum Development through Pedagogical Inquiry</vt:lpstr>
      <vt:lpstr>PowerPoint Presentation</vt:lpstr>
      <vt:lpstr>PowerPoint Presentation</vt:lpstr>
      <vt:lpstr>PowerPoint Presentation</vt:lpstr>
      <vt:lpstr>PowerPoint Presentation</vt:lpstr>
      <vt:lpstr>PowerPoint Presentation</vt:lpstr>
      <vt:lpstr>Achieving Synopsis</vt:lpstr>
      <vt:lpstr>PowerPoint Presentation</vt:lpstr>
      <vt:lpstr>PowerPoint Presentation</vt:lpstr>
      <vt:lpstr>‘State of the Nation’ addresses</vt:lpstr>
      <vt:lpstr>MasterClass in RE</vt:lpstr>
      <vt:lpstr>Does RE Have a Future?</vt:lpstr>
      <vt:lpstr>Does RE Work?</vt:lpstr>
      <vt:lpstr>Footprints on practice</vt:lpstr>
      <vt:lpstr>What are the benefits?</vt:lpstr>
      <vt:lpstr>Closing the gap</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‘Back to the Future’? Curriculum Development through Pedagogical Inquiry</dc:title>
  <dc:creator>Vivienne Baumfeld</dc:creator>
  <cp:lastModifiedBy>Vivienne Baumfield</cp:lastModifiedBy>
  <cp:revision>11</cp:revision>
  <dcterms:created xsi:type="dcterms:W3CDTF">2014-12-05T08:27:51Z</dcterms:created>
  <dcterms:modified xsi:type="dcterms:W3CDTF">2014-12-05T10:51:06Z</dcterms:modified>
</cp:coreProperties>
</file>