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4" r:id="rId2"/>
    <p:sldMasterId id="2147483650" r:id="rId3"/>
    <p:sldMasterId id="2147483652" r:id="rId4"/>
  </p:sldMasterIdLst>
  <p:notesMasterIdLst>
    <p:notesMasterId r:id="rId43"/>
  </p:notesMasterIdLst>
  <p:handoutMasterIdLst>
    <p:handoutMasterId r:id="rId44"/>
  </p:handoutMasterIdLst>
  <p:sldIdLst>
    <p:sldId id="258" r:id="rId5"/>
    <p:sldId id="259" r:id="rId6"/>
    <p:sldId id="279" r:id="rId7"/>
    <p:sldId id="322" r:id="rId8"/>
    <p:sldId id="260" r:id="rId9"/>
    <p:sldId id="312" r:id="rId10"/>
    <p:sldId id="311" r:id="rId11"/>
    <p:sldId id="326" r:id="rId12"/>
    <p:sldId id="328" r:id="rId13"/>
    <p:sldId id="329" r:id="rId14"/>
    <p:sldId id="280" r:id="rId15"/>
    <p:sldId id="287" r:id="rId16"/>
    <p:sldId id="288" r:id="rId17"/>
    <p:sldId id="302" r:id="rId18"/>
    <p:sldId id="320" r:id="rId19"/>
    <p:sldId id="289" r:id="rId20"/>
    <p:sldId id="264" r:id="rId21"/>
    <p:sldId id="323" r:id="rId22"/>
    <p:sldId id="290" r:id="rId23"/>
    <p:sldId id="324" r:id="rId24"/>
    <p:sldId id="313" r:id="rId25"/>
    <p:sldId id="327" r:id="rId26"/>
    <p:sldId id="314" r:id="rId27"/>
    <p:sldId id="315" r:id="rId28"/>
    <p:sldId id="316" r:id="rId29"/>
    <p:sldId id="318" r:id="rId30"/>
    <p:sldId id="281" r:id="rId31"/>
    <p:sldId id="274" r:id="rId32"/>
    <p:sldId id="291" r:id="rId33"/>
    <p:sldId id="292" r:id="rId34"/>
    <p:sldId id="294" r:id="rId35"/>
    <p:sldId id="321" r:id="rId36"/>
    <p:sldId id="282" r:id="rId37"/>
    <p:sldId id="284" r:id="rId38"/>
    <p:sldId id="300" r:id="rId39"/>
    <p:sldId id="325" r:id="rId40"/>
    <p:sldId id="319" r:id="rId41"/>
    <p:sldId id="296" r:id="rId4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C4FF"/>
    <a:srgbClr val="79A8FF"/>
    <a:srgbClr val="00A4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948" autoAdjust="0"/>
    <p:restoredTop sz="94692" autoAdjust="0"/>
  </p:normalViewPr>
  <p:slideViewPr>
    <p:cSldViewPr snapToGrid="0">
      <p:cViewPr varScale="1">
        <p:scale>
          <a:sx n="188" d="100"/>
          <a:sy n="188" d="100"/>
        </p:scale>
        <p:origin x="-416" y="-104"/>
      </p:cViewPr>
      <p:guideLst>
        <p:guide orient="horz" pos="93"/>
        <p:guide pos="8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presProps" Target="presProps.xml"/><Relationship Id="rId47" Type="http://schemas.openxmlformats.org/officeDocument/2006/relationships/viewProps" Target="viewProps.xml"/><Relationship Id="rId48" Type="http://schemas.openxmlformats.org/officeDocument/2006/relationships/theme" Target="theme/theme1.xml"/><Relationship Id="rId49" Type="http://schemas.openxmlformats.org/officeDocument/2006/relationships/tableStyles" Target="tableStyles.xml"/><Relationship Id="rId20" Type="http://schemas.openxmlformats.org/officeDocument/2006/relationships/slide" Target="slides/slide16.xml"/><Relationship Id="rId21" Type="http://schemas.openxmlformats.org/officeDocument/2006/relationships/slide" Target="slides/slide17.xml"/><Relationship Id="rId22" Type="http://schemas.openxmlformats.org/officeDocument/2006/relationships/slide" Target="slides/slide18.xml"/><Relationship Id="rId23" Type="http://schemas.openxmlformats.org/officeDocument/2006/relationships/slide" Target="slides/slide19.xml"/><Relationship Id="rId24" Type="http://schemas.openxmlformats.org/officeDocument/2006/relationships/slide" Target="slides/slide20.xml"/><Relationship Id="rId25" Type="http://schemas.openxmlformats.org/officeDocument/2006/relationships/slide" Target="slides/slide21.xml"/><Relationship Id="rId26" Type="http://schemas.openxmlformats.org/officeDocument/2006/relationships/slide" Target="slides/slide22.xml"/><Relationship Id="rId27" Type="http://schemas.openxmlformats.org/officeDocument/2006/relationships/slide" Target="slides/slide23.xml"/><Relationship Id="rId28" Type="http://schemas.openxmlformats.org/officeDocument/2006/relationships/slide" Target="slides/slide24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Master" Target="slideMasters/slideMaster4.xml"/><Relationship Id="rId5" Type="http://schemas.openxmlformats.org/officeDocument/2006/relationships/slide" Target="slides/slide1.xml"/><Relationship Id="rId30" Type="http://schemas.openxmlformats.org/officeDocument/2006/relationships/slide" Target="slides/slide26.xml"/><Relationship Id="rId31" Type="http://schemas.openxmlformats.org/officeDocument/2006/relationships/slide" Target="slides/slide27.xml"/><Relationship Id="rId32" Type="http://schemas.openxmlformats.org/officeDocument/2006/relationships/slide" Target="slides/slide28.xml"/><Relationship Id="rId9" Type="http://schemas.openxmlformats.org/officeDocument/2006/relationships/slide" Target="slides/slide5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3" Type="http://schemas.openxmlformats.org/officeDocument/2006/relationships/slide" Target="slides/slide29.xml"/><Relationship Id="rId34" Type="http://schemas.openxmlformats.org/officeDocument/2006/relationships/slide" Target="slides/slide30.xml"/><Relationship Id="rId35" Type="http://schemas.openxmlformats.org/officeDocument/2006/relationships/slide" Target="slides/slide31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37" Type="http://schemas.openxmlformats.org/officeDocument/2006/relationships/slide" Target="slides/slide33.xml"/><Relationship Id="rId38" Type="http://schemas.openxmlformats.org/officeDocument/2006/relationships/slide" Target="slides/slide34.xml"/><Relationship Id="rId39" Type="http://schemas.openxmlformats.org/officeDocument/2006/relationships/slide" Target="slides/slide35.xml"/><Relationship Id="rId40" Type="http://schemas.openxmlformats.org/officeDocument/2006/relationships/slide" Target="slides/slide36.xml"/><Relationship Id="rId41" Type="http://schemas.openxmlformats.org/officeDocument/2006/relationships/slide" Target="slides/slide37.xml"/><Relationship Id="rId42" Type="http://schemas.openxmlformats.org/officeDocument/2006/relationships/slide" Target="slides/slide38.xml"/><Relationship Id="rId43" Type="http://schemas.openxmlformats.org/officeDocument/2006/relationships/notesMaster" Target="notesMasters/notesMaster1.xml"/><Relationship Id="rId44" Type="http://schemas.openxmlformats.org/officeDocument/2006/relationships/handoutMaster" Target="handoutMasters/handoutMaster1.xml"/><Relationship Id="rId45" Type="http://schemas.openxmlformats.org/officeDocument/2006/relationships/printerSettings" Target="printerSettings/printerSettings1.bin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EECCEC1-185B-0F4C-A6D4-8B4204FB91C4}" type="doc">
      <dgm:prSet loTypeId="urn:microsoft.com/office/officeart/2005/8/layout/radial4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5A57AAF7-A915-1A44-B189-C2FCA9A8BE02}">
      <dgm:prSet phldrT="[Text]"/>
      <dgm:spPr/>
      <dgm:t>
        <a:bodyPr/>
        <a:lstStyle/>
        <a:p>
          <a:r>
            <a:rPr lang="en-GB" dirty="0" smtClean="0"/>
            <a:t>Stakeholder Groups</a:t>
          </a:r>
          <a:endParaRPr lang="en-GB" dirty="0"/>
        </a:p>
      </dgm:t>
    </dgm:pt>
    <dgm:pt modelId="{0529ED06-5A01-D543-8786-814E5893BEDD}" type="parTrans" cxnId="{98563E24-19E8-FB44-AE9E-51BFEA7CCC30}">
      <dgm:prSet/>
      <dgm:spPr/>
      <dgm:t>
        <a:bodyPr/>
        <a:lstStyle/>
        <a:p>
          <a:endParaRPr lang="en-GB"/>
        </a:p>
      </dgm:t>
    </dgm:pt>
    <dgm:pt modelId="{E8D93E70-742B-1949-B743-73DA9779B409}" type="sibTrans" cxnId="{98563E24-19E8-FB44-AE9E-51BFEA7CCC30}">
      <dgm:prSet/>
      <dgm:spPr/>
      <dgm:t>
        <a:bodyPr/>
        <a:lstStyle/>
        <a:p>
          <a:endParaRPr lang="en-GB"/>
        </a:p>
      </dgm:t>
    </dgm:pt>
    <dgm:pt modelId="{A9C19EB9-A85C-4F40-9108-EF64DAD9522E}">
      <dgm:prSet phldrT="[Text]"/>
      <dgm:spPr/>
      <dgm:t>
        <a:bodyPr/>
        <a:lstStyle/>
        <a:p>
          <a:r>
            <a:rPr lang="en-GB" dirty="0" smtClean="0"/>
            <a:t>Different concerns</a:t>
          </a:r>
          <a:endParaRPr lang="en-GB" dirty="0"/>
        </a:p>
      </dgm:t>
    </dgm:pt>
    <dgm:pt modelId="{46474DAD-5837-B848-BEBA-5DAB9761B954}" type="parTrans" cxnId="{0060A69F-A21C-784F-8C70-F943C6E24B30}">
      <dgm:prSet/>
      <dgm:spPr/>
      <dgm:t>
        <a:bodyPr/>
        <a:lstStyle/>
        <a:p>
          <a:endParaRPr lang="en-GB"/>
        </a:p>
      </dgm:t>
    </dgm:pt>
    <dgm:pt modelId="{83E2F274-A8A1-9349-9831-A2C3462A2E73}" type="sibTrans" cxnId="{0060A69F-A21C-784F-8C70-F943C6E24B30}">
      <dgm:prSet/>
      <dgm:spPr/>
      <dgm:t>
        <a:bodyPr/>
        <a:lstStyle/>
        <a:p>
          <a:endParaRPr lang="en-GB"/>
        </a:p>
      </dgm:t>
    </dgm:pt>
    <dgm:pt modelId="{B066E14E-4097-5342-AE96-F8655F0AAC56}">
      <dgm:prSet phldrT="[Text]"/>
      <dgm:spPr/>
      <dgm:t>
        <a:bodyPr/>
        <a:lstStyle/>
        <a:p>
          <a:r>
            <a:rPr lang="en-GB" dirty="0" smtClean="0"/>
            <a:t>Different understandings</a:t>
          </a:r>
          <a:endParaRPr lang="en-GB" dirty="0"/>
        </a:p>
      </dgm:t>
    </dgm:pt>
    <dgm:pt modelId="{C7582D88-3F34-6146-82FF-88FC2AE7CCBD}" type="parTrans" cxnId="{938840AE-F1D3-7B4E-A07A-66F3541DD878}">
      <dgm:prSet/>
      <dgm:spPr/>
      <dgm:t>
        <a:bodyPr/>
        <a:lstStyle/>
        <a:p>
          <a:endParaRPr lang="en-GB"/>
        </a:p>
      </dgm:t>
    </dgm:pt>
    <dgm:pt modelId="{F22E4049-F992-B845-99A2-7F34CB72369E}" type="sibTrans" cxnId="{938840AE-F1D3-7B4E-A07A-66F3541DD878}">
      <dgm:prSet/>
      <dgm:spPr/>
      <dgm:t>
        <a:bodyPr/>
        <a:lstStyle/>
        <a:p>
          <a:endParaRPr lang="en-GB"/>
        </a:p>
      </dgm:t>
    </dgm:pt>
    <dgm:pt modelId="{EFE672C9-879B-B749-9D2F-DDB5D10DE9B2}">
      <dgm:prSet phldrT="[Text]"/>
      <dgm:spPr/>
      <dgm:t>
        <a:bodyPr/>
        <a:lstStyle/>
        <a:p>
          <a:r>
            <a:rPr lang="en-GB" dirty="0" smtClean="0"/>
            <a:t>Different levels of Assessment Literacy</a:t>
          </a:r>
          <a:endParaRPr lang="en-GB" dirty="0"/>
        </a:p>
      </dgm:t>
    </dgm:pt>
    <dgm:pt modelId="{81043AE9-212A-7740-92FD-F638FFF511E1}" type="parTrans" cxnId="{2EDC1CB4-4E8A-B44E-8178-CD05BD43609D}">
      <dgm:prSet/>
      <dgm:spPr/>
      <dgm:t>
        <a:bodyPr/>
        <a:lstStyle/>
        <a:p>
          <a:endParaRPr lang="en-GB"/>
        </a:p>
      </dgm:t>
    </dgm:pt>
    <dgm:pt modelId="{B6CBC8E3-4ECC-F64A-8710-19C0C0BB3047}" type="sibTrans" cxnId="{2EDC1CB4-4E8A-B44E-8178-CD05BD43609D}">
      <dgm:prSet/>
      <dgm:spPr/>
      <dgm:t>
        <a:bodyPr/>
        <a:lstStyle/>
        <a:p>
          <a:endParaRPr lang="en-GB"/>
        </a:p>
      </dgm:t>
    </dgm:pt>
    <dgm:pt modelId="{495E2A7F-8493-0349-BE0D-65F019DAFE75}">
      <dgm:prSet phldrT="[Text]"/>
      <dgm:spPr/>
      <dgm:t>
        <a:bodyPr/>
        <a:lstStyle/>
        <a:p>
          <a:r>
            <a:rPr lang="en-GB" dirty="0" smtClean="0"/>
            <a:t>Different experiences of texts in L1</a:t>
          </a:r>
          <a:endParaRPr lang="en-GB" dirty="0"/>
        </a:p>
      </dgm:t>
    </dgm:pt>
    <dgm:pt modelId="{89F400B2-E1D0-484B-8C52-73C4C33B18F0}" type="parTrans" cxnId="{B4F917B0-D3FC-894B-A775-B3942429E3E9}">
      <dgm:prSet/>
      <dgm:spPr/>
      <dgm:t>
        <a:bodyPr/>
        <a:lstStyle/>
        <a:p>
          <a:endParaRPr lang="en-GB"/>
        </a:p>
      </dgm:t>
    </dgm:pt>
    <dgm:pt modelId="{73153430-898A-954B-B4CF-2E6E674A521A}" type="sibTrans" cxnId="{B4F917B0-D3FC-894B-A775-B3942429E3E9}">
      <dgm:prSet/>
      <dgm:spPr/>
      <dgm:t>
        <a:bodyPr/>
        <a:lstStyle/>
        <a:p>
          <a:endParaRPr lang="en-GB"/>
        </a:p>
      </dgm:t>
    </dgm:pt>
    <dgm:pt modelId="{19F0DB3D-D192-6347-85D6-D37D35EF6307}">
      <dgm:prSet phldrT="[Text]"/>
      <dgm:spPr/>
      <dgm:t>
        <a:bodyPr/>
        <a:lstStyle/>
        <a:p>
          <a:r>
            <a:rPr lang="en-GB" dirty="0" smtClean="0"/>
            <a:t>Different communication patterns</a:t>
          </a:r>
          <a:endParaRPr lang="en-GB" dirty="0"/>
        </a:p>
      </dgm:t>
    </dgm:pt>
    <dgm:pt modelId="{2C268182-80C4-354B-8580-85FCD130CA74}" type="parTrans" cxnId="{96EA6AE7-C956-C346-B0DB-02A8B97ECCAA}">
      <dgm:prSet/>
      <dgm:spPr/>
      <dgm:t>
        <a:bodyPr/>
        <a:lstStyle/>
        <a:p>
          <a:endParaRPr lang="en-GB"/>
        </a:p>
      </dgm:t>
    </dgm:pt>
    <dgm:pt modelId="{E9FC4B0D-F62B-9B43-96BF-CF7FF67C3EF8}" type="sibTrans" cxnId="{96EA6AE7-C956-C346-B0DB-02A8B97ECCAA}">
      <dgm:prSet/>
      <dgm:spPr/>
      <dgm:t>
        <a:bodyPr/>
        <a:lstStyle/>
        <a:p>
          <a:endParaRPr lang="en-GB"/>
        </a:p>
      </dgm:t>
    </dgm:pt>
    <dgm:pt modelId="{09AADF64-7E73-7B40-8463-AD323509FA9D}">
      <dgm:prSet phldrT="[Text]"/>
      <dgm:spPr/>
      <dgm:t>
        <a:bodyPr/>
        <a:lstStyle/>
        <a:p>
          <a:r>
            <a:rPr lang="en-GB" dirty="0" smtClean="0"/>
            <a:t>Different expectations of delivery</a:t>
          </a:r>
          <a:endParaRPr lang="en-GB" dirty="0"/>
        </a:p>
      </dgm:t>
    </dgm:pt>
    <dgm:pt modelId="{92585B45-53FD-1241-84A5-158D74697490}" type="parTrans" cxnId="{C3D6C011-1559-5F42-87FC-70FA7AE1E81C}">
      <dgm:prSet/>
      <dgm:spPr/>
      <dgm:t>
        <a:bodyPr/>
        <a:lstStyle/>
        <a:p>
          <a:endParaRPr lang="en-GB"/>
        </a:p>
      </dgm:t>
    </dgm:pt>
    <dgm:pt modelId="{10EB50F7-86E1-F745-9D4D-F4D7D995B192}" type="sibTrans" cxnId="{C3D6C011-1559-5F42-87FC-70FA7AE1E81C}">
      <dgm:prSet/>
      <dgm:spPr/>
      <dgm:t>
        <a:bodyPr/>
        <a:lstStyle/>
        <a:p>
          <a:endParaRPr lang="en-GB"/>
        </a:p>
      </dgm:t>
    </dgm:pt>
    <dgm:pt modelId="{5783C167-FAE4-AD4A-A405-C7388ED0B16E}" type="pres">
      <dgm:prSet presAssocID="{9EECCEC1-185B-0F4C-A6D4-8B4204FB91C4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D63B6581-0636-5A4B-A864-752E0E9F3609}" type="pres">
      <dgm:prSet presAssocID="{5A57AAF7-A915-1A44-B189-C2FCA9A8BE02}" presName="centerShape" presStyleLbl="node0" presStyleIdx="0" presStyleCnt="1"/>
      <dgm:spPr/>
      <dgm:t>
        <a:bodyPr/>
        <a:lstStyle/>
        <a:p>
          <a:endParaRPr lang="en-GB"/>
        </a:p>
      </dgm:t>
    </dgm:pt>
    <dgm:pt modelId="{502E9F12-0056-9B47-9F45-52CD1034E3BB}" type="pres">
      <dgm:prSet presAssocID="{46474DAD-5837-B848-BEBA-5DAB9761B954}" presName="parTrans" presStyleLbl="bgSibTrans2D1" presStyleIdx="0" presStyleCnt="6"/>
      <dgm:spPr/>
      <dgm:t>
        <a:bodyPr/>
        <a:lstStyle/>
        <a:p>
          <a:endParaRPr lang="en-GB"/>
        </a:p>
      </dgm:t>
    </dgm:pt>
    <dgm:pt modelId="{5CC608C7-1F62-FE4F-AF9F-223AC7210CB2}" type="pres">
      <dgm:prSet presAssocID="{A9C19EB9-A85C-4F40-9108-EF64DAD9522E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F48858F-4A17-4A4A-ABA1-0F591E0921DD}" type="pres">
      <dgm:prSet presAssocID="{C7582D88-3F34-6146-82FF-88FC2AE7CCBD}" presName="parTrans" presStyleLbl="bgSibTrans2D1" presStyleIdx="1" presStyleCnt="6"/>
      <dgm:spPr/>
      <dgm:t>
        <a:bodyPr/>
        <a:lstStyle/>
        <a:p>
          <a:endParaRPr lang="en-GB"/>
        </a:p>
      </dgm:t>
    </dgm:pt>
    <dgm:pt modelId="{EED0A458-C689-5044-8BA6-A6B997CFDD38}" type="pres">
      <dgm:prSet presAssocID="{B066E14E-4097-5342-AE96-F8655F0AAC56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2963BB1-F22B-1149-9ACD-A80A5D4C4D33}" type="pres">
      <dgm:prSet presAssocID="{81043AE9-212A-7740-92FD-F638FFF511E1}" presName="parTrans" presStyleLbl="bgSibTrans2D1" presStyleIdx="2" presStyleCnt="6"/>
      <dgm:spPr/>
      <dgm:t>
        <a:bodyPr/>
        <a:lstStyle/>
        <a:p>
          <a:endParaRPr lang="en-GB"/>
        </a:p>
      </dgm:t>
    </dgm:pt>
    <dgm:pt modelId="{B133D202-EDCF-2249-8FE7-607296D87A9D}" type="pres">
      <dgm:prSet presAssocID="{EFE672C9-879B-B749-9D2F-DDB5D10DE9B2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8620EA4-EA98-0A46-95CA-6889BDFBA7D5}" type="pres">
      <dgm:prSet presAssocID="{89F400B2-E1D0-484B-8C52-73C4C33B18F0}" presName="parTrans" presStyleLbl="bgSibTrans2D1" presStyleIdx="3" presStyleCnt="6"/>
      <dgm:spPr/>
      <dgm:t>
        <a:bodyPr/>
        <a:lstStyle/>
        <a:p>
          <a:endParaRPr lang="en-GB"/>
        </a:p>
      </dgm:t>
    </dgm:pt>
    <dgm:pt modelId="{2E63F7AF-BE09-E945-A565-EB49DEB14F13}" type="pres">
      <dgm:prSet presAssocID="{495E2A7F-8493-0349-BE0D-65F019DAFE75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C241293-85A0-A04A-A4D5-08BBE8DC4702}" type="pres">
      <dgm:prSet presAssocID="{2C268182-80C4-354B-8580-85FCD130CA74}" presName="parTrans" presStyleLbl="bgSibTrans2D1" presStyleIdx="4" presStyleCnt="6"/>
      <dgm:spPr/>
      <dgm:t>
        <a:bodyPr/>
        <a:lstStyle/>
        <a:p>
          <a:endParaRPr lang="en-GB"/>
        </a:p>
      </dgm:t>
    </dgm:pt>
    <dgm:pt modelId="{45EB338B-75B8-E443-843F-7C8E4776D41A}" type="pres">
      <dgm:prSet presAssocID="{19F0DB3D-D192-6347-85D6-D37D35EF6307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809C0B0-73B8-F64A-B893-43C200792529}" type="pres">
      <dgm:prSet presAssocID="{92585B45-53FD-1241-84A5-158D74697490}" presName="parTrans" presStyleLbl="bgSibTrans2D1" presStyleIdx="5" presStyleCnt="6"/>
      <dgm:spPr/>
      <dgm:t>
        <a:bodyPr/>
        <a:lstStyle/>
        <a:p>
          <a:endParaRPr lang="en-GB"/>
        </a:p>
      </dgm:t>
    </dgm:pt>
    <dgm:pt modelId="{F3E28182-F46D-094F-B721-15BCB4F2345B}" type="pres">
      <dgm:prSet presAssocID="{09AADF64-7E73-7B40-8463-AD323509FA9D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7048E6FB-1FD7-804C-9FF1-B23230DC6400}" type="presOf" srcId="{09AADF64-7E73-7B40-8463-AD323509FA9D}" destId="{F3E28182-F46D-094F-B721-15BCB4F2345B}" srcOrd="0" destOrd="0" presId="urn:microsoft.com/office/officeart/2005/8/layout/radial4"/>
    <dgm:cxn modelId="{C3D6C011-1559-5F42-87FC-70FA7AE1E81C}" srcId="{5A57AAF7-A915-1A44-B189-C2FCA9A8BE02}" destId="{09AADF64-7E73-7B40-8463-AD323509FA9D}" srcOrd="5" destOrd="0" parTransId="{92585B45-53FD-1241-84A5-158D74697490}" sibTransId="{10EB50F7-86E1-F745-9D4D-F4D7D995B192}"/>
    <dgm:cxn modelId="{32559DFC-D3C0-8E4D-9B72-CEB81B17AD79}" type="presOf" srcId="{EFE672C9-879B-B749-9D2F-DDB5D10DE9B2}" destId="{B133D202-EDCF-2249-8FE7-607296D87A9D}" srcOrd="0" destOrd="0" presId="urn:microsoft.com/office/officeart/2005/8/layout/radial4"/>
    <dgm:cxn modelId="{3D679A85-E9B7-4F4A-8475-D205994162CB}" type="presOf" srcId="{495E2A7F-8493-0349-BE0D-65F019DAFE75}" destId="{2E63F7AF-BE09-E945-A565-EB49DEB14F13}" srcOrd="0" destOrd="0" presId="urn:microsoft.com/office/officeart/2005/8/layout/radial4"/>
    <dgm:cxn modelId="{7AFF56DF-93FC-AB49-8BC4-6DA8A0DB2D88}" type="presOf" srcId="{19F0DB3D-D192-6347-85D6-D37D35EF6307}" destId="{45EB338B-75B8-E443-843F-7C8E4776D41A}" srcOrd="0" destOrd="0" presId="urn:microsoft.com/office/officeart/2005/8/layout/radial4"/>
    <dgm:cxn modelId="{6099A644-7F0D-EB46-AA65-2BC5CEC61D5D}" type="presOf" srcId="{9EECCEC1-185B-0F4C-A6D4-8B4204FB91C4}" destId="{5783C167-FAE4-AD4A-A405-C7388ED0B16E}" srcOrd="0" destOrd="0" presId="urn:microsoft.com/office/officeart/2005/8/layout/radial4"/>
    <dgm:cxn modelId="{9847363D-C04B-E841-99A1-C4E8DC2AA9C3}" type="presOf" srcId="{46474DAD-5837-B848-BEBA-5DAB9761B954}" destId="{502E9F12-0056-9B47-9F45-52CD1034E3BB}" srcOrd="0" destOrd="0" presId="urn:microsoft.com/office/officeart/2005/8/layout/radial4"/>
    <dgm:cxn modelId="{6AA58BB1-8618-B34A-A680-813EB896D64D}" type="presOf" srcId="{C7582D88-3F34-6146-82FF-88FC2AE7CCBD}" destId="{9F48858F-4A17-4A4A-ABA1-0F591E0921DD}" srcOrd="0" destOrd="0" presId="urn:microsoft.com/office/officeart/2005/8/layout/radial4"/>
    <dgm:cxn modelId="{96EA6AE7-C956-C346-B0DB-02A8B97ECCAA}" srcId="{5A57AAF7-A915-1A44-B189-C2FCA9A8BE02}" destId="{19F0DB3D-D192-6347-85D6-D37D35EF6307}" srcOrd="4" destOrd="0" parTransId="{2C268182-80C4-354B-8580-85FCD130CA74}" sibTransId="{E9FC4B0D-F62B-9B43-96BF-CF7FF67C3EF8}"/>
    <dgm:cxn modelId="{938840AE-F1D3-7B4E-A07A-66F3541DD878}" srcId="{5A57AAF7-A915-1A44-B189-C2FCA9A8BE02}" destId="{B066E14E-4097-5342-AE96-F8655F0AAC56}" srcOrd="1" destOrd="0" parTransId="{C7582D88-3F34-6146-82FF-88FC2AE7CCBD}" sibTransId="{F22E4049-F992-B845-99A2-7F34CB72369E}"/>
    <dgm:cxn modelId="{A59D7BE1-D2DB-F641-9DB9-B178B3E0B876}" type="presOf" srcId="{B066E14E-4097-5342-AE96-F8655F0AAC56}" destId="{EED0A458-C689-5044-8BA6-A6B997CFDD38}" srcOrd="0" destOrd="0" presId="urn:microsoft.com/office/officeart/2005/8/layout/radial4"/>
    <dgm:cxn modelId="{15FA1865-4368-E443-A578-6399DE2AEF09}" type="presOf" srcId="{89F400B2-E1D0-484B-8C52-73C4C33B18F0}" destId="{28620EA4-EA98-0A46-95CA-6889BDFBA7D5}" srcOrd="0" destOrd="0" presId="urn:microsoft.com/office/officeart/2005/8/layout/radial4"/>
    <dgm:cxn modelId="{7088BABE-5B8E-5C4F-86BC-77E795DE6B4A}" type="presOf" srcId="{2C268182-80C4-354B-8580-85FCD130CA74}" destId="{3C241293-85A0-A04A-A4D5-08BBE8DC4702}" srcOrd="0" destOrd="0" presId="urn:microsoft.com/office/officeart/2005/8/layout/radial4"/>
    <dgm:cxn modelId="{98563E24-19E8-FB44-AE9E-51BFEA7CCC30}" srcId="{9EECCEC1-185B-0F4C-A6D4-8B4204FB91C4}" destId="{5A57AAF7-A915-1A44-B189-C2FCA9A8BE02}" srcOrd="0" destOrd="0" parTransId="{0529ED06-5A01-D543-8786-814E5893BEDD}" sibTransId="{E8D93E70-742B-1949-B743-73DA9779B409}"/>
    <dgm:cxn modelId="{B4F917B0-D3FC-894B-A775-B3942429E3E9}" srcId="{5A57AAF7-A915-1A44-B189-C2FCA9A8BE02}" destId="{495E2A7F-8493-0349-BE0D-65F019DAFE75}" srcOrd="3" destOrd="0" parTransId="{89F400B2-E1D0-484B-8C52-73C4C33B18F0}" sibTransId="{73153430-898A-954B-B4CF-2E6E674A521A}"/>
    <dgm:cxn modelId="{444E5AE4-4593-5D46-9BC6-3F79EFBC424E}" type="presOf" srcId="{5A57AAF7-A915-1A44-B189-C2FCA9A8BE02}" destId="{D63B6581-0636-5A4B-A864-752E0E9F3609}" srcOrd="0" destOrd="0" presId="urn:microsoft.com/office/officeart/2005/8/layout/radial4"/>
    <dgm:cxn modelId="{C3AF62E3-F828-D84B-9A61-C7E1CB017BBC}" type="presOf" srcId="{92585B45-53FD-1241-84A5-158D74697490}" destId="{3809C0B0-73B8-F64A-B893-43C200792529}" srcOrd="0" destOrd="0" presId="urn:microsoft.com/office/officeart/2005/8/layout/radial4"/>
    <dgm:cxn modelId="{2EDC1CB4-4E8A-B44E-8178-CD05BD43609D}" srcId="{5A57AAF7-A915-1A44-B189-C2FCA9A8BE02}" destId="{EFE672C9-879B-B749-9D2F-DDB5D10DE9B2}" srcOrd="2" destOrd="0" parTransId="{81043AE9-212A-7740-92FD-F638FFF511E1}" sibTransId="{B6CBC8E3-4ECC-F64A-8710-19C0C0BB3047}"/>
    <dgm:cxn modelId="{D95FFB59-4745-6140-BF5D-24875718ECB5}" type="presOf" srcId="{A9C19EB9-A85C-4F40-9108-EF64DAD9522E}" destId="{5CC608C7-1F62-FE4F-AF9F-223AC7210CB2}" srcOrd="0" destOrd="0" presId="urn:microsoft.com/office/officeart/2005/8/layout/radial4"/>
    <dgm:cxn modelId="{0060A69F-A21C-784F-8C70-F943C6E24B30}" srcId="{5A57AAF7-A915-1A44-B189-C2FCA9A8BE02}" destId="{A9C19EB9-A85C-4F40-9108-EF64DAD9522E}" srcOrd="0" destOrd="0" parTransId="{46474DAD-5837-B848-BEBA-5DAB9761B954}" sibTransId="{83E2F274-A8A1-9349-9831-A2C3462A2E73}"/>
    <dgm:cxn modelId="{AF8EC8C7-5A35-9641-B9BE-B9959A45DFF3}" type="presOf" srcId="{81043AE9-212A-7740-92FD-F638FFF511E1}" destId="{32963BB1-F22B-1149-9ACD-A80A5D4C4D33}" srcOrd="0" destOrd="0" presId="urn:microsoft.com/office/officeart/2005/8/layout/radial4"/>
    <dgm:cxn modelId="{5599F512-AEA8-4241-82D6-6983CB4DC64F}" type="presParOf" srcId="{5783C167-FAE4-AD4A-A405-C7388ED0B16E}" destId="{D63B6581-0636-5A4B-A864-752E0E9F3609}" srcOrd="0" destOrd="0" presId="urn:microsoft.com/office/officeart/2005/8/layout/radial4"/>
    <dgm:cxn modelId="{C5E955FF-4EA5-C041-9836-7648127C9FF6}" type="presParOf" srcId="{5783C167-FAE4-AD4A-A405-C7388ED0B16E}" destId="{502E9F12-0056-9B47-9F45-52CD1034E3BB}" srcOrd="1" destOrd="0" presId="urn:microsoft.com/office/officeart/2005/8/layout/radial4"/>
    <dgm:cxn modelId="{65694A27-709D-B44F-8665-5DB7D8397C1B}" type="presParOf" srcId="{5783C167-FAE4-AD4A-A405-C7388ED0B16E}" destId="{5CC608C7-1F62-FE4F-AF9F-223AC7210CB2}" srcOrd="2" destOrd="0" presId="urn:microsoft.com/office/officeart/2005/8/layout/radial4"/>
    <dgm:cxn modelId="{ED034141-C63D-ED4B-9F4D-9BF24EAB1F69}" type="presParOf" srcId="{5783C167-FAE4-AD4A-A405-C7388ED0B16E}" destId="{9F48858F-4A17-4A4A-ABA1-0F591E0921DD}" srcOrd="3" destOrd="0" presId="urn:microsoft.com/office/officeart/2005/8/layout/radial4"/>
    <dgm:cxn modelId="{10FCE445-82FD-AE44-B32A-46E4023EB453}" type="presParOf" srcId="{5783C167-FAE4-AD4A-A405-C7388ED0B16E}" destId="{EED0A458-C689-5044-8BA6-A6B997CFDD38}" srcOrd="4" destOrd="0" presId="urn:microsoft.com/office/officeart/2005/8/layout/radial4"/>
    <dgm:cxn modelId="{2FCDD62B-CFB3-D846-BCD0-B3CC2BDA0B6E}" type="presParOf" srcId="{5783C167-FAE4-AD4A-A405-C7388ED0B16E}" destId="{32963BB1-F22B-1149-9ACD-A80A5D4C4D33}" srcOrd="5" destOrd="0" presId="urn:microsoft.com/office/officeart/2005/8/layout/radial4"/>
    <dgm:cxn modelId="{2CF97A8D-1947-B447-929F-14B15F5118E3}" type="presParOf" srcId="{5783C167-FAE4-AD4A-A405-C7388ED0B16E}" destId="{B133D202-EDCF-2249-8FE7-607296D87A9D}" srcOrd="6" destOrd="0" presId="urn:microsoft.com/office/officeart/2005/8/layout/radial4"/>
    <dgm:cxn modelId="{813266CE-83BD-CB4F-89BB-644620AF3B67}" type="presParOf" srcId="{5783C167-FAE4-AD4A-A405-C7388ED0B16E}" destId="{28620EA4-EA98-0A46-95CA-6889BDFBA7D5}" srcOrd="7" destOrd="0" presId="urn:microsoft.com/office/officeart/2005/8/layout/radial4"/>
    <dgm:cxn modelId="{449D11FB-9D7B-1142-9B9A-7D7DD1A58421}" type="presParOf" srcId="{5783C167-FAE4-AD4A-A405-C7388ED0B16E}" destId="{2E63F7AF-BE09-E945-A565-EB49DEB14F13}" srcOrd="8" destOrd="0" presId="urn:microsoft.com/office/officeart/2005/8/layout/radial4"/>
    <dgm:cxn modelId="{06FF27C6-01C2-5B43-9C8E-982905456DF0}" type="presParOf" srcId="{5783C167-FAE4-AD4A-A405-C7388ED0B16E}" destId="{3C241293-85A0-A04A-A4D5-08BBE8DC4702}" srcOrd="9" destOrd="0" presId="urn:microsoft.com/office/officeart/2005/8/layout/radial4"/>
    <dgm:cxn modelId="{9F8DF436-A76A-3849-80F0-F8F9D97389BB}" type="presParOf" srcId="{5783C167-FAE4-AD4A-A405-C7388ED0B16E}" destId="{45EB338B-75B8-E443-843F-7C8E4776D41A}" srcOrd="10" destOrd="0" presId="urn:microsoft.com/office/officeart/2005/8/layout/radial4"/>
    <dgm:cxn modelId="{3621C718-C982-7B46-893C-209D9617F717}" type="presParOf" srcId="{5783C167-FAE4-AD4A-A405-C7388ED0B16E}" destId="{3809C0B0-73B8-F64A-B893-43C200792529}" srcOrd="11" destOrd="0" presId="urn:microsoft.com/office/officeart/2005/8/layout/radial4"/>
    <dgm:cxn modelId="{D88971B9-1A24-854C-888E-7FB1D14F8891}" type="presParOf" srcId="{5783C167-FAE4-AD4A-A405-C7388ED0B16E}" destId="{F3E28182-F46D-094F-B721-15BCB4F2345B}" srcOrd="12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3B6581-0636-5A4B-A864-752E0E9F3609}">
      <dsp:nvSpPr>
        <dsp:cNvPr id="0" name=""/>
        <dsp:cNvSpPr/>
      </dsp:nvSpPr>
      <dsp:spPr>
        <a:xfrm>
          <a:off x="2790406" y="2691159"/>
          <a:ext cx="2042109" cy="204210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100" kern="1200" dirty="0" smtClean="0"/>
            <a:t>Stakeholder Groups</a:t>
          </a:r>
          <a:endParaRPr lang="en-GB" sz="2100" kern="1200" dirty="0"/>
        </a:p>
      </dsp:txBody>
      <dsp:txXfrm>
        <a:off x="3089466" y="2990219"/>
        <a:ext cx="1443989" cy="1443989"/>
      </dsp:txXfrm>
    </dsp:sp>
    <dsp:sp modelId="{502E9F12-0056-9B47-9F45-52CD1034E3BB}">
      <dsp:nvSpPr>
        <dsp:cNvPr id="0" name=""/>
        <dsp:cNvSpPr/>
      </dsp:nvSpPr>
      <dsp:spPr>
        <a:xfrm rot="10800000">
          <a:off x="715508" y="3421213"/>
          <a:ext cx="1960778" cy="582001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CC608C7-1F62-FE4F-AF9F-223AC7210CB2}">
      <dsp:nvSpPr>
        <dsp:cNvPr id="0" name=""/>
        <dsp:cNvSpPr/>
      </dsp:nvSpPr>
      <dsp:spPr>
        <a:xfrm>
          <a:off x="770" y="3140423"/>
          <a:ext cx="1429476" cy="114358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500" kern="1200" dirty="0" smtClean="0"/>
            <a:t>Different concerns</a:t>
          </a:r>
          <a:endParaRPr lang="en-GB" sz="1500" kern="1200" dirty="0"/>
        </a:p>
      </dsp:txBody>
      <dsp:txXfrm>
        <a:off x="34264" y="3173917"/>
        <a:ext cx="1362488" cy="1076593"/>
      </dsp:txXfrm>
    </dsp:sp>
    <dsp:sp modelId="{9F48858F-4A17-4A4A-ABA1-0F591E0921DD}">
      <dsp:nvSpPr>
        <dsp:cNvPr id="0" name=""/>
        <dsp:cNvSpPr/>
      </dsp:nvSpPr>
      <dsp:spPr>
        <a:xfrm rot="12960000">
          <a:off x="1119544" y="2177716"/>
          <a:ext cx="1960778" cy="582001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ED0A458-C689-5044-8BA6-A6B997CFDD38}">
      <dsp:nvSpPr>
        <dsp:cNvPr id="0" name=""/>
        <dsp:cNvSpPr/>
      </dsp:nvSpPr>
      <dsp:spPr>
        <a:xfrm>
          <a:off x="592044" y="1320668"/>
          <a:ext cx="1429476" cy="114358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500" kern="1200" dirty="0" smtClean="0"/>
            <a:t>Different understandings</a:t>
          </a:r>
          <a:endParaRPr lang="en-GB" sz="1500" kern="1200" dirty="0"/>
        </a:p>
      </dsp:txBody>
      <dsp:txXfrm>
        <a:off x="625538" y="1354162"/>
        <a:ext cx="1362488" cy="1076593"/>
      </dsp:txXfrm>
    </dsp:sp>
    <dsp:sp modelId="{32963BB1-F22B-1149-9ACD-A80A5D4C4D33}">
      <dsp:nvSpPr>
        <dsp:cNvPr id="0" name=""/>
        <dsp:cNvSpPr/>
      </dsp:nvSpPr>
      <dsp:spPr>
        <a:xfrm rot="15120000">
          <a:off x="2177326" y="1409193"/>
          <a:ext cx="1960778" cy="582001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133D202-EDCF-2249-8FE7-607296D87A9D}">
      <dsp:nvSpPr>
        <dsp:cNvPr id="0" name=""/>
        <dsp:cNvSpPr/>
      </dsp:nvSpPr>
      <dsp:spPr>
        <a:xfrm>
          <a:off x="2140020" y="195997"/>
          <a:ext cx="1429476" cy="114358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500" kern="1200" dirty="0" smtClean="0"/>
            <a:t>Different levels of Assessment Literacy</a:t>
          </a:r>
          <a:endParaRPr lang="en-GB" sz="1500" kern="1200" dirty="0"/>
        </a:p>
      </dsp:txBody>
      <dsp:txXfrm>
        <a:off x="2173514" y="229491"/>
        <a:ext cx="1362488" cy="1076593"/>
      </dsp:txXfrm>
    </dsp:sp>
    <dsp:sp modelId="{28620EA4-EA98-0A46-95CA-6889BDFBA7D5}">
      <dsp:nvSpPr>
        <dsp:cNvPr id="0" name=""/>
        <dsp:cNvSpPr/>
      </dsp:nvSpPr>
      <dsp:spPr>
        <a:xfrm rot="17280000">
          <a:off x="3484816" y="1409193"/>
          <a:ext cx="1960778" cy="582001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E63F7AF-BE09-E945-A565-EB49DEB14F13}">
      <dsp:nvSpPr>
        <dsp:cNvPr id="0" name=""/>
        <dsp:cNvSpPr/>
      </dsp:nvSpPr>
      <dsp:spPr>
        <a:xfrm>
          <a:off x="4053424" y="195997"/>
          <a:ext cx="1429476" cy="114358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500" kern="1200" dirty="0" smtClean="0"/>
            <a:t>Different experiences of texts in L1</a:t>
          </a:r>
          <a:endParaRPr lang="en-GB" sz="1500" kern="1200" dirty="0"/>
        </a:p>
      </dsp:txBody>
      <dsp:txXfrm>
        <a:off x="4086918" y="229491"/>
        <a:ext cx="1362488" cy="1076593"/>
      </dsp:txXfrm>
    </dsp:sp>
    <dsp:sp modelId="{3C241293-85A0-A04A-A4D5-08BBE8DC4702}">
      <dsp:nvSpPr>
        <dsp:cNvPr id="0" name=""/>
        <dsp:cNvSpPr/>
      </dsp:nvSpPr>
      <dsp:spPr>
        <a:xfrm rot="19440000">
          <a:off x="4542598" y="2177716"/>
          <a:ext cx="1960778" cy="582001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5EB338B-75B8-E443-843F-7C8E4776D41A}">
      <dsp:nvSpPr>
        <dsp:cNvPr id="0" name=""/>
        <dsp:cNvSpPr/>
      </dsp:nvSpPr>
      <dsp:spPr>
        <a:xfrm>
          <a:off x="5601401" y="1320668"/>
          <a:ext cx="1429476" cy="114358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500" kern="1200" dirty="0" smtClean="0"/>
            <a:t>Different communication patterns</a:t>
          </a:r>
          <a:endParaRPr lang="en-GB" sz="1500" kern="1200" dirty="0"/>
        </a:p>
      </dsp:txBody>
      <dsp:txXfrm>
        <a:off x="5634895" y="1354162"/>
        <a:ext cx="1362488" cy="1076593"/>
      </dsp:txXfrm>
    </dsp:sp>
    <dsp:sp modelId="{3809C0B0-73B8-F64A-B893-43C200792529}">
      <dsp:nvSpPr>
        <dsp:cNvPr id="0" name=""/>
        <dsp:cNvSpPr/>
      </dsp:nvSpPr>
      <dsp:spPr>
        <a:xfrm>
          <a:off x="4946635" y="3421213"/>
          <a:ext cx="1960778" cy="582001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3E28182-F46D-094F-B721-15BCB4F2345B}">
      <dsp:nvSpPr>
        <dsp:cNvPr id="0" name=""/>
        <dsp:cNvSpPr/>
      </dsp:nvSpPr>
      <dsp:spPr>
        <a:xfrm>
          <a:off x="6192675" y="3140423"/>
          <a:ext cx="1429476" cy="114358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500" kern="1200" dirty="0" smtClean="0"/>
            <a:t>Different expectations of delivery</a:t>
          </a:r>
          <a:endParaRPr lang="en-GB" sz="1500" kern="1200" dirty="0"/>
        </a:p>
      </dsp:txBody>
      <dsp:txXfrm>
        <a:off x="6226169" y="3173917"/>
        <a:ext cx="1362488" cy="10765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91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6891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6891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6891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E3FB28D-C6C0-40B4-8B43-F2E55D3D566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3614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747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747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747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747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B3F7B2B-8D15-498F-A9A3-37C4AE565F0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59299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F2E9D3F-6375-4919-B073-8FFF2AD6C702}" type="slidenum">
              <a:rPr lang="en-US"/>
              <a:pPr/>
              <a:t>1</a:t>
            </a:fld>
            <a:endParaRPr lang="en-US"/>
          </a:p>
        </p:txBody>
      </p:sp>
      <p:sp>
        <p:nvSpPr>
          <p:cNvPr id="75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1. Test-focused -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3F7B2B-8D15-498F-A9A3-37C4AE565F0B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0052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1. Test-focused -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3F7B2B-8D15-498F-A9A3-37C4AE565F0B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005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1. Test-focused -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3F7B2B-8D15-498F-A9A3-37C4AE565F0B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0052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jpe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.jpeg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1.jpeg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1144" name="Picture 5" descr="CO_powerpoint_G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1148" name="Rectangle 12"/>
          <p:cNvSpPr>
            <a:spLocks noGrp="1" noChangeArrowheads="1"/>
          </p:cNvSpPr>
          <p:nvPr>
            <p:ph type="dt" sz="half" idx="2"/>
          </p:nvPr>
        </p:nvSpPr>
        <p:spPr>
          <a:xfrm>
            <a:off x="6656388" y="6538913"/>
            <a:ext cx="1485900" cy="252412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31149" name="Rectangle 1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www.britishcouncil.org</a:t>
            </a:r>
          </a:p>
        </p:txBody>
      </p:sp>
      <p:sp>
        <p:nvSpPr>
          <p:cNvPr id="731150" name="Rectangle 1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2144DC4B-5B96-429A-93E7-E906F2649640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31151" name="Subtitle 4"/>
          <p:cNvSpPr>
            <a:spLocks/>
          </p:cNvSpPr>
          <p:nvPr/>
        </p:nvSpPr>
        <p:spPr bwMode="auto">
          <a:xfrm>
            <a:off x="381000" y="3284538"/>
            <a:ext cx="4767263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lnSpc>
                <a:spcPts val="2800"/>
              </a:lnSpc>
              <a:spcAft>
                <a:spcPts val="1400"/>
              </a:spcAft>
            </a:pPr>
            <a:endParaRPr lang="en-US"/>
          </a:p>
        </p:txBody>
      </p:sp>
      <p:sp>
        <p:nvSpPr>
          <p:cNvPr id="731152" name="Title 4"/>
          <p:cNvSpPr>
            <a:spLocks/>
          </p:cNvSpPr>
          <p:nvPr/>
        </p:nvSpPr>
        <p:spPr bwMode="auto">
          <a:xfrm>
            <a:off x="381000" y="1447800"/>
            <a:ext cx="5199063" cy="162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lnSpc>
                <a:spcPts val="5000"/>
              </a:lnSpc>
            </a:pPr>
            <a:endParaRPr lang="en-US" sz="2800" b="1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FB72980-85B4-4313-9071-3DFFE4C9B464}" type="datetime1">
              <a:rPr lang="en-US"/>
              <a:pPr/>
              <a:t>08/02/15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www.britishcouncil.org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813991-30CA-4954-8C0E-D0715B42A8C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5144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1514EBD-CB91-4AB9-9013-98DAD5BFC156}" type="datetime1">
              <a:rPr lang="en-US"/>
              <a:pPr/>
              <a:t>08/02/15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www.britishcouncil.org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EBFA6C-56D8-4592-9C4C-DB72281B163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2651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858838"/>
            <a:ext cx="4038600" cy="526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858838"/>
            <a:ext cx="4038600" cy="526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907A5B-AA81-4291-918B-1D229D10E454}" type="datetime1">
              <a:rPr lang="en-US"/>
              <a:pPr/>
              <a:t>08/02/15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www.britishcouncil.org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69B39E-E6CE-455B-89AE-2FFEA84B04A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746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170670A-48A4-4136-BE25-2E68D13D27CA}" type="datetime1">
              <a:rPr lang="en-US"/>
              <a:pPr/>
              <a:t>08/02/15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www.britishcouncil.org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15364F-D093-4457-95D5-57214820408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5932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5815ED-6D1C-47A3-97AF-33BCB21AD679}" type="datetime1">
              <a:rPr lang="en-US"/>
              <a:pPr/>
              <a:t>08/02/15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www.britishcouncil.org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044741-55E0-4877-9FE4-0E2597FF35A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7003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693B77C-E03E-4E48-87AA-FB8A88CC4BC8}" type="datetime1">
              <a:rPr lang="en-US"/>
              <a:pPr/>
              <a:t>08/02/15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www.britishcouncil.org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7AB017-66C4-4433-9F01-3A72CA9D5E3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57210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E3921B1-AC1E-4D5B-AE8B-BC5C24551E8D}" type="datetime1">
              <a:rPr lang="en-US"/>
              <a:pPr/>
              <a:t>08/02/15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www.britishcouncil.org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25A4AB-40E9-4A9C-9850-3AD2CBED9D4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167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9298146-4FF4-4D2E-A5C7-774181345535}" type="datetime1">
              <a:rPr lang="en-US"/>
              <a:pPr/>
              <a:t>08/02/15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www.britishcouncil.org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612269-F294-4567-BA98-3954D39B91D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20480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423C059-1C82-4F05-90E0-6C5A45927504}" type="datetime1">
              <a:rPr lang="en-US"/>
              <a:pPr/>
              <a:t>08/02/15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www.britishcouncil.org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7C25B1-9739-4AC2-8EA1-68A4C9EA06B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188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2B09C09-0B68-498C-B4C6-ED31BBF58D83}" type="datetime1">
              <a:rPr lang="en-US"/>
              <a:pPr/>
              <a:t>08/02/15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www.britishcouncil.org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BFA93C-2CD5-41DC-9BC9-BC2C647D1E7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7968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3868" name="Picture 5" descr="CO_powerpoint_G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25" y="-26988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3871" name="Rectangle 1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656388" y="6538913"/>
            <a:ext cx="1485900" cy="252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33872" name="Rectangle 1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68313" y="6538913"/>
            <a:ext cx="5973762" cy="252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www.britishcouncil.org</a:t>
            </a:r>
          </a:p>
        </p:txBody>
      </p:sp>
      <p:sp>
        <p:nvSpPr>
          <p:cNvPr id="633873" name="Rectangle 1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243888" y="6538913"/>
            <a:ext cx="442912" cy="252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F14D16C1-281C-4F09-BE53-E57233AF171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33874" name="Subtitle 4"/>
          <p:cNvSpPr>
            <a:spLocks/>
          </p:cNvSpPr>
          <p:nvPr/>
        </p:nvSpPr>
        <p:spPr bwMode="auto">
          <a:xfrm>
            <a:off x="381000" y="3284538"/>
            <a:ext cx="4767263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ts val="2800"/>
              </a:lnSpc>
            </a:pPr>
            <a:endParaRPr lang="en-US" b="1"/>
          </a:p>
        </p:txBody>
      </p:sp>
      <p:sp>
        <p:nvSpPr>
          <p:cNvPr id="633875" name="Title 4"/>
          <p:cNvSpPr>
            <a:spLocks/>
          </p:cNvSpPr>
          <p:nvPr/>
        </p:nvSpPr>
        <p:spPr bwMode="auto">
          <a:xfrm>
            <a:off x="381000" y="1447800"/>
            <a:ext cx="5199063" cy="162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lnSpc>
                <a:spcPts val="3800"/>
              </a:lnSpc>
            </a:pPr>
            <a:endParaRPr lang="en-US" sz="3800" b="1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31133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697111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858838"/>
            <a:ext cx="4038600" cy="56657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858838"/>
            <a:ext cx="4038600" cy="56657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5107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82496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347959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354267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403652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380875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858328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62499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62499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79700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6"/>
          <p:cNvSpPr txBox="1">
            <a:spLocks noChangeArrowheads="1"/>
          </p:cNvSpPr>
          <p:nvPr/>
        </p:nvSpPr>
        <p:spPr bwMode="auto">
          <a:xfrm>
            <a:off x="7586663" y="5097463"/>
            <a:ext cx="12954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/>
            <a:r>
              <a:rPr lang="en-US" sz="600">
                <a:solidFill>
                  <a:schemeClr val="bg1"/>
                </a:solidFill>
                <a:ea typeface="ＭＳ Ｐゴシック" charset="-128"/>
              </a:rPr>
              <a:t>All images © Mat Wright</a:t>
            </a:r>
          </a:p>
        </p:txBody>
      </p:sp>
      <p:pic>
        <p:nvPicPr>
          <p:cNvPr id="529422" name="Picture 5" descr="CO_powerpoint_G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25" y="-26988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9423" name="Rectangle 15"/>
          <p:cNvSpPr>
            <a:spLocks noGrp="1" noChangeArrowheads="1"/>
          </p:cNvSpPr>
          <p:nvPr>
            <p:ph type="dt" sz="half" idx="2"/>
          </p:nvPr>
        </p:nvSpPr>
        <p:spPr>
          <a:xfrm>
            <a:off x="6656388" y="6538913"/>
            <a:ext cx="1485900" cy="252412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29424" name="Rectangle 1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www.britishcouncil.org</a:t>
            </a:r>
          </a:p>
        </p:txBody>
      </p:sp>
      <p:sp>
        <p:nvSpPr>
          <p:cNvPr id="529425" name="Rectangle 17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2E546E9B-991B-4A5A-BC75-C9B7CB9BFA89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29426" name="Subtitle 4"/>
          <p:cNvSpPr>
            <a:spLocks/>
          </p:cNvSpPr>
          <p:nvPr/>
        </p:nvSpPr>
        <p:spPr bwMode="auto">
          <a:xfrm>
            <a:off x="381000" y="3284538"/>
            <a:ext cx="4767263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57188" indent="-357188">
              <a:lnSpc>
                <a:spcPts val="2800"/>
              </a:lnSpc>
              <a:buClr>
                <a:schemeClr val="tx1"/>
              </a:buClr>
              <a:buFontTx/>
              <a:buChar char="•"/>
            </a:pPr>
            <a:endParaRPr lang="en-US" b="1"/>
          </a:p>
        </p:txBody>
      </p:sp>
      <p:sp>
        <p:nvSpPr>
          <p:cNvPr id="529427" name="Title 4"/>
          <p:cNvSpPr>
            <a:spLocks/>
          </p:cNvSpPr>
          <p:nvPr/>
        </p:nvSpPr>
        <p:spPr bwMode="auto">
          <a:xfrm>
            <a:off x="381000" y="1447800"/>
            <a:ext cx="5199063" cy="162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lnSpc>
                <a:spcPts val="3800"/>
              </a:lnSpc>
            </a:pPr>
            <a:endParaRPr lang="en-US" sz="3800" b="1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5855D0A-4882-4BAB-B7E6-A7B19D9EE9B3}" type="datetime1">
              <a:rPr lang="en-US"/>
              <a:pPr/>
              <a:t>08/02/15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www.britishcouncil.org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5B11AC-8760-4E26-8055-B0CECB7F49C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66401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E1D83EE-AF53-468A-A311-308928FA7E6A}" type="datetime1">
              <a:rPr lang="en-US"/>
              <a:pPr/>
              <a:t>08/02/15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www.britishcouncil.org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2FC353-9097-4A37-8A7A-F26DD444C44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54923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858838"/>
            <a:ext cx="4038600" cy="52689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858838"/>
            <a:ext cx="4038600" cy="52689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456D6D7-E0BE-4581-AB0F-2131053A7A8D}" type="datetime1">
              <a:rPr lang="en-US"/>
              <a:pPr/>
              <a:t>08/02/15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www.britishcouncil.org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5254F6-3807-421B-B92C-A94D31E670C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82438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67B4499-A200-4902-BCC0-42FE052C4E11}" type="datetime1">
              <a:rPr lang="en-US"/>
              <a:pPr/>
              <a:t>08/02/15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www.britishcouncil.org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034292-CF0E-4FF4-A437-62DE7AF838D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836450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9FF8966-31B2-433D-9A9A-0D469266803C}" type="datetime1">
              <a:rPr lang="en-US"/>
              <a:pPr/>
              <a:t>08/02/15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www.britishcouncil.org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C1E199-DCE4-4C2C-8BF0-E9BC09151D2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15340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A1FDAAB-7F17-48E7-9FBC-84D64A787C83}" type="datetime1">
              <a:rPr lang="en-US"/>
              <a:pPr/>
              <a:t>08/02/15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www.britishcouncil.org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87BECF-8BB2-4783-867B-8919E0AE6F3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372325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B0A0BEA-A71A-4A9D-AED0-895EEA360012}" type="datetime1">
              <a:rPr lang="en-US"/>
              <a:pPr/>
              <a:t>08/02/15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www.britishcouncil.org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B0AD7E-00D8-4FBD-ABB5-DD60FE384CE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27550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DFC52D6-C83A-4EE6-B4B0-960CF7D2B7F1}" type="datetime1">
              <a:rPr lang="en-US"/>
              <a:pPr/>
              <a:t>08/02/15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www.britishcouncil.org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90E768-1FD3-470F-8F3E-8F30DD60F33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538293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6F1C3C6-AD47-48C0-8EF4-557C8CAE40B0}" type="datetime1">
              <a:rPr lang="en-US"/>
              <a:pPr/>
              <a:t>08/02/15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www.britishcouncil.org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D800C6-6231-4A9A-9648-D2BB5304EA4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302428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CA41099-BFAB-4A56-96DD-A0EB5F35346C}" type="datetime1">
              <a:rPr lang="en-US"/>
              <a:pPr/>
              <a:t>08/02/15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www.britishcouncil.org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213510-B8C4-46FA-B98B-C84610A0459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078447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5982" name="Picture 5" descr="CO_powerpoint_G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25" y="-26988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5983" name="Rectangle 15"/>
          <p:cNvSpPr>
            <a:spLocks noGrp="1" noChangeArrowheads="1"/>
          </p:cNvSpPr>
          <p:nvPr>
            <p:ph type="dt" sz="half" idx="2"/>
          </p:nvPr>
        </p:nvSpPr>
        <p:spPr>
          <a:xfrm>
            <a:off x="6656388" y="6538913"/>
            <a:ext cx="1485900" cy="252412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95984" name="Rectangle 1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www.britishcouncil.org</a:t>
            </a:r>
          </a:p>
        </p:txBody>
      </p:sp>
      <p:sp>
        <p:nvSpPr>
          <p:cNvPr id="595985" name="Rectangle 17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F46EFC83-11CF-45CD-B453-2E9CA004591E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95986" name="Subtitle 4"/>
          <p:cNvSpPr>
            <a:spLocks/>
          </p:cNvSpPr>
          <p:nvPr/>
        </p:nvSpPr>
        <p:spPr bwMode="auto">
          <a:xfrm>
            <a:off x="381000" y="3284538"/>
            <a:ext cx="4767263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9250" indent="-349250">
              <a:lnSpc>
                <a:spcPts val="2800"/>
              </a:lnSpc>
              <a:buClr>
                <a:schemeClr val="tx1"/>
              </a:buClr>
              <a:buFont typeface="Arial Unicode MS" pitchFamily="34" charset="-128"/>
              <a:buAutoNum type="arabicPeriod"/>
            </a:pPr>
            <a:endParaRPr lang="en-US" b="1"/>
          </a:p>
        </p:txBody>
      </p:sp>
      <p:sp>
        <p:nvSpPr>
          <p:cNvPr id="595987" name="Title 4"/>
          <p:cNvSpPr>
            <a:spLocks/>
          </p:cNvSpPr>
          <p:nvPr/>
        </p:nvSpPr>
        <p:spPr bwMode="auto">
          <a:xfrm>
            <a:off x="381000" y="1447800"/>
            <a:ext cx="5199063" cy="162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lnSpc>
                <a:spcPts val="3800"/>
              </a:lnSpc>
            </a:pPr>
            <a:endParaRPr lang="en-US" sz="3800" b="1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8E701F5-296C-4B87-9716-86AD78647211}" type="datetime1">
              <a:rPr lang="en-US"/>
              <a:pPr/>
              <a:t>08/02/15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www.britishcouncil.org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4A32F8-B0CD-4A65-8FB7-EB9EB31F303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53069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C6192ED-1517-489E-94A8-FD590C9E69A0}" type="datetime1">
              <a:rPr lang="en-US"/>
              <a:pPr/>
              <a:t>08/02/15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www.britishcouncil.org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519F08-E071-4DFC-B03D-31FE41827F7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83787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858838"/>
            <a:ext cx="4038600" cy="52689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858838"/>
            <a:ext cx="4038600" cy="52689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1E06A49-4915-4765-BF0A-E6776F1FA10B}" type="datetime1">
              <a:rPr lang="en-US"/>
              <a:pPr/>
              <a:t>08/02/15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www.britishcouncil.org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5C73B2-E3A5-4D30-8FDB-FA2EA2B299D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30119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E7F3894-F6FC-4D75-90CA-79D1BF996910}" type="datetime1">
              <a:rPr lang="en-US"/>
              <a:pPr/>
              <a:t>08/02/15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www.britishcouncil.org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59D7BE-821C-4FD8-AAD2-2E4E51C3065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979743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C0ABA9D-B543-4AD4-A4C6-99E1DE106CFD}" type="datetime1">
              <a:rPr lang="en-US"/>
              <a:pPr/>
              <a:t>08/02/15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www.britishcouncil.org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F854DB-B2BD-48D4-9B81-43B6209AF10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29236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9C26470-1601-420F-B9E2-7203AE54FACE}" type="datetime1">
              <a:rPr lang="en-US"/>
              <a:pPr/>
              <a:t>08/02/15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www.britishcouncil.org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63D34E-ACC2-41D4-905E-FD46130CB6A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97765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4C808CC-6B2C-4274-9329-02F57E09359B}" type="datetime1">
              <a:rPr lang="en-US"/>
              <a:pPr/>
              <a:t>08/02/15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www.britishcouncil.org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DEA501-E7AB-4485-9736-15AE2415CBC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136197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F7CD1-1AAC-4CAB-BC6D-26FE4A6713FA}" type="datetime1">
              <a:rPr lang="en-US"/>
              <a:pPr/>
              <a:t>08/02/15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www.britishcouncil.org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CD00D1-E581-4BC1-B5B7-D614C631128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59271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8714189-560B-446D-8744-748EA251C98D}" type="datetime1">
              <a:rPr lang="en-US"/>
              <a:pPr/>
              <a:t>08/02/15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www.britishcouncil.org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3EEAFE-BBE2-413B-AB2A-03664061A02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29968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667AD0-89D9-4A84-A94B-8B61C16EE893}" type="datetime1">
              <a:rPr lang="en-US"/>
              <a:pPr/>
              <a:t>08/02/15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www.britishcouncil.org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978D88-D736-4CE0-91C8-103B308E72F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1858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33.xml"/><Relationship Id="rId12" Type="http://schemas.openxmlformats.org/officeDocument/2006/relationships/theme" Target="../theme/theme3.xml"/><Relationship Id="rId1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44.xml"/><Relationship Id="rId12" Type="http://schemas.openxmlformats.org/officeDocument/2006/relationships/theme" Target="../theme/theme4.xml"/><Relationship Id="rId1" Type="http://schemas.openxmlformats.org/officeDocument/2006/relationships/slideLayout" Target="../slideLayouts/slideLayout34.xml"/><Relationship Id="rId2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8.xml"/><Relationship Id="rId6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0.xml"/><Relationship Id="rId8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179388" y="6499225"/>
            <a:ext cx="8774112" cy="360363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49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858838"/>
            <a:ext cx="8229600" cy="526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659563" y="6538913"/>
            <a:ext cx="1485900" cy="252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1902125-B1B0-4FDB-A81E-8DE3EA02F7EE}" type="datetime1">
              <a:rPr lang="en-US"/>
              <a:pPr/>
              <a:t>08/02/15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68313" y="6538913"/>
            <a:ext cx="5973762" cy="252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www.britishcouncil.org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243888" y="6538913"/>
            <a:ext cx="442912" cy="252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87639FB7-496C-4ED4-98CF-1D38B9B3D2C7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</p:sldLayoutIdLst>
  <p:hf hdr="0" dt="0"/>
  <p:txStyles>
    <p:titleStyle>
      <a:lvl1pPr algn="l" rtl="0" eaLnBrk="1" fontAlgn="base" hangingPunct="1">
        <a:lnSpc>
          <a:spcPts val="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ts val="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2pPr>
      <a:lvl3pPr algn="l" rtl="0" eaLnBrk="1" fontAlgn="base" hangingPunct="1">
        <a:lnSpc>
          <a:spcPts val="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3pPr>
      <a:lvl4pPr algn="l" rtl="0" eaLnBrk="1" fontAlgn="base" hangingPunct="1">
        <a:lnSpc>
          <a:spcPts val="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4pPr>
      <a:lvl5pPr algn="l" rtl="0" eaLnBrk="1" fontAlgn="base" hangingPunct="1">
        <a:lnSpc>
          <a:spcPts val="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lnSpc>
          <a:spcPts val="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lnSpc>
          <a:spcPts val="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lnSpc>
          <a:spcPts val="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lnSpc>
          <a:spcPts val="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9pPr>
    </p:titleStyle>
    <p:bodyStyle>
      <a:lvl1pPr algn="l" rtl="0" eaLnBrk="1" fontAlgn="base" hangingPunct="1">
        <a:lnSpc>
          <a:spcPts val="2800"/>
        </a:lnSpc>
        <a:spcBef>
          <a:spcPct val="0"/>
        </a:spcBef>
        <a:spcAft>
          <a:spcPts val="1400"/>
        </a:spcAft>
        <a:defRPr sz="2100">
          <a:solidFill>
            <a:schemeClr val="tx1"/>
          </a:solidFill>
          <a:latin typeface="+mn-lt"/>
          <a:ea typeface="+mn-ea"/>
          <a:cs typeface="+mn-cs"/>
        </a:defRPr>
      </a:lvl1pPr>
      <a:lvl2pPr marL="803275" indent="4763" algn="l" rtl="0" eaLnBrk="1" fontAlgn="base" hangingPunct="1">
        <a:lnSpc>
          <a:spcPts val="2800"/>
        </a:lnSpc>
        <a:spcBef>
          <a:spcPct val="0"/>
        </a:spcBef>
        <a:spcAft>
          <a:spcPct val="0"/>
        </a:spcAft>
        <a:defRPr sz="2100">
          <a:solidFill>
            <a:schemeClr val="tx1"/>
          </a:solidFill>
          <a:latin typeface="+mn-lt"/>
        </a:defRPr>
      </a:lvl2pPr>
      <a:lvl3pPr marL="1697038" indent="-358775" algn="l" rtl="0" eaLnBrk="1" fontAlgn="base" hangingPunct="1">
        <a:lnSpc>
          <a:spcPts val="2800"/>
        </a:lnSpc>
        <a:spcBef>
          <a:spcPct val="0"/>
        </a:spcBef>
        <a:spcAft>
          <a:spcPct val="0"/>
        </a:spcAft>
        <a:defRPr sz="2100">
          <a:solidFill>
            <a:schemeClr val="tx1"/>
          </a:solidFill>
          <a:latin typeface="+mn-lt"/>
        </a:defRPr>
      </a:lvl3pPr>
      <a:lvl4pPr marL="2225675" indent="-349250" algn="l" rtl="0" eaLnBrk="1" fontAlgn="base" hangingPunct="1">
        <a:lnSpc>
          <a:spcPts val="2800"/>
        </a:lnSpc>
        <a:spcBef>
          <a:spcPct val="0"/>
        </a:spcBef>
        <a:spcAft>
          <a:spcPct val="0"/>
        </a:spcAft>
        <a:defRPr sz="2100">
          <a:solidFill>
            <a:schemeClr val="tx1"/>
          </a:solidFill>
          <a:latin typeface="+mn-lt"/>
        </a:defRPr>
      </a:lvl4pPr>
      <a:lvl5pPr marL="2770188" indent="-365125" algn="l" rtl="0" eaLnBrk="1" fontAlgn="base" hangingPunct="1">
        <a:lnSpc>
          <a:spcPts val="2800"/>
        </a:lnSpc>
        <a:spcBef>
          <a:spcPct val="0"/>
        </a:spcBef>
        <a:spcAft>
          <a:spcPct val="0"/>
        </a:spcAft>
        <a:defRPr sz="2100">
          <a:solidFill>
            <a:schemeClr val="tx1"/>
          </a:solidFill>
          <a:latin typeface="+mn-lt"/>
        </a:defRPr>
      </a:lvl5pPr>
      <a:lvl6pPr marL="3227388" indent="-365125" algn="l" rtl="0" eaLnBrk="1" fontAlgn="base" hangingPunct="1">
        <a:lnSpc>
          <a:spcPts val="2800"/>
        </a:lnSpc>
        <a:spcBef>
          <a:spcPct val="0"/>
        </a:spcBef>
        <a:spcAft>
          <a:spcPct val="0"/>
        </a:spcAft>
        <a:defRPr sz="2100">
          <a:solidFill>
            <a:schemeClr val="tx1"/>
          </a:solidFill>
          <a:latin typeface="+mn-lt"/>
        </a:defRPr>
      </a:lvl6pPr>
      <a:lvl7pPr marL="3684588" indent="-365125" algn="l" rtl="0" eaLnBrk="1" fontAlgn="base" hangingPunct="1">
        <a:lnSpc>
          <a:spcPts val="2800"/>
        </a:lnSpc>
        <a:spcBef>
          <a:spcPct val="0"/>
        </a:spcBef>
        <a:spcAft>
          <a:spcPct val="0"/>
        </a:spcAft>
        <a:defRPr sz="2100">
          <a:solidFill>
            <a:schemeClr val="tx1"/>
          </a:solidFill>
          <a:latin typeface="+mn-lt"/>
        </a:defRPr>
      </a:lvl7pPr>
      <a:lvl8pPr marL="4141788" indent="-365125" algn="l" rtl="0" eaLnBrk="1" fontAlgn="base" hangingPunct="1">
        <a:lnSpc>
          <a:spcPts val="2800"/>
        </a:lnSpc>
        <a:spcBef>
          <a:spcPct val="0"/>
        </a:spcBef>
        <a:spcAft>
          <a:spcPct val="0"/>
        </a:spcAft>
        <a:defRPr sz="2100">
          <a:solidFill>
            <a:schemeClr val="tx1"/>
          </a:solidFill>
          <a:latin typeface="+mn-lt"/>
        </a:defRPr>
      </a:lvl8pPr>
      <a:lvl9pPr marL="4598988" indent="-365125" algn="l" rtl="0" eaLnBrk="1" fontAlgn="base" hangingPunct="1">
        <a:lnSpc>
          <a:spcPts val="2800"/>
        </a:lnSpc>
        <a:spcBef>
          <a:spcPct val="0"/>
        </a:spcBef>
        <a:spcAft>
          <a:spcPct val="0"/>
        </a:spcAft>
        <a:defRPr sz="21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2835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49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632836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858838"/>
            <a:ext cx="8229600" cy="566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txStyles>
    <p:titleStyle>
      <a:lvl1pPr algn="l" rtl="0" fontAlgn="base">
        <a:lnSpc>
          <a:spcPts val="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lnSpc>
          <a:spcPts val="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2pPr>
      <a:lvl3pPr algn="l" rtl="0" fontAlgn="base">
        <a:lnSpc>
          <a:spcPts val="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3pPr>
      <a:lvl4pPr algn="l" rtl="0" fontAlgn="base">
        <a:lnSpc>
          <a:spcPts val="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4pPr>
      <a:lvl5pPr algn="l" rtl="0" fontAlgn="base">
        <a:lnSpc>
          <a:spcPts val="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5pPr>
      <a:lvl6pPr marL="457200" algn="l" rtl="0" fontAlgn="base">
        <a:lnSpc>
          <a:spcPts val="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6pPr>
      <a:lvl7pPr marL="914400" algn="l" rtl="0" fontAlgn="base">
        <a:lnSpc>
          <a:spcPts val="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7pPr>
      <a:lvl8pPr marL="1371600" algn="l" rtl="0" fontAlgn="base">
        <a:lnSpc>
          <a:spcPts val="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8pPr>
      <a:lvl9pPr marL="1828800" algn="l" rtl="0" fontAlgn="base">
        <a:lnSpc>
          <a:spcPts val="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9pPr>
    </p:titleStyle>
    <p:bodyStyle>
      <a:lvl1pPr algn="l" rtl="0" fontAlgn="base">
        <a:lnSpc>
          <a:spcPts val="2800"/>
        </a:lnSpc>
        <a:spcBef>
          <a:spcPct val="0"/>
        </a:spcBef>
        <a:spcAft>
          <a:spcPts val="1400"/>
        </a:spcAft>
        <a:defRPr sz="2100">
          <a:solidFill>
            <a:schemeClr val="tx1"/>
          </a:solidFill>
          <a:latin typeface="+mn-lt"/>
          <a:ea typeface="+mn-ea"/>
          <a:cs typeface="+mn-cs"/>
        </a:defRPr>
      </a:lvl1pPr>
      <a:lvl2pPr marL="803275" indent="4763" algn="l" rtl="0" fontAlgn="base">
        <a:lnSpc>
          <a:spcPts val="2800"/>
        </a:lnSpc>
        <a:spcBef>
          <a:spcPct val="0"/>
        </a:spcBef>
        <a:spcAft>
          <a:spcPct val="0"/>
        </a:spcAft>
        <a:defRPr sz="2100">
          <a:solidFill>
            <a:schemeClr val="tx1"/>
          </a:solidFill>
          <a:latin typeface="+mn-lt"/>
        </a:defRPr>
      </a:lvl2pPr>
      <a:lvl3pPr marL="1697038" indent="-358775" algn="l" rtl="0" fontAlgn="base">
        <a:lnSpc>
          <a:spcPts val="2800"/>
        </a:lnSpc>
        <a:spcBef>
          <a:spcPct val="0"/>
        </a:spcBef>
        <a:spcAft>
          <a:spcPct val="0"/>
        </a:spcAft>
        <a:defRPr sz="2100">
          <a:solidFill>
            <a:schemeClr val="tx1"/>
          </a:solidFill>
          <a:latin typeface="+mn-lt"/>
        </a:defRPr>
      </a:lvl3pPr>
      <a:lvl4pPr marL="2225675" indent="-349250" algn="l" rtl="0" fontAlgn="base">
        <a:lnSpc>
          <a:spcPts val="2800"/>
        </a:lnSpc>
        <a:spcBef>
          <a:spcPct val="0"/>
        </a:spcBef>
        <a:spcAft>
          <a:spcPct val="0"/>
        </a:spcAft>
        <a:defRPr sz="2100">
          <a:solidFill>
            <a:schemeClr val="tx1"/>
          </a:solidFill>
          <a:latin typeface="+mn-lt"/>
        </a:defRPr>
      </a:lvl4pPr>
      <a:lvl5pPr marL="2770188" indent="-365125" algn="l" rtl="0" fontAlgn="base">
        <a:lnSpc>
          <a:spcPts val="2800"/>
        </a:lnSpc>
        <a:spcBef>
          <a:spcPct val="0"/>
        </a:spcBef>
        <a:spcAft>
          <a:spcPct val="0"/>
        </a:spcAft>
        <a:defRPr sz="2100">
          <a:solidFill>
            <a:schemeClr val="tx1"/>
          </a:solidFill>
          <a:latin typeface="+mn-lt"/>
        </a:defRPr>
      </a:lvl5pPr>
      <a:lvl6pPr marL="3227388" indent="-365125" algn="l" rtl="0" fontAlgn="base">
        <a:lnSpc>
          <a:spcPts val="2800"/>
        </a:lnSpc>
        <a:spcBef>
          <a:spcPct val="0"/>
        </a:spcBef>
        <a:spcAft>
          <a:spcPct val="0"/>
        </a:spcAft>
        <a:defRPr sz="2100">
          <a:solidFill>
            <a:schemeClr val="tx1"/>
          </a:solidFill>
          <a:latin typeface="+mn-lt"/>
        </a:defRPr>
      </a:lvl6pPr>
      <a:lvl7pPr marL="3684588" indent="-365125" algn="l" rtl="0" fontAlgn="base">
        <a:lnSpc>
          <a:spcPts val="2800"/>
        </a:lnSpc>
        <a:spcBef>
          <a:spcPct val="0"/>
        </a:spcBef>
        <a:spcAft>
          <a:spcPct val="0"/>
        </a:spcAft>
        <a:defRPr sz="2100">
          <a:solidFill>
            <a:schemeClr val="tx1"/>
          </a:solidFill>
          <a:latin typeface="+mn-lt"/>
        </a:defRPr>
      </a:lvl7pPr>
      <a:lvl8pPr marL="4141788" indent="-365125" algn="l" rtl="0" fontAlgn="base">
        <a:lnSpc>
          <a:spcPts val="2800"/>
        </a:lnSpc>
        <a:spcBef>
          <a:spcPct val="0"/>
        </a:spcBef>
        <a:spcAft>
          <a:spcPct val="0"/>
        </a:spcAft>
        <a:defRPr sz="2100">
          <a:solidFill>
            <a:schemeClr val="tx1"/>
          </a:solidFill>
          <a:latin typeface="+mn-lt"/>
        </a:defRPr>
      </a:lvl8pPr>
      <a:lvl9pPr marL="4598988" indent="-365125" algn="l" rtl="0" fontAlgn="base">
        <a:lnSpc>
          <a:spcPts val="2800"/>
        </a:lnSpc>
        <a:spcBef>
          <a:spcPct val="0"/>
        </a:spcBef>
        <a:spcAft>
          <a:spcPct val="0"/>
        </a:spcAft>
        <a:defRPr sz="21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386" name="Rectangle 2"/>
          <p:cNvSpPr>
            <a:spLocks noChangeArrowheads="1"/>
          </p:cNvSpPr>
          <p:nvPr/>
        </p:nvSpPr>
        <p:spPr bwMode="auto">
          <a:xfrm>
            <a:off x="179388" y="6499225"/>
            <a:ext cx="8774112" cy="360363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838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49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52838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659563" y="6538913"/>
            <a:ext cx="1485900" cy="252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7A40D8E3-E63B-45A6-B74B-66C5EEAC4758}" type="datetime1">
              <a:rPr lang="en-US"/>
              <a:pPr/>
              <a:t>08/02/15</a:t>
            </a:fld>
            <a:endParaRPr lang="en-US"/>
          </a:p>
        </p:txBody>
      </p:sp>
      <p:sp>
        <p:nvSpPr>
          <p:cNvPr id="52839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68313" y="6538913"/>
            <a:ext cx="5973762" cy="252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www.britishcouncil.org</a:t>
            </a:r>
          </a:p>
        </p:txBody>
      </p:sp>
      <p:sp>
        <p:nvSpPr>
          <p:cNvPr id="52839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243888" y="6538913"/>
            <a:ext cx="442912" cy="252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30824D91-E942-423A-A77C-6EA1312CA4EC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28392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858838"/>
            <a:ext cx="8229600" cy="526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hf hdr="0" dt="0"/>
  <p:txStyles>
    <p:titleStyle>
      <a:lvl1pPr algn="l" rtl="0" fontAlgn="base">
        <a:lnSpc>
          <a:spcPts val="28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lnSpc>
          <a:spcPts val="28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2pPr>
      <a:lvl3pPr algn="l" rtl="0" fontAlgn="base">
        <a:lnSpc>
          <a:spcPts val="28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3pPr>
      <a:lvl4pPr algn="l" rtl="0" fontAlgn="base">
        <a:lnSpc>
          <a:spcPts val="28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4pPr>
      <a:lvl5pPr algn="l" rtl="0" fontAlgn="base">
        <a:lnSpc>
          <a:spcPts val="28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5pPr>
      <a:lvl6pPr marL="457200" algn="l" rtl="0" fontAlgn="base">
        <a:lnSpc>
          <a:spcPts val="28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6pPr>
      <a:lvl7pPr marL="914400" algn="l" rtl="0" fontAlgn="base">
        <a:lnSpc>
          <a:spcPts val="28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7pPr>
      <a:lvl8pPr marL="1371600" algn="l" rtl="0" fontAlgn="base">
        <a:lnSpc>
          <a:spcPts val="28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8pPr>
      <a:lvl9pPr marL="1828800" algn="l" rtl="0" fontAlgn="base">
        <a:lnSpc>
          <a:spcPts val="28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9pPr>
    </p:titleStyle>
    <p:bodyStyle>
      <a:lvl1pPr marL="357188" indent="-357188" algn="l" rtl="0" fontAlgn="base">
        <a:lnSpc>
          <a:spcPts val="2800"/>
        </a:lnSpc>
        <a:spcBef>
          <a:spcPct val="0"/>
        </a:spcBef>
        <a:spcAft>
          <a:spcPts val="1400"/>
        </a:spcAft>
        <a:buClr>
          <a:schemeClr val="tx1"/>
        </a:buClr>
        <a:buChar char="•"/>
        <a:defRPr sz="2100">
          <a:solidFill>
            <a:schemeClr val="tx1"/>
          </a:solidFill>
          <a:latin typeface="+mn-lt"/>
          <a:ea typeface="+mn-ea"/>
          <a:cs typeface="+mn-cs"/>
        </a:defRPr>
      </a:lvl1pPr>
      <a:lvl2pPr marL="701675" indent="-342900" algn="l" rtl="0" fontAlgn="base">
        <a:lnSpc>
          <a:spcPts val="2800"/>
        </a:lnSpc>
        <a:spcBef>
          <a:spcPct val="0"/>
        </a:spcBef>
        <a:spcAft>
          <a:spcPts val="1400"/>
        </a:spcAft>
        <a:buClr>
          <a:schemeClr val="tx1"/>
        </a:buClr>
        <a:buChar char="•"/>
        <a:defRPr sz="2100">
          <a:solidFill>
            <a:schemeClr val="tx1"/>
          </a:solidFill>
          <a:latin typeface="+mn-lt"/>
        </a:defRPr>
      </a:lvl2pPr>
      <a:lvl3pPr marL="1087438" indent="-384175" algn="l" rtl="0" fontAlgn="base">
        <a:lnSpc>
          <a:spcPts val="2800"/>
        </a:lnSpc>
        <a:spcBef>
          <a:spcPct val="0"/>
        </a:spcBef>
        <a:spcAft>
          <a:spcPts val="1400"/>
        </a:spcAft>
        <a:buClr>
          <a:schemeClr val="tx1"/>
        </a:buClr>
        <a:buChar char="•"/>
        <a:defRPr sz="2100">
          <a:solidFill>
            <a:schemeClr val="tx1"/>
          </a:solidFill>
          <a:latin typeface="+mn-lt"/>
        </a:defRPr>
      </a:lvl3pPr>
      <a:lvl4pPr marL="1431925" indent="-342900" algn="l" rtl="0" fontAlgn="base">
        <a:lnSpc>
          <a:spcPts val="2800"/>
        </a:lnSpc>
        <a:spcBef>
          <a:spcPct val="0"/>
        </a:spcBef>
        <a:spcAft>
          <a:spcPts val="1400"/>
        </a:spcAft>
        <a:buClr>
          <a:schemeClr val="tx1"/>
        </a:buClr>
        <a:buChar char="•"/>
        <a:defRPr sz="2100">
          <a:solidFill>
            <a:schemeClr val="tx1"/>
          </a:solidFill>
          <a:latin typeface="+mn-lt"/>
        </a:defRPr>
      </a:lvl4pPr>
      <a:lvl5pPr marL="1789113" indent="-355600" algn="l" rtl="0" fontAlgn="base">
        <a:lnSpc>
          <a:spcPts val="2800"/>
        </a:lnSpc>
        <a:spcBef>
          <a:spcPct val="0"/>
        </a:spcBef>
        <a:spcAft>
          <a:spcPts val="1400"/>
        </a:spcAft>
        <a:buClr>
          <a:schemeClr val="tx1"/>
        </a:buClr>
        <a:buChar char="•"/>
        <a:defRPr sz="2100">
          <a:solidFill>
            <a:schemeClr val="tx1"/>
          </a:solidFill>
          <a:latin typeface="+mn-lt"/>
        </a:defRPr>
      </a:lvl5pPr>
      <a:lvl6pPr marL="2246313" indent="-355600" algn="l" rtl="0" fontAlgn="base">
        <a:lnSpc>
          <a:spcPts val="2800"/>
        </a:lnSpc>
        <a:spcBef>
          <a:spcPct val="0"/>
        </a:spcBef>
        <a:spcAft>
          <a:spcPts val="1400"/>
        </a:spcAft>
        <a:buClr>
          <a:schemeClr val="tx1"/>
        </a:buClr>
        <a:buChar char="•"/>
        <a:defRPr sz="2100">
          <a:solidFill>
            <a:schemeClr val="tx1"/>
          </a:solidFill>
          <a:latin typeface="+mn-lt"/>
        </a:defRPr>
      </a:lvl6pPr>
      <a:lvl7pPr marL="2703513" indent="-355600" algn="l" rtl="0" fontAlgn="base">
        <a:lnSpc>
          <a:spcPts val="2800"/>
        </a:lnSpc>
        <a:spcBef>
          <a:spcPct val="0"/>
        </a:spcBef>
        <a:spcAft>
          <a:spcPts val="1400"/>
        </a:spcAft>
        <a:buClr>
          <a:schemeClr val="tx1"/>
        </a:buClr>
        <a:buChar char="•"/>
        <a:defRPr sz="2100">
          <a:solidFill>
            <a:schemeClr val="tx1"/>
          </a:solidFill>
          <a:latin typeface="+mn-lt"/>
        </a:defRPr>
      </a:lvl7pPr>
      <a:lvl8pPr marL="3160713" indent="-355600" algn="l" rtl="0" fontAlgn="base">
        <a:lnSpc>
          <a:spcPts val="2800"/>
        </a:lnSpc>
        <a:spcBef>
          <a:spcPct val="0"/>
        </a:spcBef>
        <a:spcAft>
          <a:spcPts val="1400"/>
        </a:spcAft>
        <a:buClr>
          <a:schemeClr val="tx1"/>
        </a:buClr>
        <a:buChar char="•"/>
        <a:defRPr sz="2100">
          <a:solidFill>
            <a:schemeClr val="tx1"/>
          </a:solidFill>
          <a:latin typeface="+mn-lt"/>
        </a:defRPr>
      </a:lvl8pPr>
      <a:lvl9pPr marL="3617913" indent="-355600" algn="l" rtl="0" fontAlgn="base">
        <a:lnSpc>
          <a:spcPts val="2800"/>
        </a:lnSpc>
        <a:spcBef>
          <a:spcPct val="0"/>
        </a:spcBef>
        <a:spcAft>
          <a:spcPts val="1400"/>
        </a:spcAft>
        <a:buClr>
          <a:schemeClr val="tx1"/>
        </a:buClr>
        <a:buChar char="•"/>
        <a:defRPr sz="21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946" name="Rectangle 2"/>
          <p:cNvSpPr>
            <a:spLocks noChangeArrowheads="1"/>
          </p:cNvSpPr>
          <p:nvPr/>
        </p:nvSpPr>
        <p:spPr bwMode="auto">
          <a:xfrm>
            <a:off x="179388" y="6499225"/>
            <a:ext cx="8774112" cy="360363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494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49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5949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659563" y="6538913"/>
            <a:ext cx="1485900" cy="252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E7C4A820-8061-4195-AB43-69EBF9D2EFDF}" type="datetime1">
              <a:rPr lang="en-US"/>
              <a:pPr/>
              <a:t>08/02/15</a:t>
            </a:fld>
            <a:endParaRPr lang="en-US"/>
          </a:p>
        </p:txBody>
      </p:sp>
      <p:sp>
        <p:nvSpPr>
          <p:cNvPr id="5949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68313" y="6538913"/>
            <a:ext cx="5973762" cy="252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www.britishcouncil.org</a:t>
            </a:r>
          </a:p>
        </p:txBody>
      </p:sp>
      <p:sp>
        <p:nvSpPr>
          <p:cNvPr id="5949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243888" y="6538913"/>
            <a:ext cx="442912" cy="252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46485A2-7468-451A-A979-6908742B071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94951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858838"/>
            <a:ext cx="8229600" cy="526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hf hdr="0" dt="0"/>
  <p:txStyles>
    <p:titleStyle>
      <a:lvl1pPr algn="l" rtl="0" fontAlgn="base">
        <a:lnSpc>
          <a:spcPts val="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lnSpc>
          <a:spcPts val="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2pPr>
      <a:lvl3pPr algn="l" rtl="0" fontAlgn="base">
        <a:lnSpc>
          <a:spcPts val="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3pPr>
      <a:lvl4pPr algn="l" rtl="0" fontAlgn="base">
        <a:lnSpc>
          <a:spcPts val="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4pPr>
      <a:lvl5pPr algn="l" rtl="0" fontAlgn="base">
        <a:lnSpc>
          <a:spcPts val="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5pPr>
      <a:lvl6pPr marL="457200" algn="l" rtl="0" fontAlgn="base">
        <a:lnSpc>
          <a:spcPts val="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6pPr>
      <a:lvl7pPr marL="914400" algn="l" rtl="0" fontAlgn="base">
        <a:lnSpc>
          <a:spcPts val="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7pPr>
      <a:lvl8pPr marL="1371600" algn="l" rtl="0" fontAlgn="base">
        <a:lnSpc>
          <a:spcPts val="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8pPr>
      <a:lvl9pPr marL="1828800" algn="l" rtl="0" fontAlgn="base">
        <a:lnSpc>
          <a:spcPts val="5000"/>
        </a:lnSpc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Arial" charset="0"/>
        </a:defRPr>
      </a:lvl9pPr>
    </p:titleStyle>
    <p:bodyStyle>
      <a:lvl1pPr marL="349250" indent="-349250" algn="l" rtl="0" fontAlgn="base">
        <a:lnSpc>
          <a:spcPts val="2800"/>
        </a:lnSpc>
        <a:spcBef>
          <a:spcPct val="0"/>
        </a:spcBef>
        <a:spcAft>
          <a:spcPts val="1400"/>
        </a:spcAft>
        <a:buClr>
          <a:schemeClr val="tx1"/>
        </a:buClr>
        <a:buFont typeface="Arial Unicode MS" pitchFamily="34" charset="-128"/>
        <a:buAutoNum type="arabicPeriod"/>
        <a:defRPr sz="2100">
          <a:solidFill>
            <a:schemeClr val="tx1"/>
          </a:solidFill>
          <a:latin typeface="+mn-lt"/>
          <a:ea typeface="+mn-ea"/>
          <a:cs typeface="+mn-cs"/>
        </a:defRPr>
      </a:lvl1pPr>
      <a:lvl2pPr marL="712788" indent="-361950" algn="l" rtl="0" fontAlgn="base">
        <a:lnSpc>
          <a:spcPts val="2800"/>
        </a:lnSpc>
        <a:spcBef>
          <a:spcPct val="0"/>
        </a:spcBef>
        <a:spcAft>
          <a:spcPts val="1400"/>
        </a:spcAft>
        <a:buClr>
          <a:schemeClr val="tx1"/>
        </a:buClr>
        <a:buFont typeface="Arial Unicode MS" pitchFamily="34" charset="-128"/>
        <a:buAutoNum type="arabicPeriod"/>
        <a:defRPr sz="2100">
          <a:solidFill>
            <a:schemeClr val="tx1"/>
          </a:solidFill>
          <a:latin typeface="+mn-lt"/>
        </a:defRPr>
      </a:lvl2pPr>
      <a:lvl3pPr marL="1062038" indent="-347663" algn="l" rtl="0" fontAlgn="base">
        <a:lnSpc>
          <a:spcPts val="2800"/>
        </a:lnSpc>
        <a:spcBef>
          <a:spcPct val="0"/>
        </a:spcBef>
        <a:spcAft>
          <a:spcPts val="1400"/>
        </a:spcAft>
        <a:buClr>
          <a:schemeClr val="tx1"/>
        </a:buClr>
        <a:buFont typeface="Arial Unicode MS" pitchFamily="34" charset="-128"/>
        <a:buAutoNum type="arabicPeriod"/>
        <a:defRPr sz="2100">
          <a:solidFill>
            <a:schemeClr val="tx1"/>
          </a:solidFill>
          <a:latin typeface="+mn-lt"/>
        </a:defRPr>
      </a:lvl3pPr>
      <a:lvl4pPr marL="1425575" indent="-361950" algn="l" rtl="0" fontAlgn="base">
        <a:lnSpc>
          <a:spcPts val="2800"/>
        </a:lnSpc>
        <a:spcBef>
          <a:spcPct val="0"/>
        </a:spcBef>
        <a:spcAft>
          <a:spcPts val="1400"/>
        </a:spcAft>
        <a:buClr>
          <a:schemeClr val="tx1"/>
        </a:buClr>
        <a:buFont typeface="Arial Unicode MS" pitchFamily="34" charset="-128"/>
        <a:buAutoNum type="arabicPeriod"/>
        <a:defRPr sz="2100">
          <a:solidFill>
            <a:schemeClr val="tx1"/>
          </a:solidFill>
          <a:latin typeface="+mn-lt"/>
        </a:defRPr>
      </a:lvl4pPr>
      <a:lvl5pPr marL="1789113" indent="-361950" algn="l" rtl="0" fontAlgn="base">
        <a:lnSpc>
          <a:spcPts val="2800"/>
        </a:lnSpc>
        <a:spcBef>
          <a:spcPct val="0"/>
        </a:spcBef>
        <a:spcAft>
          <a:spcPts val="1400"/>
        </a:spcAft>
        <a:buClr>
          <a:schemeClr val="tx1"/>
        </a:buClr>
        <a:buFont typeface="Arial Unicode MS" pitchFamily="34" charset="-128"/>
        <a:buAutoNum type="arabicPeriod"/>
        <a:defRPr sz="2100">
          <a:solidFill>
            <a:schemeClr val="tx1"/>
          </a:solidFill>
          <a:latin typeface="+mn-lt"/>
        </a:defRPr>
      </a:lvl5pPr>
      <a:lvl6pPr marL="2246313" indent="-361950" algn="l" rtl="0" fontAlgn="base">
        <a:lnSpc>
          <a:spcPts val="2800"/>
        </a:lnSpc>
        <a:spcBef>
          <a:spcPct val="0"/>
        </a:spcBef>
        <a:spcAft>
          <a:spcPts val="1400"/>
        </a:spcAft>
        <a:buClr>
          <a:schemeClr val="tx1"/>
        </a:buClr>
        <a:buFont typeface="Arial Unicode MS" pitchFamily="34" charset="-128"/>
        <a:buAutoNum type="arabicPeriod"/>
        <a:defRPr sz="2100">
          <a:solidFill>
            <a:schemeClr val="tx1"/>
          </a:solidFill>
          <a:latin typeface="+mn-lt"/>
        </a:defRPr>
      </a:lvl6pPr>
      <a:lvl7pPr marL="2703513" indent="-361950" algn="l" rtl="0" fontAlgn="base">
        <a:lnSpc>
          <a:spcPts val="2800"/>
        </a:lnSpc>
        <a:spcBef>
          <a:spcPct val="0"/>
        </a:spcBef>
        <a:spcAft>
          <a:spcPts val="1400"/>
        </a:spcAft>
        <a:buClr>
          <a:schemeClr val="tx1"/>
        </a:buClr>
        <a:buFont typeface="Arial Unicode MS" pitchFamily="34" charset="-128"/>
        <a:buAutoNum type="arabicPeriod"/>
        <a:defRPr sz="2100">
          <a:solidFill>
            <a:schemeClr val="tx1"/>
          </a:solidFill>
          <a:latin typeface="+mn-lt"/>
        </a:defRPr>
      </a:lvl7pPr>
      <a:lvl8pPr marL="3160713" indent="-361950" algn="l" rtl="0" fontAlgn="base">
        <a:lnSpc>
          <a:spcPts val="2800"/>
        </a:lnSpc>
        <a:spcBef>
          <a:spcPct val="0"/>
        </a:spcBef>
        <a:spcAft>
          <a:spcPts val="1400"/>
        </a:spcAft>
        <a:buClr>
          <a:schemeClr val="tx1"/>
        </a:buClr>
        <a:buFont typeface="Arial Unicode MS" pitchFamily="34" charset="-128"/>
        <a:buAutoNum type="arabicPeriod"/>
        <a:defRPr sz="2100">
          <a:solidFill>
            <a:schemeClr val="tx1"/>
          </a:solidFill>
          <a:latin typeface="+mn-lt"/>
        </a:defRPr>
      </a:lvl8pPr>
      <a:lvl9pPr marL="3617913" indent="-361950" algn="l" rtl="0" fontAlgn="base">
        <a:lnSpc>
          <a:spcPts val="2800"/>
        </a:lnSpc>
        <a:spcBef>
          <a:spcPct val="0"/>
        </a:spcBef>
        <a:spcAft>
          <a:spcPts val="1400"/>
        </a:spcAft>
        <a:buClr>
          <a:schemeClr val="tx1"/>
        </a:buClr>
        <a:buFont typeface="Arial Unicode MS" pitchFamily="34" charset="-128"/>
        <a:buAutoNum type="arabicPeriod"/>
        <a:defRPr sz="21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3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15.png"/><Relationship Id="rId6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png"/><Relationship Id="rId3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www.britishcouncil.org</a:t>
            </a:r>
          </a:p>
        </p:txBody>
      </p:sp>
      <p:sp>
        <p:nvSpPr>
          <p:cNvPr id="5" name="Rectangle 1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/>
          <a:p>
            <a:fld id="{9A21C943-E777-46F3-93A9-C4C48B5854FC}" type="slidenum">
              <a:rPr lang="en-US"/>
              <a:pPr/>
              <a:t>1</a:t>
            </a:fld>
            <a:endParaRPr lang="en-US"/>
          </a:p>
        </p:txBody>
      </p:sp>
      <p:sp>
        <p:nvSpPr>
          <p:cNvPr id="12578" name="Subtitle 4"/>
          <p:cNvSpPr>
            <a:spLocks/>
          </p:cNvSpPr>
          <p:nvPr/>
        </p:nvSpPr>
        <p:spPr bwMode="auto">
          <a:xfrm>
            <a:off x="381000" y="3284538"/>
            <a:ext cx="4767263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sz="2000" dirty="0" smtClean="0">
                <a:solidFill>
                  <a:schemeClr val="bg1"/>
                </a:solidFill>
              </a:rPr>
              <a:t>Barry O’Sullivan | British Council</a:t>
            </a:r>
          </a:p>
        </p:txBody>
      </p:sp>
      <p:sp>
        <p:nvSpPr>
          <p:cNvPr id="12579" name="Title 4"/>
          <p:cNvSpPr>
            <a:spLocks/>
          </p:cNvSpPr>
          <p:nvPr/>
        </p:nvSpPr>
        <p:spPr bwMode="auto">
          <a:xfrm>
            <a:off x="381000" y="1104995"/>
            <a:ext cx="5641632" cy="205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lnSpc>
                <a:spcPts val="5000"/>
              </a:lnSpc>
            </a:pPr>
            <a:endParaRPr lang="en-US" sz="3200" b="1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2449" y="484457"/>
            <a:ext cx="623196" cy="36667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09384" y="1587080"/>
            <a:ext cx="62660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Re-conceptualising Validity in High Stakes Testing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7552308" y="1985966"/>
            <a:ext cx="965992" cy="418809"/>
            <a:chOff x="7559063" y="1958946"/>
            <a:chExt cx="965992" cy="418809"/>
          </a:xfrm>
        </p:grpSpPr>
        <p:sp>
          <p:nvSpPr>
            <p:cNvPr id="8" name="Rectangle 7"/>
            <p:cNvSpPr/>
            <p:nvPr/>
          </p:nvSpPr>
          <p:spPr>
            <a:xfrm>
              <a:off x="7559063" y="1958946"/>
              <a:ext cx="965992" cy="41880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603172" y="2006732"/>
              <a:ext cx="874597" cy="323925"/>
            </a:xfrm>
            <a:prstGeom prst="rect">
              <a:avLst/>
            </a:prstGeom>
          </p:spPr>
        </p:pic>
      </p:grpSp>
      <p:sp>
        <p:nvSpPr>
          <p:cNvPr id="16" name="TextBox 15"/>
          <p:cNvSpPr txBox="1"/>
          <p:nvPr/>
        </p:nvSpPr>
        <p:spPr>
          <a:xfrm>
            <a:off x="4402138" y="5218259"/>
            <a:ext cx="4425602" cy="923330"/>
          </a:xfrm>
          <a:prstGeom prst="rect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800" b="1" dirty="0" smtClean="0">
                <a:solidFill>
                  <a:schemeClr val="bg1"/>
                </a:solidFill>
              </a:rPr>
              <a:t>Invited Seminar </a:t>
            </a:r>
            <a:endParaRPr lang="en-GB" sz="1800" b="1" dirty="0">
              <a:solidFill>
                <a:schemeClr val="bg1"/>
              </a:solidFill>
            </a:endParaRPr>
          </a:p>
          <a:p>
            <a:pPr algn="ctr"/>
            <a:r>
              <a:rPr lang="en-GB" sz="1800" b="1" dirty="0" smtClean="0">
                <a:solidFill>
                  <a:schemeClr val="bg1"/>
                </a:solidFill>
              </a:rPr>
              <a:t>February 11</a:t>
            </a:r>
            <a:r>
              <a:rPr lang="en-GB" sz="1800" b="1" baseline="30000" dirty="0" smtClean="0">
                <a:solidFill>
                  <a:schemeClr val="bg1"/>
                </a:solidFill>
              </a:rPr>
              <a:t>th</a:t>
            </a:r>
            <a:r>
              <a:rPr lang="en-GB" sz="1800" b="1" dirty="0" smtClean="0">
                <a:solidFill>
                  <a:schemeClr val="bg1"/>
                </a:solidFill>
              </a:rPr>
              <a:t> 2015</a:t>
            </a:r>
          </a:p>
          <a:p>
            <a:pPr algn="ctr"/>
            <a:r>
              <a:rPr lang="en-GB" sz="1800" b="1" dirty="0" smtClean="0">
                <a:solidFill>
                  <a:schemeClr val="bg1"/>
                </a:solidFill>
              </a:rPr>
              <a:t>University of Exeter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www.britishcouncil.org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78538-820A-47A7-AE7B-DA74D2CDEFC4}" type="slidenum">
              <a:rPr lang="en-US"/>
              <a:pPr/>
              <a:t>2</a:t>
            </a:fld>
            <a:endParaRPr lang="en-US"/>
          </a:p>
        </p:txBody>
      </p:sp>
      <p:sp>
        <p:nvSpPr>
          <p:cNvPr id="730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Overview</a:t>
            </a:r>
            <a:endParaRPr lang="en-US" dirty="0"/>
          </a:p>
        </p:txBody>
      </p:sp>
      <p:sp>
        <p:nvSpPr>
          <p:cNvPr id="7301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3773" y="1355219"/>
            <a:ext cx="4061468" cy="3147961"/>
          </a:xfrm>
        </p:spPr>
        <p:txBody>
          <a:bodyPr/>
          <a:lstStyle/>
          <a:p>
            <a:r>
              <a:rPr lang="en-US" b="1" dirty="0" smtClean="0"/>
              <a:t>Validity as a </a:t>
            </a:r>
            <a:r>
              <a:rPr lang="en-US" b="1" dirty="0" smtClean="0"/>
              <a:t>concept &amp; theory</a:t>
            </a:r>
            <a:endParaRPr lang="en-US" b="1" dirty="0" smtClean="0"/>
          </a:p>
          <a:p>
            <a:r>
              <a:rPr lang="en-US" b="1" dirty="0" smtClean="0"/>
              <a:t>Validation as an argument</a:t>
            </a:r>
          </a:p>
          <a:p>
            <a:r>
              <a:rPr lang="en-US" b="1" dirty="0" smtClean="0"/>
              <a:t>Revisit validation</a:t>
            </a:r>
          </a:p>
          <a:p>
            <a:r>
              <a:rPr lang="en-US" b="1" dirty="0" smtClean="0"/>
              <a:t>Rethink content</a:t>
            </a:r>
          </a:p>
          <a:p>
            <a:r>
              <a:rPr lang="en-US" b="1" dirty="0" smtClean="0"/>
              <a:t>Validation audience</a:t>
            </a:r>
          </a:p>
          <a:p>
            <a:r>
              <a:rPr lang="en-US" b="1" dirty="0" smtClean="0"/>
              <a:t>Conclusions</a:t>
            </a:r>
            <a:endParaRPr lang="en-US" b="1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1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1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1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1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 concept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what is validity?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www.britishcouncil.org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BFA6C-56D8-4592-9C4C-DB72281B1631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5847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www.britishcouncil.org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78538-820A-47A7-AE7B-DA74D2CDEFC4}" type="slidenum">
              <a:rPr lang="en-US"/>
              <a:pPr/>
              <a:t>4</a:t>
            </a:fld>
            <a:endParaRPr lang="en-US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do we mean by Construct?</a:t>
            </a:r>
            <a:endParaRPr lang="en-GB" dirty="0"/>
          </a:p>
        </p:txBody>
      </p:sp>
      <p:grpSp>
        <p:nvGrpSpPr>
          <p:cNvPr id="23" name="Group 22"/>
          <p:cNvGrpSpPr/>
          <p:nvPr/>
        </p:nvGrpSpPr>
        <p:grpSpPr>
          <a:xfrm>
            <a:off x="366185" y="1435816"/>
            <a:ext cx="2360748" cy="1470572"/>
            <a:chOff x="1768889" y="2359387"/>
            <a:chExt cx="2360748" cy="1470572"/>
          </a:xfrm>
        </p:grpSpPr>
        <p:sp>
          <p:nvSpPr>
            <p:cNvPr id="25" name="AutoShape 3"/>
            <p:cNvSpPr>
              <a:spLocks/>
            </p:cNvSpPr>
            <p:nvPr/>
          </p:nvSpPr>
          <p:spPr bwMode="auto">
            <a:xfrm>
              <a:off x="1768889" y="2359387"/>
              <a:ext cx="2360748" cy="147057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gradFill rotWithShape="0">
              <a:gsLst>
                <a:gs pos="0">
                  <a:srgbClr val="FBFBFB"/>
                </a:gs>
                <a:gs pos="100000">
                  <a:srgbClr val="BEBEBE"/>
                </a:gs>
              </a:gsLst>
              <a:lin ang="5400000"/>
            </a:gradFill>
            <a:ln>
              <a:noFill/>
            </a:ln>
            <a:effectLst>
              <a:outerShdw blurRad="38100" dist="25400" dir="5400000" algn="ctr" rotWithShape="0">
                <a:srgbClr val="000000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</a:extLst>
          </p:spPr>
          <p:txBody>
            <a:bodyPr lIns="50800" tIns="50800" rIns="50800" bIns="50800" anchor="ctr"/>
            <a:lstStyle/>
            <a:p>
              <a:endParaRPr lang="en-GB" sz="2400" dirty="0" smtClean="0"/>
            </a:p>
            <a:p>
              <a:endParaRPr lang="en-GB" sz="2400" dirty="0" smtClean="0"/>
            </a:p>
          </p:txBody>
        </p:sp>
        <p:sp>
          <p:nvSpPr>
            <p:cNvPr id="26" name="AutoShape 6"/>
            <p:cNvSpPr>
              <a:spLocks/>
            </p:cNvSpPr>
            <p:nvPr/>
          </p:nvSpPr>
          <p:spPr bwMode="auto">
            <a:xfrm>
              <a:off x="1814023" y="2593117"/>
              <a:ext cx="2167579" cy="97387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50800" tIns="50800" rIns="50800" bIns="50800" anchor="ctr"/>
            <a:lstStyle/>
            <a:p>
              <a:pPr algn="ctr"/>
              <a:r>
                <a:rPr lang="en-GB" dirty="0" smtClean="0"/>
                <a:t>Construct validity</a:t>
              </a:r>
            </a:p>
            <a:p>
              <a:pPr algn="ctr"/>
              <a:r>
                <a:rPr lang="en-GB" dirty="0" smtClean="0"/>
                <a:t>Content validity</a:t>
              </a:r>
            </a:p>
            <a:p>
              <a:pPr algn="ctr"/>
              <a:r>
                <a:rPr lang="en-GB" dirty="0" smtClean="0"/>
                <a:t>Criterion validity</a:t>
              </a:r>
              <a:endParaRPr lang="en-GB" dirty="0"/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353922" y="3079077"/>
            <a:ext cx="2380802" cy="2431648"/>
            <a:chOff x="2454908" y="3208090"/>
            <a:chExt cx="2380802" cy="2431648"/>
          </a:xfrm>
        </p:grpSpPr>
        <p:grpSp>
          <p:nvGrpSpPr>
            <p:cNvPr id="30" name="Group 29"/>
            <p:cNvGrpSpPr/>
            <p:nvPr/>
          </p:nvGrpSpPr>
          <p:grpSpPr>
            <a:xfrm>
              <a:off x="2454908" y="4164862"/>
              <a:ext cx="2380802" cy="1474876"/>
              <a:chOff x="2789464" y="4164862"/>
              <a:chExt cx="2380802" cy="1474876"/>
            </a:xfrm>
          </p:grpSpPr>
          <p:sp>
            <p:nvSpPr>
              <p:cNvPr id="32" name="AutoShape 2"/>
              <p:cNvSpPr>
                <a:spLocks/>
              </p:cNvSpPr>
              <p:nvPr/>
            </p:nvSpPr>
            <p:spPr bwMode="auto">
              <a:xfrm>
                <a:off x="2789464" y="4164862"/>
                <a:ext cx="2380802" cy="14748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FBFBFB"/>
                  </a:gs>
                  <a:gs pos="100000">
                    <a:srgbClr val="BEBEBE"/>
                  </a:gs>
                </a:gsLst>
                <a:lin ang="5400000"/>
              </a:gradFill>
              <a:ln>
                <a:noFill/>
              </a:ln>
              <a:effectLst>
                <a:outerShdw blurRad="38100" dist="25400" dir="5400000" algn="ctr" rotWithShape="0">
                  <a:srgbClr val="000000">
                    <a:alpha val="50000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</a:extLst>
            </p:spPr>
            <p:txBody>
              <a:bodyPr lIns="50800" tIns="50800" rIns="50800" bIns="50800" anchor="ctr"/>
              <a:lstStyle/>
              <a:p>
                <a:endParaRPr lang="en-GB" sz="2400"/>
              </a:p>
            </p:txBody>
          </p:sp>
          <p:sp>
            <p:nvSpPr>
              <p:cNvPr id="34" name="AutoShape 9"/>
              <p:cNvSpPr>
                <a:spLocks/>
              </p:cNvSpPr>
              <p:nvPr/>
            </p:nvSpPr>
            <p:spPr bwMode="auto">
              <a:xfrm>
                <a:off x="2823507" y="4238746"/>
                <a:ext cx="2315593" cy="132710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algn="ctr"/>
                <a:r>
                  <a:rPr lang="en-GB" dirty="0" smtClean="0"/>
                  <a:t>Construct-related</a:t>
                </a:r>
              </a:p>
              <a:p>
                <a:pPr algn="ctr"/>
                <a:r>
                  <a:rPr lang="en-GB" dirty="0" smtClean="0"/>
                  <a:t>Content-related</a:t>
                </a:r>
              </a:p>
              <a:p>
                <a:pPr algn="ctr"/>
                <a:r>
                  <a:rPr lang="en-GB" dirty="0" smtClean="0"/>
                  <a:t>Criterion-related</a:t>
                </a:r>
                <a:endParaRPr lang="en-GB" dirty="0"/>
              </a:p>
            </p:txBody>
          </p:sp>
        </p:grpSp>
        <p:sp>
          <p:nvSpPr>
            <p:cNvPr id="31" name="Right Arrow 30"/>
            <p:cNvSpPr/>
            <p:nvPr/>
          </p:nvSpPr>
          <p:spPr>
            <a:xfrm rot="5400000">
              <a:off x="3266761" y="3262692"/>
              <a:ext cx="751047" cy="641844"/>
            </a:xfrm>
            <a:prstGeom prst="rightArrow">
              <a:avLst/>
            </a:prstGeom>
            <a:solidFill>
              <a:srgbClr val="00A4E4"/>
            </a:solidFill>
            <a:ln>
              <a:solidFill>
                <a:srgbClr val="00A4E4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078297" y="3458251"/>
            <a:ext cx="5857305" cy="2148963"/>
            <a:chOff x="3078297" y="3458251"/>
            <a:chExt cx="5857305" cy="2148963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156758" y="3458251"/>
              <a:ext cx="4778844" cy="2148963"/>
            </a:xfrm>
            <a:prstGeom prst="rect">
              <a:avLst/>
            </a:prstGeom>
          </p:spPr>
        </p:pic>
        <p:sp>
          <p:nvSpPr>
            <p:cNvPr id="35" name="Right Arrow 34"/>
            <p:cNvSpPr/>
            <p:nvPr/>
          </p:nvSpPr>
          <p:spPr>
            <a:xfrm>
              <a:off x="3078297" y="4452518"/>
              <a:ext cx="751047" cy="641844"/>
            </a:xfrm>
            <a:prstGeom prst="rightArrow">
              <a:avLst/>
            </a:prstGeom>
            <a:solidFill>
              <a:srgbClr val="00A4E4"/>
            </a:solidFill>
            <a:ln>
              <a:solidFill>
                <a:srgbClr val="00A4E4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141462" y="1787818"/>
            <a:ext cx="4845504" cy="3855430"/>
            <a:chOff x="4141461" y="1787818"/>
            <a:chExt cx="4845504" cy="3855430"/>
          </a:xfrm>
        </p:grpSpPr>
        <p:sp>
          <p:nvSpPr>
            <p:cNvPr id="13" name="Rectangle 12"/>
            <p:cNvSpPr/>
            <p:nvPr/>
          </p:nvSpPr>
          <p:spPr>
            <a:xfrm>
              <a:off x="4141461" y="3476020"/>
              <a:ext cx="4810997" cy="216722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/>
                <a:t>Content</a:t>
              </a:r>
              <a:endParaRPr lang="en-GB" dirty="0"/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5365806" y="1787818"/>
              <a:ext cx="2360748" cy="614078"/>
              <a:chOff x="1768889" y="2359387"/>
              <a:chExt cx="2360748" cy="614348"/>
            </a:xfrm>
          </p:grpSpPr>
          <p:sp>
            <p:nvSpPr>
              <p:cNvPr id="9" name="AutoShape 3"/>
              <p:cNvSpPr>
                <a:spLocks/>
              </p:cNvSpPr>
              <p:nvPr/>
            </p:nvSpPr>
            <p:spPr bwMode="auto">
              <a:xfrm>
                <a:off x="1768889" y="2359387"/>
                <a:ext cx="2360748" cy="61434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FBFBFB"/>
                  </a:gs>
                  <a:gs pos="100000">
                    <a:srgbClr val="BEBEBE"/>
                  </a:gs>
                </a:gsLst>
                <a:lin ang="5400000"/>
              </a:gradFill>
              <a:ln>
                <a:noFill/>
              </a:ln>
              <a:effectLst>
                <a:outerShdw blurRad="38100" dist="25400" dir="5400000" algn="ctr" rotWithShape="0">
                  <a:srgbClr val="000000">
                    <a:alpha val="50000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</a:extLst>
            </p:spPr>
            <p:txBody>
              <a:bodyPr lIns="50800" tIns="50800" rIns="50800" bIns="50800" anchor="ctr"/>
              <a:lstStyle/>
              <a:p>
                <a:endParaRPr lang="en-GB" sz="2400" dirty="0" smtClean="0"/>
              </a:p>
              <a:p>
                <a:endParaRPr lang="en-GB" sz="2400" dirty="0" smtClean="0"/>
              </a:p>
            </p:txBody>
          </p:sp>
          <p:sp>
            <p:nvSpPr>
              <p:cNvPr id="11" name="AutoShape 6"/>
              <p:cNvSpPr>
                <a:spLocks/>
              </p:cNvSpPr>
              <p:nvPr/>
            </p:nvSpPr>
            <p:spPr bwMode="auto">
              <a:xfrm>
                <a:off x="1862340" y="2420568"/>
                <a:ext cx="2167579" cy="48387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50800" tIns="50800" rIns="50800" bIns="50800" anchor="ctr"/>
              <a:lstStyle/>
              <a:p>
                <a:pPr algn="ctr"/>
                <a:r>
                  <a:rPr lang="en-GB" dirty="0" smtClean="0"/>
                  <a:t>Construct validity</a:t>
                </a:r>
              </a:p>
            </p:txBody>
          </p:sp>
        </p:grpSp>
        <p:sp>
          <p:nvSpPr>
            <p:cNvPr id="19" name="Right Arrow 18"/>
            <p:cNvSpPr/>
            <p:nvPr/>
          </p:nvSpPr>
          <p:spPr>
            <a:xfrm rot="16200000">
              <a:off x="6170657" y="2666217"/>
              <a:ext cx="751047" cy="641844"/>
            </a:xfrm>
            <a:prstGeom prst="rightArrow">
              <a:avLst/>
            </a:prstGeom>
            <a:solidFill>
              <a:srgbClr val="00A4E4"/>
            </a:solidFill>
            <a:ln>
              <a:solidFill>
                <a:srgbClr val="00A4E4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7" name="Group 16"/>
            <p:cNvGrpSpPr/>
            <p:nvPr/>
          </p:nvGrpSpPr>
          <p:grpSpPr>
            <a:xfrm>
              <a:off x="4182097" y="3547628"/>
              <a:ext cx="4804868" cy="230832"/>
              <a:chOff x="4182097" y="3547628"/>
              <a:chExt cx="4804868" cy="230832"/>
            </a:xfrm>
          </p:grpSpPr>
          <p:sp>
            <p:nvSpPr>
              <p:cNvPr id="16" name="TextBox 15"/>
              <p:cNvSpPr txBox="1"/>
              <p:nvPr/>
            </p:nvSpPr>
            <p:spPr>
              <a:xfrm>
                <a:off x="4203578" y="3547628"/>
                <a:ext cx="4783387" cy="230832"/>
              </a:xfrm>
              <a:prstGeom prst="rect">
                <a:avLst/>
              </a:prstGeom>
              <a:solidFill>
                <a:srgbClr val="FFFFFF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GB" sz="900" b="1" dirty="0" smtClean="0"/>
                  <a:t> Content             Substantive             Structural            External             Consequential</a:t>
                </a:r>
                <a:endParaRPr lang="en-GB" sz="900" b="1" dirty="0"/>
              </a:p>
            </p:txBody>
          </p:sp>
          <p:sp>
            <p:nvSpPr>
              <p:cNvPr id="3" name="Rectangle 2"/>
              <p:cNvSpPr/>
              <p:nvPr/>
            </p:nvSpPr>
            <p:spPr>
              <a:xfrm>
                <a:off x="4182097" y="3561432"/>
                <a:ext cx="4728167" cy="213962"/>
              </a:xfrm>
              <a:prstGeom prst="rect">
                <a:avLst/>
              </a:prstGeom>
              <a:noFill/>
              <a:ln w="38100" cmpd="sng"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38" name="Group 37"/>
            <p:cNvGrpSpPr/>
            <p:nvPr/>
          </p:nvGrpSpPr>
          <p:grpSpPr>
            <a:xfrm>
              <a:off x="4838608" y="5293834"/>
              <a:ext cx="1345974" cy="230832"/>
              <a:chOff x="4838608" y="5293834"/>
              <a:chExt cx="1345974" cy="230832"/>
            </a:xfrm>
          </p:grpSpPr>
          <p:sp>
            <p:nvSpPr>
              <p:cNvPr id="36" name="Rectangle 35"/>
              <p:cNvSpPr/>
              <p:nvPr/>
            </p:nvSpPr>
            <p:spPr>
              <a:xfrm>
                <a:off x="4859082" y="5308194"/>
                <a:ext cx="1325500" cy="213962"/>
              </a:xfrm>
              <a:prstGeom prst="rect">
                <a:avLst/>
              </a:prstGeom>
              <a:noFill/>
              <a:ln w="38100" cmpd="sng"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4838608" y="5293834"/>
                <a:ext cx="133217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900" b="1" dirty="0" smtClean="0"/>
                  <a:t>Generalizability</a:t>
                </a:r>
                <a:endParaRPr lang="en-GB" sz="900" b="1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387554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www.britishcouncil.org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78538-820A-47A7-AE7B-DA74D2CDEFC4}" type="slidenum">
              <a:rPr lang="en-US"/>
              <a:pPr/>
              <a:t>5</a:t>
            </a:fld>
            <a:endParaRPr lang="en-US"/>
          </a:p>
        </p:txBody>
      </p:sp>
      <p:pic>
        <p:nvPicPr>
          <p:cNvPr id="29" name="Picture 3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7619" y="2027788"/>
            <a:ext cx="5191785" cy="2320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Messick’s</a:t>
            </a:r>
            <a:r>
              <a:rPr lang="en-GB" dirty="0" smtClean="0"/>
              <a:t> Retreat to Construct</a:t>
            </a:r>
            <a:endParaRPr lang="en-GB" dirty="0"/>
          </a:p>
        </p:txBody>
      </p:sp>
      <p:sp>
        <p:nvSpPr>
          <p:cNvPr id="2" name="Rectangle 1"/>
          <p:cNvSpPr/>
          <p:nvPr/>
        </p:nvSpPr>
        <p:spPr>
          <a:xfrm>
            <a:off x="3775602" y="2712486"/>
            <a:ext cx="1490955" cy="572865"/>
          </a:xfrm>
          <a:prstGeom prst="rect">
            <a:avLst/>
          </a:prstGeom>
          <a:noFill/>
          <a:ln w="76200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5260172" y="4024423"/>
            <a:ext cx="1587043" cy="282426"/>
          </a:xfrm>
          <a:prstGeom prst="rect">
            <a:avLst/>
          </a:prstGeom>
          <a:noFill/>
          <a:ln w="76200" cmpd="sng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52997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www.britishcouncil.org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78538-820A-47A7-AE7B-DA74D2CDEFC4}" type="slidenum">
              <a:rPr lang="en-US"/>
              <a:pPr/>
              <a:t>6</a:t>
            </a:fld>
            <a:endParaRPr lang="en-US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Construct – specific or broad?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2077906" y="1532244"/>
            <a:ext cx="514176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Construct as a trait or ability</a:t>
            </a:r>
            <a:endParaRPr lang="en-GB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2077906" y="4831956"/>
            <a:ext cx="514176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Construct as </a:t>
            </a:r>
            <a:r>
              <a:rPr lang="en-GB" b="1" dirty="0" err="1" smtClean="0"/>
              <a:t>nomological</a:t>
            </a:r>
            <a:r>
              <a:rPr lang="en-GB" b="1" dirty="0" smtClean="0"/>
              <a:t> network</a:t>
            </a:r>
            <a:endParaRPr lang="en-GB" b="1" dirty="0"/>
          </a:p>
        </p:txBody>
      </p:sp>
      <p:grpSp>
        <p:nvGrpSpPr>
          <p:cNvPr id="10" name="Group 9"/>
          <p:cNvGrpSpPr/>
          <p:nvPr/>
        </p:nvGrpSpPr>
        <p:grpSpPr>
          <a:xfrm>
            <a:off x="2077906" y="2253424"/>
            <a:ext cx="5141768" cy="2272852"/>
            <a:chOff x="2077906" y="2253424"/>
            <a:chExt cx="5141768" cy="2272852"/>
          </a:xfrm>
        </p:grpSpPr>
        <p:sp>
          <p:nvSpPr>
            <p:cNvPr id="25" name="TextBox 24"/>
            <p:cNvSpPr txBox="1"/>
            <p:nvPr/>
          </p:nvSpPr>
          <p:spPr>
            <a:xfrm>
              <a:off x="2077906" y="3097462"/>
              <a:ext cx="5141768" cy="584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 smtClean="0"/>
                <a:t>VALIDITY</a:t>
              </a:r>
              <a:endParaRPr lang="en-GB" sz="3200" b="1" dirty="0"/>
            </a:p>
          </p:txBody>
        </p:sp>
        <p:sp>
          <p:nvSpPr>
            <p:cNvPr id="7" name="Down Arrow 6"/>
            <p:cNvSpPr/>
            <p:nvPr/>
          </p:nvSpPr>
          <p:spPr>
            <a:xfrm>
              <a:off x="4203582" y="2253424"/>
              <a:ext cx="883512" cy="538356"/>
            </a:xfrm>
            <a:prstGeom prst="downArrow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Down Arrow 25"/>
            <p:cNvSpPr/>
            <p:nvPr/>
          </p:nvSpPr>
          <p:spPr>
            <a:xfrm rot="10800000">
              <a:off x="4204129" y="3987920"/>
              <a:ext cx="883512" cy="538356"/>
            </a:xfrm>
            <a:prstGeom prst="downArrow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1560869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www.britishcouncil.org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78538-820A-47A7-AE7B-DA74D2CDEFC4}" type="slidenum">
              <a:rPr lang="en-US"/>
              <a:pPr/>
              <a:t>7</a:t>
            </a:fld>
            <a:endParaRPr lang="en-US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Are Tests Valid or Not?</a:t>
            </a:r>
            <a:endParaRPr lang="en-GB" dirty="0"/>
          </a:p>
        </p:txBody>
      </p:sp>
      <p:grpSp>
        <p:nvGrpSpPr>
          <p:cNvPr id="8" name="Group 7"/>
          <p:cNvGrpSpPr/>
          <p:nvPr/>
        </p:nvGrpSpPr>
        <p:grpSpPr>
          <a:xfrm>
            <a:off x="730148" y="1777403"/>
            <a:ext cx="7685991" cy="2677656"/>
            <a:chOff x="398831" y="1791207"/>
            <a:chExt cx="7685991" cy="2677656"/>
          </a:xfrm>
        </p:grpSpPr>
        <p:sp>
          <p:nvSpPr>
            <p:cNvPr id="2" name="TextBox 1"/>
            <p:cNvSpPr txBox="1"/>
            <p:nvPr/>
          </p:nvSpPr>
          <p:spPr>
            <a:xfrm>
              <a:off x="6084941" y="1791207"/>
              <a:ext cx="1999881" cy="2677656"/>
            </a:xfrm>
            <a:prstGeom prst="rect">
              <a:avLst/>
            </a:prstGeom>
            <a:solidFill>
              <a:srgbClr val="800000"/>
            </a:solidFill>
            <a:ln>
              <a:solidFill>
                <a:srgbClr val="80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endParaRPr lang="en-GB" sz="2800" b="1" dirty="0" smtClean="0"/>
            </a:p>
            <a:p>
              <a:pPr algn="ctr"/>
              <a:r>
                <a:rPr lang="en-GB" sz="2800" b="1" dirty="0" smtClean="0">
                  <a:solidFill>
                    <a:schemeClr val="bg1"/>
                  </a:solidFill>
                </a:rPr>
                <a:t>TEST</a:t>
              </a:r>
            </a:p>
            <a:p>
              <a:pPr algn="ctr"/>
              <a:endParaRPr lang="en-GB" sz="2800" b="1" dirty="0"/>
            </a:p>
            <a:p>
              <a:pPr algn="ctr"/>
              <a:endParaRPr lang="en-GB" sz="2800" b="1" dirty="0" smtClean="0"/>
            </a:p>
            <a:p>
              <a:pPr algn="ctr"/>
              <a:endParaRPr lang="en-GB" sz="2800" b="1" dirty="0"/>
            </a:p>
            <a:p>
              <a:pPr algn="ctr"/>
              <a:endParaRPr lang="en-GB" sz="2800" b="1" dirty="0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398831" y="2872380"/>
              <a:ext cx="2132573" cy="523220"/>
            </a:xfrm>
            <a:prstGeom prst="rect">
              <a:avLst/>
            </a:prstGeom>
            <a:noFill/>
            <a:ln w="19050" cmpd="sng">
              <a:solidFill>
                <a:srgbClr val="80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b="1" dirty="0" smtClean="0"/>
                <a:t>VALIDITY</a:t>
              </a:r>
              <a:endParaRPr lang="en-GB" sz="2800" b="1" dirty="0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1796435" y="1407789"/>
            <a:ext cx="4619823" cy="1708442"/>
            <a:chOff x="1465118" y="1421593"/>
            <a:chExt cx="4619823" cy="1708442"/>
          </a:xfrm>
        </p:grpSpPr>
        <p:sp>
          <p:nvSpPr>
            <p:cNvPr id="3" name="TextBox 2"/>
            <p:cNvSpPr txBox="1"/>
            <p:nvPr/>
          </p:nvSpPr>
          <p:spPr>
            <a:xfrm>
              <a:off x="2706374" y="1421593"/>
              <a:ext cx="2435499" cy="1061829"/>
            </a:xfrm>
            <a:prstGeom prst="rect">
              <a:avLst/>
            </a:prstGeom>
            <a:noFill/>
            <a:ln w="19050" cmpd="sng">
              <a:solidFill>
                <a:srgbClr val="80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A</a:t>
              </a:r>
              <a:r>
                <a:rPr lang="en-GB" b="1" dirty="0" smtClean="0"/>
                <a:t> property of the test</a:t>
              </a:r>
            </a:p>
            <a:p>
              <a:pPr algn="ctr"/>
              <a:r>
                <a:rPr lang="en-GB" b="1" dirty="0" smtClean="0"/>
                <a:t>[focus on test]</a:t>
              </a:r>
              <a:endParaRPr lang="en-GB" b="1" dirty="0"/>
            </a:p>
          </p:txBody>
        </p:sp>
        <p:cxnSp>
          <p:nvCxnSpPr>
            <p:cNvPr id="10" name="Elbow Connector 9"/>
            <p:cNvCxnSpPr>
              <a:stCxn id="25" idx="0"/>
              <a:endCxn id="3" idx="1"/>
            </p:cNvCxnSpPr>
            <p:nvPr/>
          </p:nvCxnSpPr>
          <p:spPr>
            <a:xfrm rot="5400000" flipH="1" flipV="1">
              <a:off x="1625810" y="1791816"/>
              <a:ext cx="919872" cy="1241256"/>
            </a:xfrm>
            <a:prstGeom prst="bentConnector2">
              <a:avLst/>
            </a:prstGeom>
            <a:ln w="19050" cmpd="sng">
              <a:solidFill>
                <a:srgbClr val="8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Elbow Connector 29"/>
            <p:cNvCxnSpPr>
              <a:stCxn id="3" idx="3"/>
              <a:endCxn id="2" idx="1"/>
            </p:cNvCxnSpPr>
            <p:nvPr/>
          </p:nvCxnSpPr>
          <p:spPr>
            <a:xfrm>
              <a:off x="5141873" y="1952508"/>
              <a:ext cx="943068" cy="1177527"/>
            </a:xfrm>
            <a:prstGeom prst="bentConnector3">
              <a:avLst>
                <a:gd name="adj1" fmla="val 50000"/>
              </a:avLst>
            </a:prstGeom>
            <a:ln w="19050" cmpd="sng">
              <a:solidFill>
                <a:srgbClr val="800000"/>
              </a:solidFill>
              <a:headEnd type="none"/>
              <a:tailEnd type="triangl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/>
          <p:cNvGrpSpPr/>
          <p:nvPr/>
        </p:nvGrpSpPr>
        <p:grpSpPr>
          <a:xfrm>
            <a:off x="1796434" y="3116231"/>
            <a:ext cx="4619824" cy="2578303"/>
            <a:chOff x="1465117" y="3130035"/>
            <a:chExt cx="4619824" cy="2578303"/>
          </a:xfrm>
        </p:grpSpPr>
        <p:sp>
          <p:nvSpPr>
            <p:cNvPr id="23" name="TextBox 22"/>
            <p:cNvSpPr txBox="1"/>
            <p:nvPr/>
          </p:nvSpPr>
          <p:spPr>
            <a:xfrm>
              <a:off x="2706187" y="4000178"/>
              <a:ext cx="2435872" cy="1708160"/>
            </a:xfrm>
            <a:prstGeom prst="rect">
              <a:avLst/>
            </a:prstGeom>
            <a:noFill/>
            <a:ln w="19050" cmpd="sng">
              <a:solidFill>
                <a:srgbClr val="80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A</a:t>
              </a:r>
              <a:r>
                <a:rPr lang="en-GB" b="1" dirty="0" smtClean="0"/>
                <a:t> property of the decisions based on the test performance</a:t>
              </a:r>
            </a:p>
            <a:p>
              <a:pPr algn="ctr"/>
              <a:r>
                <a:rPr lang="en-GB" b="1" dirty="0" smtClean="0"/>
                <a:t>[focus on use]</a:t>
              </a:r>
              <a:endParaRPr lang="en-GB" b="1" dirty="0"/>
            </a:p>
          </p:txBody>
        </p:sp>
        <p:cxnSp>
          <p:nvCxnSpPr>
            <p:cNvPr id="26" name="Elbow Connector 25"/>
            <p:cNvCxnSpPr>
              <a:stCxn id="25" idx="2"/>
              <a:endCxn id="23" idx="1"/>
            </p:cNvCxnSpPr>
            <p:nvPr/>
          </p:nvCxnSpPr>
          <p:spPr>
            <a:xfrm rot="16200000" flipH="1">
              <a:off x="1356323" y="3504394"/>
              <a:ext cx="1458658" cy="1241069"/>
            </a:xfrm>
            <a:prstGeom prst="bentConnector2">
              <a:avLst/>
            </a:prstGeom>
            <a:ln w="19050" cmpd="sng">
              <a:solidFill>
                <a:srgbClr val="8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Elbow Connector 30"/>
            <p:cNvCxnSpPr>
              <a:stCxn id="23" idx="3"/>
              <a:endCxn id="2" idx="1"/>
            </p:cNvCxnSpPr>
            <p:nvPr/>
          </p:nvCxnSpPr>
          <p:spPr>
            <a:xfrm flipV="1">
              <a:off x="5142059" y="3130035"/>
              <a:ext cx="942882" cy="1724223"/>
            </a:xfrm>
            <a:prstGeom prst="bentConnector3">
              <a:avLst>
                <a:gd name="adj1" fmla="val 50000"/>
              </a:avLst>
            </a:prstGeom>
            <a:ln w="19050" cmpd="sng">
              <a:solidFill>
                <a:srgbClr val="800000"/>
              </a:solidFill>
              <a:headEnd type="none"/>
              <a:tailEnd type="triangl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79223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www.britishcouncil.org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AB017-66C4-4433-9F01-3A72CA9D5E3C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457200" y="126609"/>
            <a:ext cx="8229600" cy="490537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2pPr>
            <a:lvl3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3pPr>
            <a:lvl4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4pPr>
            <a:lvl5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5pPr>
            <a:lvl6pPr marL="4572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6pPr>
            <a:lvl7pPr marL="9144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7pPr>
            <a:lvl8pPr marL="13716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8pPr>
            <a:lvl9pPr marL="18288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dirty="0" smtClean="0"/>
              <a:t>Validity – State of Play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597063" y="1863540"/>
            <a:ext cx="245726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00" b="1" dirty="0" smtClean="0"/>
              <a:t>Back to basics</a:t>
            </a:r>
          </a:p>
          <a:p>
            <a:pPr algn="ctr"/>
            <a:endParaRPr lang="en-GB" sz="1800" b="1" dirty="0" smtClean="0"/>
          </a:p>
          <a:p>
            <a:pPr algn="ctr"/>
            <a:r>
              <a:rPr lang="en-GB" sz="1800" b="1" dirty="0" smtClean="0"/>
              <a:t>Does the test work?</a:t>
            </a:r>
            <a:endParaRPr lang="en-GB" sz="18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5034475" y="4417836"/>
            <a:ext cx="35202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00" b="1" dirty="0" smtClean="0"/>
              <a:t>Does the test work in this context for these decisions?</a:t>
            </a:r>
          </a:p>
          <a:p>
            <a:pPr algn="ctr"/>
            <a:endParaRPr lang="en-GB" sz="1800" b="1" dirty="0"/>
          </a:p>
          <a:p>
            <a:pPr algn="ctr"/>
            <a:r>
              <a:rPr lang="en-GB" sz="1800" b="1" dirty="0" smtClean="0"/>
              <a:t>Enough focus on context?</a:t>
            </a:r>
            <a:endParaRPr lang="en-GB" sz="18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564" y="3631165"/>
            <a:ext cx="3962103" cy="225242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1593" y="1369532"/>
            <a:ext cx="3455964" cy="2257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5262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" name="Group 61"/>
          <p:cNvGrpSpPr/>
          <p:nvPr/>
        </p:nvGrpSpPr>
        <p:grpSpPr>
          <a:xfrm>
            <a:off x="5330153" y="1044943"/>
            <a:ext cx="3357085" cy="5305649"/>
            <a:chOff x="350606" y="1043990"/>
            <a:chExt cx="2462033" cy="5305649"/>
          </a:xfrm>
          <a:solidFill>
            <a:srgbClr val="ABC4FF"/>
          </a:solidFill>
        </p:grpSpPr>
        <p:sp>
          <p:nvSpPr>
            <p:cNvPr id="63" name="Rectangle 62"/>
            <p:cNvSpPr/>
            <p:nvPr/>
          </p:nvSpPr>
          <p:spPr>
            <a:xfrm>
              <a:off x="350606" y="1043990"/>
              <a:ext cx="2462033" cy="5305649"/>
            </a:xfrm>
            <a:prstGeom prst="rect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857036" y="1051781"/>
              <a:ext cx="1456963" cy="41549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>
                  <a:solidFill>
                    <a:srgbClr val="000000"/>
                  </a:solidFill>
                </a:rPr>
                <a:t>Negatives</a:t>
              </a:r>
              <a:endParaRPr lang="en-GB" b="1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2840379" y="1040571"/>
            <a:ext cx="2462033" cy="5305649"/>
            <a:chOff x="350606" y="1043990"/>
            <a:chExt cx="2462033" cy="5305649"/>
          </a:xfrm>
        </p:grpSpPr>
        <p:sp>
          <p:nvSpPr>
            <p:cNvPr id="60" name="Rectangle 59"/>
            <p:cNvSpPr/>
            <p:nvPr/>
          </p:nvSpPr>
          <p:spPr>
            <a:xfrm>
              <a:off x="350606" y="1043990"/>
              <a:ext cx="2462033" cy="5305649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857036" y="1051781"/>
              <a:ext cx="1456963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>
                  <a:solidFill>
                    <a:srgbClr val="000000"/>
                  </a:solidFill>
                </a:rPr>
                <a:t>Positives</a:t>
              </a:r>
              <a:endParaRPr lang="en-GB" b="1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350606" y="1043990"/>
            <a:ext cx="2462033" cy="5305649"/>
            <a:chOff x="350606" y="1043990"/>
            <a:chExt cx="2462033" cy="5305649"/>
          </a:xfrm>
        </p:grpSpPr>
        <p:sp>
          <p:nvSpPr>
            <p:cNvPr id="14" name="Rectangle 13"/>
            <p:cNvSpPr/>
            <p:nvPr/>
          </p:nvSpPr>
          <p:spPr>
            <a:xfrm>
              <a:off x="350606" y="1043990"/>
              <a:ext cx="2462033" cy="5305649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857036" y="1051781"/>
              <a:ext cx="1456963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Approach</a:t>
              </a:r>
              <a:endParaRPr lang="en-GB" b="1" dirty="0"/>
            </a:p>
          </p:txBody>
        </p: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www.britishcouncil.org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AB017-66C4-4433-9F01-3A72CA9D5E3C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457200" y="126609"/>
            <a:ext cx="8229600" cy="490537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2pPr>
            <a:lvl3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3pPr>
            <a:lvl4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4pPr>
            <a:lvl5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5pPr>
            <a:lvl6pPr marL="4572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6pPr>
            <a:lvl7pPr marL="9144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7pPr>
            <a:lvl8pPr marL="13716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8pPr>
            <a:lvl9pPr marL="18288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dirty="0" smtClean="0"/>
              <a:t>Validity – Validation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514225" y="1609312"/>
            <a:ext cx="8071730" cy="650703"/>
            <a:chOff x="599926" y="1523611"/>
            <a:chExt cx="8071730" cy="650703"/>
          </a:xfrm>
        </p:grpSpPr>
        <p:sp>
          <p:nvSpPr>
            <p:cNvPr id="6" name="TextBox 5"/>
            <p:cNvSpPr txBox="1"/>
            <p:nvPr/>
          </p:nvSpPr>
          <p:spPr>
            <a:xfrm>
              <a:off x="599926" y="1527030"/>
              <a:ext cx="22516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GB" sz="1800" b="1" dirty="0" err="1" smtClean="0"/>
                <a:t>Cronbach</a:t>
              </a:r>
              <a:r>
                <a:rPr lang="en-GB" sz="1800" b="1" dirty="0" smtClean="0"/>
                <a:t> &amp; </a:t>
              </a:r>
              <a:r>
                <a:rPr lang="en-GB" sz="1800" b="1" dirty="0" err="1" smtClean="0"/>
                <a:t>Meehl</a:t>
              </a:r>
              <a:endParaRPr lang="en-GB" sz="1800" b="1" dirty="0"/>
            </a:p>
          </p:txBody>
        </p:sp>
        <p:grpSp>
          <p:nvGrpSpPr>
            <p:cNvPr id="8" name="Group 7"/>
            <p:cNvGrpSpPr/>
            <p:nvPr/>
          </p:nvGrpSpPr>
          <p:grpSpPr>
            <a:xfrm>
              <a:off x="2965039" y="1523611"/>
              <a:ext cx="5706617" cy="650703"/>
              <a:chOff x="3315645" y="1585939"/>
              <a:chExt cx="5706617" cy="650703"/>
            </a:xfrm>
          </p:grpSpPr>
          <p:sp>
            <p:nvSpPr>
              <p:cNvPr id="46" name="TextBox 45"/>
              <p:cNvSpPr txBox="1"/>
              <p:nvPr/>
            </p:nvSpPr>
            <p:spPr>
              <a:xfrm>
                <a:off x="3315645" y="1585939"/>
                <a:ext cx="248104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800" dirty="0" smtClean="0"/>
                  <a:t>Conceptually clear &amp; easy to </a:t>
                </a:r>
                <a:r>
                  <a:rPr lang="en-GB" sz="1800" dirty="0" err="1" smtClean="0"/>
                  <a:t>operationalise</a:t>
                </a:r>
                <a:endParaRPr lang="en-GB" sz="1800" dirty="0"/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>
                <a:off x="5930078" y="1590311"/>
                <a:ext cx="309218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800" dirty="0"/>
                  <a:t>E</a:t>
                </a:r>
                <a:r>
                  <a:rPr lang="en-GB" sz="1800" dirty="0" smtClean="0"/>
                  <a:t>ncouraged limited view of evidence required; simplistic</a:t>
                </a:r>
                <a:endParaRPr lang="en-GB" sz="1800" dirty="0"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514225" y="2481957"/>
            <a:ext cx="7923696" cy="1204701"/>
            <a:chOff x="950532" y="2447317"/>
            <a:chExt cx="7923696" cy="1204701"/>
          </a:xfrm>
        </p:grpSpPr>
        <p:sp>
          <p:nvSpPr>
            <p:cNvPr id="48" name="TextBox 47"/>
            <p:cNvSpPr txBox="1"/>
            <p:nvPr/>
          </p:nvSpPr>
          <p:spPr>
            <a:xfrm>
              <a:off x="950532" y="2450736"/>
              <a:ext cx="225603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GB" sz="1800" b="1" dirty="0" smtClean="0"/>
                <a:t>Messick</a:t>
              </a:r>
              <a:endParaRPr lang="en-GB" sz="1800" b="1" dirty="0"/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3320011" y="2447317"/>
              <a:ext cx="248104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800" dirty="0" smtClean="0"/>
                <a:t>Broad scope, with unitary view and recognition of need for non-test evidence</a:t>
              </a:r>
              <a:endParaRPr lang="en-GB" sz="1800" dirty="0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5934444" y="2451689"/>
              <a:ext cx="2939784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800" dirty="0" smtClean="0"/>
                <a:t>Elements unclear and open to interpretation [generalizability &amp; consequence]; impractical</a:t>
              </a:r>
              <a:endParaRPr lang="en-GB" sz="1800" dirty="0"/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514225" y="3908600"/>
            <a:ext cx="7912480" cy="927702"/>
            <a:chOff x="961748" y="2447317"/>
            <a:chExt cx="7912480" cy="927702"/>
          </a:xfrm>
        </p:grpSpPr>
        <p:sp>
          <p:nvSpPr>
            <p:cNvPr id="52" name="TextBox 51"/>
            <p:cNvSpPr txBox="1"/>
            <p:nvPr/>
          </p:nvSpPr>
          <p:spPr>
            <a:xfrm>
              <a:off x="961748" y="2450736"/>
              <a:ext cx="22448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GB" sz="1800" b="1" dirty="0" smtClean="0"/>
                <a:t>Weir</a:t>
              </a:r>
              <a:endParaRPr lang="en-GB" sz="1800" b="1" dirty="0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3320011" y="2447317"/>
              <a:ext cx="248104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800" dirty="0" smtClean="0"/>
                <a:t>Based on Messick, generally practical to </a:t>
              </a:r>
              <a:r>
                <a:rPr lang="en-GB" sz="1800" dirty="0" err="1" smtClean="0"/>
                <a:t>operationalise</a:t>
              </a:r>
              <a:endParaRPr lang="en-GB" sz="1800" dirty="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5934444" y="2451689"/>
              <a:ext cx="293978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800" dirty="0" smtClean="0"/>
                <a:t>Temporal notion suspect; consequential &amp; criterion not integrated; impractical </a:t>
              </a:r>
              <a:endParaRPr lang="en-GB" sz="1800" dirty="0"/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514225" y="5058243"/>
            <a:ext cx="7924637" cy="1200329"/>
            <a:chOff x="949591" y="2447317"/>
            <a:chExt cx="7924637" cy="1200329"/>
          </a:xfrm>
        </p:grpSpPr>
        <p:sp>
          <p:nvSpPr>
            <p:cNvPr id="56" name="TextBox 55"/>
            <p:cNvSpPr txBox="1"/>
            <p:nvPr/>
          </p:nvSpPr>
          <p:spPr>
            <a:xfrm>
              <a:off x="949591" y="2450736"/>
              <a:ext cx="22569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GB" sz="1800" b="1" dirty="0" smtClean="0"/>
                <a:t>O’Sullivan &amp; Weir</a:t>
              </a:r>
              <a:endParaRPr lang="en-GB" sz="1800" b="1" dirty="0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3320011" y="2447317"/>
              <a:ext cx="248104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800" dirty="0" smtClean="0"/>
                <a:t>Based on Weir/Messick, based on 8 years of practical implementation</a:t>
              </a:r>
              <a:endParaRPr lang="en-GB" sz="1800" dirty="0"/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5934444" y="2451689"/>
              <a:ext cx="293978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800" dirty="0" smtClean="0"/>
                <a:t>Concept of consequential [social values] not explicit; overly simplistic </a:t>
              </a:r>
              <a:endParaRPr lang="en-GB" sz="1800" dirty="0"/>
            </a:p>
          </p:txBody>
        </p:sp>
      </p:grpSp>
    </p:spTree>
    <p:extLst>
      <p:ext uri="{BB962C8B-B14F-4D97-AF65-F5344CB8AC3E}">
        <p14:creationId xmlns:p14="http://schemas.microsoft.com/office/powerpoint/2010/main" val="7908665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" name="Group 61"/>
          <p:cNvGrpSpPr/>
          <p:nvPr/>
        </p:nvGrpSpPr>
        <p:grpSpPr>
          <a:xfrm>
            <a:off x="5330153" y="1044943"/>
            <a:ext cx="3357085" cy="5305649"/>
            <a:chOff x="350606" y="1043990"/>
            <a:chExt cx="2462033" cy="5305649"/>
          </a:xfrm>
          <a:solidFill>
            <a:srgbClr val="ABC4FF"/>
          </a:solidFill>
        </p:grpSpPr>
        <p:sp>
          <p:nvSpPr>
            <p:cNvPr id="63" name="Rectangle 62"/>
            <p:cNvSpPr/>
            <p:nvPr/>
          </p:nvSpPr>
          <p:spPr>
            <a:xfrm>
              <a:off x="350606" y="1043990"/>
              <a:ext cx="2462033" cy="5305649"/>
            </a:xfrm>
            <a:prstGeom prst="rect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857036" y="1051781"/>
              <a:ext cx="1456963" cy="41549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>
                  <a:solidFill>
                    <a:srgbClr val="000000"/>
                  </a:solidFill>
                </a:rPr>
                <a:t>Negatives</a:t>
              </a:r>
              <a:endParaRPr lang="en-GB" b="1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2840379" y="1040571"/>
            <a:ext cx="2462033" cy="5305649"/>
            <a:chOff x="350606" y="1043990"/>
            <a:chExt cx="2462033" cy="5305649"/>
          </a:xfrm>
        </p:grpSpPr>
        <p:sp>
          <p:nvSpPr>
            <p:cNvPr id="60" name="Rectangle 59"/>
            <p:cNvSpPr/>
            <p:nvPr/>
          </p:nvSpPr>
          <p:spPr>
            <a:xfrm>
              <a:off x="350606" y="1043990"/>
              <a:ext cx="2462033" cy="5305649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857036" y="1051781"/>
              <a:ext cx="1456963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>
                  <a:solidFill>
                    <a:srgbClr val="000000"/>
                  </a:solidFill>
                </a:rPr>
                <a:t>Positives</a:t>
              </a:r>
              <a:endParaRPr lang="en-GB" b="1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350606" y="1043990"/>
            <a:ext cx="2462033" cy="5305649"/>
            <a:chOff x="350606" y="1043990"/>
            <a:chExt cx="2462033" cy="5305649"/>
          </a:xfrm>
        </p:grpSpPr>
        <p:sp>
          <p:nvSpPr>
            <p:cNvPr id="14" name="Rectangle 13"/>
            <p:cNvSpPr/>
            <p:nvPr/>
          </p:nvSpPr>
          <p:spPr>
            <a:xfrm>
              <a:off x="350606" y="1043990"/>
              <a:ext cx="2462033" cy="5305649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857036" y="1051781"/>
              <a:ext cx="1456963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Approach</a:t>
              </a:r>
              <a:endParaRPr lang="en-GB" b="1" dirty="0"/>
            </a:p>
          </p:txBody>
        </p: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www.britishcouncil.org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AB017-66C4-4433-9F01-3A72CA9D5E3C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457200" y="126609"/>
            <a:ext cx="8229600" cy="490537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2pPr>
            <a:lvl3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3pPr>
            <a:lvl4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4pPr>
            <a:lvl5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5pPr>
            <a:lvl6pPr marL="4572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6pPr>
            <a:lvl7pPr marL="9144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7pPr>
            <a:lvl8pPr marL="13716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8pPr>
            <a:lvl9pPr marL="18288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dirty="0" smtClean="0"/>
              <a:t>Validity - Development</a:t>
            </a:r>
            <a:endParaRPr lang="en-US" dirty="0"/>
          </a:p>
        </p:txBody>
      </p:sp>
      <p:grpSp>
        <p:nvGrpSpPr>
          <p:cNvPr id="55" name="Group 54"/>
          <p:cNvGrpSpPr/>
          <p:nvPr/>
        </p:nvGrpSpPr>
        <p:grpSpPr>
          <a:xfrm>
            <a:off x="459687" y="3089766"/>
            <a:ext cx="7924637" cy="927702"/>
            <a:chOff x="949591" y="2447317"/>
            <a:chExt cx="7924637" cy="927702"/>
          </a:xfrm>
        </p:grpSpPr>
        <p:sp>
          <p:nvSpPr>
            <p:cNvPr id="56" name="TextBox 55"/>
            <p:cNvSpPr txBox="1"/>
            <p:nvPr/>
          </p:nvSpPr>
          <p:spPr>
            <a:xfrm>
              <a:off x="949591" y="2450736"/>
              <a:ext cx="22569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GB" sz="1800" b="1" dirty="0" smtClean="0"/>
                <a:t>O’Sullivan &amp; Weir</a:t>
              </a:r>
              <a:endParaRPr lang="en-GB" sz="1800" b="1" dirty="0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3320011" y="2447317"/>
              <a:ext cx="248104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800" dirty="0" smtClean="0"/>
                <a:t>Has been extensively used for all aspects of development</a:t>
              </a:r>
              <a:endParaRPr lang="en-GB" sz="1800" dirty="0"/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5934444" y="2451689"/>
              <a:ext cx="293978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800" dirty="0" smtClean="0"/>
                <a:t>Unclear as to how it deals with aspects such as social values &amp; consequences</a:t>
              </a:r>
              <a:endParaRPr lang="en-GB" sz="1800" dirty="0"/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464053" y="4205613"/>
            <a:ext cx="7924637" cy="1758699"/>
            <a:chOff x="949591" y="2447317"/>
            <a:chExt cx="7924637" cy="1758699"/>
          </a:xfrm>
        </p:grpSpPr>
        <p:sp>
          <p:nvSpPr>
            <p:cNvPr id="32" name="TextBox 31"/>
            <p:cNvSpPr txBox="1"/>
            <p:nvPr/>
          </p:nvSpPr>
          <p:spPr>
            <a:xfrm>
              <a:off x="949591" y="2450736"/>
              <a:ext cx="22569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GB" sz="1800" b="1" dirty="0" err="1" smtClean="0"/>
                <a:t>Mislevy</a:t>
              </a:r>
              <a:r>
                <a:rPr lang="en-GB" sz="1800" b="1" dirty="0" smtClean="0"/>
                <a:t> et al.</a:t>
              </a:r>
              <a:endParaRPr lang="en-GB" sz="1800" b="1" dirty="0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320011" y="2447317"/>
              <a:ext cx="248104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800" dirty="0" smtClean="0"/>
                <a:t>Conceptually solid, appears practical</a:t>
              </a:r>
              <a:endParaRPr lang="en-GB" sz="1800" dirty="0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5934444" y="2451689"/>
              <a:ext cx="2939784" cy="1754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800" dirty="0"/>
                <a:t>T</a:t>
              </a:r>
              <a:r>
                <a:rPr lang="en-GB" sz="1800" dirty="0" smtClean="0"/>
                <a:t>oo many elements left undefined so difficult to </a:t>
              </a:r>
              <a:r>
                <a:rPr lang="en-GB" sz="1800" dirty="0" err="1" smtClean="0"/>
                <a:t>operationalise</a:t>
              </a:r>
              <a:r>
                <a:rPr lang="en-GB" sz="1800" dirty="0" smtClean="0"/>
                <a:t>; unclear as to </a:t>
              </a:r>
              <a:r>
                <a:rPr lang="en-GB" sz="1800" dirty="0"/>
                <a:t>how it deals with aspects such as social values &amp; consequences</a:t>
              </a: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456262" y="1696920"/>
            <a:ext cx="7924637" cy="1204701"/>
            <a:chOff x="949591" y="2447317"/>
            <a:chExt cx="7924637" cy="1204701"/>
          </a:xfrm>
        </p:grpSpPr>
        <p:sp>
          <p:nvSpPr>
            <p:cNvPr id="36" name="TextBox 35"/>
            <p:cNvSpPr txBox="1"/>
            <p:nvPr/>
          </p:nvSpPr>
          <p:spPr>
            <a:xfrm>
              <a:off x="949591" y="2450736"/>
              <a:ext cx="22569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GB" sz="1800" b="1" dirty="0" smtClean="0"/>
                <a:t>Alderson et al.</a:t>
              </a:r>
              <a:endParaRPr lang="en-GB" sz="1800" b="1" dirty="0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3320011" y="2447317"/>
              <a:ext cx="248104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800" dirty="0" smtClean="0"/>
                <a:t>Early attempt to conceive of link between validation and development</a:t>
              </a:r>
              <a:endParaRPr lang="en-GB" sz="1800" dirty="0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5934444" y="2451689"/>
              <a:ext cx="2939784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800" dirty="0" err="1"/>
                <a:t>A</a:t>
              </a:r>
              <a:r>
                <a:rPr lang="en-GB" sz="1800" dirty="0" err="1" smtClean="0"/>
                <a:t>theoretical</a:t>
              </a:r>
              <a:r>
                <a:rPr lang="en-GB" sz="1800" dirty="0" smtClean="0"/>
                <a:t>; collection of individual elements with no attempt to understand how they are linked; impractical </a:t>
              </a:r>
              <a:endParaRPr lang="en-GB" sz="1800" dirty="0"/>
            </a:p>
          </p:txBody>
        </p:sp>
      </p:grpSp>
    </p:spTree>
    <p:extLst>
      <p:ext uri="{BB962C8B-B14F-4D97-AF65-F5344CB8AC3E}">
        <p14:creationId xmlns:p14="http://schemas.microsoft.com/office/powerpoint/2010/main" val="19311649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 Argument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how do we present our evidence?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www.britishcouncil.org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BFA6C-56D8-4592-9C4C-DB72281B1631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54804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" name="Group 61"/>
          <p:cNvGrpSpPr/>
          <p:nvPr/>
        </p:nvGrpSpPr>
        <p:grpSpPr>
          <a:xfrm>
            <a:off x="5330153" y="1044943"/>
            <a:ext cx="3357085" cy="5305649"/>
            <a:chOff x="350606" y="1043990"/>
            <a:chExt cx="2462033" cy="5305649"/>
          </a:xfrm>
          <a:solidFill>
            <a:srgbClr val="ABC4FF"/>
          </a:solidFill>
        </p:grpSpPr>
        <p:sp>
          <p:nvSpPr>
            <p:cNvPr id="63" name="Rectangle 62"/>
            <p:cNvSpPr/>
            <p:nvPr/>
          </p:nvSpPr>
          <p:spPr>
            <a:xfrm>
              <a:off x="350606" y="1043990"/>
              <a:ext cx="2462033" cy="5305649"/>
            </a:xfrm>
            <a:prstGeom prst="rect">
              <a:avLst/>
            </a:prstGeom>
            <a:grp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857036" y="1051781"/>
              <a:ext cx="1456963" cy="41549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>
                  <a:solidFill>
                    <a:srgbClr val="000000"/>
                  </a:solidFill>
                </a:rPr>
                <a:t>Negatives</a:t>
              </a:r>
              <a:endParaRPr lang="en-GB" b="1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2840379" y="1040571"/>
            <a:ext cx="2462033" cy="5305649"/>
            <a:chOff x="350606" y="1043990"/>
            <a:chExt cx="2462033" cy="5305649"/>
          </a:xfrm>
        </p:grpSpPr>
        <p:sp>
          <p:nvSpPr>
            <p:cNvPr id="60" name="Rectangle 59"/>
            <p:cNvSpPr/>
            <p:nvPr/>
          </p:nvSpPr>
          <p:spPr>
            <a:xfrm>
              <a:off x="350606" y="1043990"/>
              <a:ext cx="2462033" cy="5305649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857036" y="1051781"/>
              <a:ext cx="1456963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>
                  <a:solidFill>
                    <a:srgbClr val="000000"/>
                  </a:solidFill>
                </a:rPr>
                <a:t>Positives</a:t>
              </a:r>
              <a:endParaRPr lang="en-GB" b="1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350606" y="1043990"/>
            <a:ext cx="2462033" cy="5305649"/>
            <a:chOff x="350606" y="1043990"/>
            <a:chExt cx="2462033" cy="5305649"/>
          </a:xfrm>
        </p:grpSpPr>
        <p:sp>
          <p:nvSpPr>
            <p:cNvPr id="14" name="Rectangle 13"/>
            <p:cNvSpPr/>
            <p:nvPr/>
          </p:nvSpPr>
          <p:spPr>
            <a:xfrm>
              <a:off x="350606" y="1043990"/>
              <a:ext cx="2462033" cy="5305649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857036" y="1051781"/>
              <a:ext cx="1456963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Approach</a:t>
              </a:r>
              <a:endParaRPr lang="en-GB" b="1" dirty="0"/>
            </a:p>
          </p:txBody>
        </p: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www.britishcouncil.org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AB017-66C4-4433-9F01-3A72CA9D5E3C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457200" y="126609"/>
            <a:ext cx="8229600" cy="490537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2pPr>
            <a:lvl3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3pPr>
            <a:lvl4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4pPr>
            <a:lvl5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5pPr>
            <a:lvl6pPr marL="4572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6pPr>
            <a:lvl7pPr marL="9144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7pPr>
            <a:lvl8pPr marL="13716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8pPr>
            <a:lvl9pPr marL="18288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dirty="0" smtClean="0"/>
              <a:t>Validity - Argument</a:t>
            </a:r>
            <a:endParaRPr lang="en-US" dirty="0"/>
          </a:p>
        </p:txBody>
      </p:sp>
      <p:grpSp>
        <p:nvGrpSpPr>
          <p:cNvPr id="55" name="Group 54"/>
          <p:cNvGrpSpPr/>
          <p:nvPr/>
        </p:nvGrpSpPr>
        <p:grpSpPr>
          <a:xfrm>
            <a:off x="459687" y="4803786"/>
            <a:ext cx="7924637" cy="927702"/>
            <a:chOff x="949591" y="2447317"/>
            <a:chExt cx="7924637" cy="927702"/>
          </a:xfrm>
        </p:grpSpPr>
        <p:sp>
          <p:nvSpPr>
            <p:cNvPr id="56" name="TextBox 55"/>
            <p:cNvSpPr txBox="1"/>
            <p:nvPr/>
          </p:nvSpPr>
          <p:spPr>
            <a:xfrm>
              <a:off x="949591" y="2450736"/>
              <a:ext cx="225697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GB" sz="1800" b="1" dirty="0" err="1" smtClean="0"/>
                <a:t>Cronbach</a:t>
              </a:r>
              <a:r>
                <a:rPr lang="en-GB" sz="1800" b="1" dirty="0" smtClean="0"/>
                <a:t> &amp; </a:t>
              </a:r>
              <a:r>
                <a:rPr lang="en-GB" sz="1800" b="1" dirty="0" err="1" smtClean="0"/>
                <a:t>Meehl</a:t>
              </a:r>
              <a:r>
                <a:rPr lang="en-GB" sz="1800" b="1" dirty="0" smtClean="0"/>
                <a:t>, Messick, Weir, O’Sullivan &amp; Weir</a:t>
              </a:r>
              <a:endParaRPr lang="en-GB" sz="1800" b="1" dirty="0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3320011" y="2447317"/>
              <a:ext cx="248104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800" dirty="0" smtClean="0"/>
                <a:t>Attempt to highlight what the contents of an argument might be</a:t>
              </a:r>
              <a:endParaRPr lang="en-GB" sz="1800" dirty="0"/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5934444" y="2451689"/>
              <a:ext cx="293978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800" dirty="0" smtClean="0"/>
                <a:t>No indication of how a validation argument might be structured</a:t>
              </a:r>
              <a:endParaRPr lang="en-GB" sz="1800" dirty="0"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456262" y="1696920"/>
            <a:ext cx="7924637" cy="1481700"/>
            <a:chOff x="949591" y="2447317"/>
            <a:chExt cx="7924637" cy="1481700"/>
          </a:xfrm>
        </p:grpSpPr>
        <p:sp>
          <p:nvSpPr>
            <p:cNvPr id="36" name="TextBox 35"/>
            <p:cNvSpPr txBox="1"/>
            <p:nvPr/>
          </p:nvSpPr>
          <p:spPr>
            <a:xfrm>
              <a:off x="949591" y="2450736"/>
              <a:ext cx="22569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GB" sz="1800" b="1" dirty="0" smtClean="0"/>
                <a:t>Kane</a:t>
              </a:r>
              <a:endParaRPr lang="en-GB" sz="1800" b="1" dirty="0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3320011" y="2447317"/>
              <a:ext cx="2481042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800" dirty="0" smtClean="0"/>
                <a:t>Systematic attempt to structure a validity argument</a:t>
              </a:r>
            </a:p>
            <a:p>
              <a:r>
                <a:rPr lang="en-GB" sz="1800" dirty="0" smtClean="0"/>
                <a:t>Not validity theory dependent</a:t>
              </a:r>
              <a:endParaRPr lang="en-GB" sz="1800" dirty="0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5934444" y="2451689"/>
              <a:ext cx="2939784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800" dirty="0" smtClean="0"/>
                <a:t>Audience unclear [academic or legal or both]; based on a US legal argument, may not be practical elsewhere</a:t>
              </a:r>
              <a:endParaRPr lang="en-GB" sz="1800" dirty="0"/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60628" y="3388852"/>
            <a:ext cx="7924637" cy="1204701"/>
            <a:chOff x="949591" y="2447317"/>
            <a:chExt cx="7924637" cy="1204701"/>
          </a:xfrm>
        </p:grpSpPr>
        <p:sp>
          <p:nvSpPr>
            <p:cNvPr id="27" name="TextBox 26"/>
            <p:cNvSpPr txBox="1"/>
            <p:nvPr/>
          </p:nvSpPr>
          <p:spPr>
            <a:xfrm>
              <a:off x="949591" y="2450736"/>
              <a:ext cx="225697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GB" sz="1800" b="1" dirty="0" smtClean="0"/>
                <a:t>Bachman &amp; Palmer</a:t>
              </a:r>
              <a:endParaRPr lang="en-GB" sz="1800" b="1" dirty="0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320011" y="2447317"/>
              <a:ext cx="248104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800" dirty="0" smtClean="0"/>
                <a:t>Application of a Kane-like approach</a:t>
              </a:r>
            </a:p>
            <a:p>
              <a:r>
                <a:rPr lang="en-GB" sz="1800" dirty="0"/>
                <a:t>H</a:t>
              </a:r>
              <a:r>
                <a:rPr lang="en-GB" sz="1800" dirty="0" smtClean="0"/>
                <a:t>ighly structured</a:t>
              </a:r>
              <a:endParaRPr lang="en-GB" sz="1800" dirty="0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5934444" y="2451689"/>
              <a:ext cx="2939784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800" dirty="0" smtClean="0"/>
                <a:t>Unclear as yet if it is </a:t>
              </a:r>
              <a:r>
                <a:rPr lang="en-GB" sz="1800" dirty="0" err="1" smtClean="0"/>
                <a:t>operationalisable</a:t>
              </a:r>
              <a:r>
                <a:rPr lang="en-GB" sz="1800" dirty="0" smtClean="0"/>
                <a:t> or if the approach is appropriate for local contexts</a:t>
              </a:r>
              <a:endParaRPr lang="en-GB" sz="1800" dirty="0"/>
            </a:p>
          </p:txBody>
        </p:sp>
      </p:grpSp>
    </p:spTree>
    <p:extLst>
      <p:ext uri="{BB962C8B-B14F-4D97-AF65-F5344CB8AC3E}">
        <p14:creationId xmlns:p14="http://schemas.microsoft.com/office/powerpoint/2010/main" val="32347141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www.britishcouncil.org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AB017-66C4-4433-9F01-3A72CA9D5E3C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457200" y="126609"/>
            <a:ext cx="8229600" cy="490537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2pPr>
            <a:lvl3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3pPr>
            <a:lvl4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4pPr>
            <a:lvl5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5pPr>
            <a:lvl6pPr marL="4572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6pPr>
            <a:lvl7pPr marL="9144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7pPr>
            <a:lvl8pPr marL="13716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8pPr>
            <a:lvl9pPr marL="18288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dirty="0" smtClean="0"/>
              <a:t>Validity - Argument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175777" y="1449120"/>
            <a:ext cx="8456922" cy="1324465"/>
            <a:chOff x="456262" y="1495866"/>
            <a:chExt cx="8456922" cy="1324465"/>
          </a:xfrm>
        </p:grpSpPr>
        <p:sp>
          <p:nvSpPr>
            <p:cNvPr id="31" name="Rectangle 30"/>
            <p:cNvSpPr/>
            <p:nvPr/>
          </p:nvSpPr>
          <p:spPr>
            <a:xfrm>
              <a:off x="701211" y="1495866"/>
              <a:ext cx="8211973" cy="1324465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456262" y="1697873"/>
              <a:ext cx="8451037" cy="926749"/>
              <a:chOff x="456262" y="1697873"/>
              <a:chExt cx="8451037" cy="926749"/>
            </a:xfrm>
          </p:grpSpPr>
          <p:grpSp>
            <p:nvGrpSpPr>
              <p:cNvPr id="35" name="Group 34"/>
              <p:cNvGrpSpPr/>
              <p:nvPr/>
            </p:nvGrpSpPr>
            <p:grpSpPr>
              <a:xfrm>
                <a:off x="456262" y="1700339"/>
                <a:ext cx="5415878" cy="924283"/>
                <a:chOff x="949591" y="2450736"/>
                <a:chExt cx="5415878" cy="924283"/>
              </a:xfrm>
            </p:grpSpPr>
            <p:sp>
              <p:nvSpPr>
                <p:cNvPr id="36" name="TextBox 35"/>
                <p:cNvSpPr txBox="1"/>
                <p:nvPr/>
              </p:nvSpPr>
              <p:spPr>
                <a:xfrm>
                  <a:off x="949591" y="2450736"/>
                  <a:ext cx="2256976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GB" sz="1800" b="1" dirty="0" smtClean="0"/>
                    <a:t>Oxford English Dictionary</a:t>
                  </a:r>
                  <a:endParaRPr lang="en-GB" sz="1800" b="1" dirty="0"/>
                </a:p>
              </p:txBody>
            </p:sp>
            <p:sp>
              <p:nvSpPr>
                <p:cNvPr id="38" name="TextBox 37"/>
                <p:cNvSpPr txBox="1"/>
                <p:nvPr/>
              </p:nvSpPr>
              <p:spPr>
                <a:xfrm>
                  <a:off x="3425685" y="2451689"/>
                  <a:ext cx="2939784" cy="92333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1800" dirty="0" smtClean="0"/>
                    <a:t>A reason or set of reasons given in support to an idea, action or theory</a:t>
                  </a:r>
                  <a:endParaRPr lang="en-GB" sz="1800" dirty="0"/>
                </a:p>
              </p:txBody>
            </p:sp>
          </p:grpSp>
          <p:sp>
            <p:nvSpPr>
              <p:cNvPr id="30" name="TextBox 29"/>
              <p:cNvSpPr txBox="1"/>
              <p:nvPr/>
            </p:nvSpPr>
            <p:spPr>
              <a:xfrm>
                <a:off x="5967515" y="1697873"/>
                <a:ext cx="293978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800" dirty="0" smtClean="0"/>
                  <a:t>To convince an individual or individuals</a:t>
                </a:r>
                <a:endParaRPr lang="en-GB" sz="1800" dirty="0"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420726" y="3136342"/>
            <a:ext cx="8219764" cy="1647314"/>
            <a:chOff x="420726" y="3136342"/>
            <a:chExt cx="8219764" cy="1647314"/>
          </a:xfrm>
        </p:grpSpPr>
        <p:sp>
          <p:nvSpPr>
            <p:cNvPr id="32" name="Rectangle 31"/>
            <p:cNvSpPr/>
            <p:nvPr/>
          </p:nvSpPr>
          <p:spPr>
            <a:xfrm>
              <a:off x="420726" y="3136342"/>
              <a:ext cx="8219764" cy="164731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1899343" y="3144132"/>
              <a:ext cx="4864229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>
                  <a:solidFill>
                    <a:srgbClr val="000000"/>
                  </a:solidFill>
                </a:rPr>
                <a:t>Questions</a:t>
              </a:r>
              <a:endParaRPr lang="en-GB" b="1" dirty="0">
                <a:solidFill>
                  <a:srgbClr val="000000"/>
                </a:solidFill>
              </a:endParaRPr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1623224" y="3849690"/>
            <a:ext cx="542785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en-GB" dirty="0" smtClean="0">
                <a:solidFill>
                  <a:srgbClr val="000000"/>
                </a:solidFill>
              </a:rPr>
              <a:t>Who are we trying to convince?</a:t>
            </a:r>
          </a:p>
          <a:p>
            <a:pPr marL="457200" indent="-457200">
              <a:buAutoNum type="arabicPeriod"/>
            </a:pPr>
            <a:r>
              <a:rPr lang="en-GB" dirty="0" smtClean="0">
                <a:solidFill>
                  <a:srgbClr val="000000"/>
                </a:solidFill>
              </a:rPr>
              <a:t>What are we trying to convince them of?</a:t>
            </a:r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39609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www.britishcouncil.org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AB017-66C4-4433-9F01-3A72CA9D5E3C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457200" y="126609"/>
            <a:ext cx="8229600" cy="490537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2pPr>
            <a:lvl3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3pPr>
            <a:lvl4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4pPr>
            <a:lvl5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5pPr>
            <a:lvl6pPr marL="4572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6pPr>
            <a:lvl7pPr marL="9144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7pPr>
            <a:lvl8pPr marL="13716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8pPr>
            <a:lvl9pPr marL="18288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dirty="0" smtClean="0"/>
              <a:t>Who </a:t>
            </a:r>
            <a:r>
              <a:rPr lang="en-US" dirty="0"/>
              <a:t>A</a:t>
            </a:r>
            <a:r>
              <a:rPr lang="en-US" dirty="0" smtClean="0"/>
              <a:t>re We Trying To Convince?</a:t>
            </a:r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978310" y="1556407"/>
            <a:ext cx="3095155" cy="4585316"/>
            <a:chOff x="265841" y="1262106"/>
            <a:chExt cx="3095155" cy="2124659"/>
          </a:xfrm>
        </p:grpSpPr>
        <p:sp>
          <p:nvSpPr>
            <p:cNvPr id="32" name="Rectangle 31"/>
            <p:cNvSpPr/>
            <p:nvPr/>
          </p:nvSpPr>
          <p:spPr>
            <a:xfrm>
              <a:off x="265841" y="1262106"/>
              <a:ext cx="3095155" cy="164731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43428" y="1316364"/>
              <a:ext cx="2731707" cy="9412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err="1" smtClean="0">
                  <a:solidFill>
                    <a:srgbClr val="000000"/>
                  </a:solidFill>
                </a:rPr>
                <a:t>Cronbach</a:t>
              </a:r>
              <a:r>
                <a:rPr lang="en-GB" b="1" dirty="0" smtClean="0">
                  <a:solidFill>
                    <a:srgbClr val="000000"/>
                  </a:solidFill>
                </a:rPr>
                <a:t> &amp; </a:t>
              </a:r>
              <a:r>
                <a:rPr lang="en-GB" b="1" dirty="0" err="1" smtClean="0">
                  <a:solidFill>
                    <a:srgbClr val="000000"/>
                  </a:solidFill>
                </a:rPr>
                <a:t>Meehl</a:t>
              </a:r>
              <a:endParaRPr lang="en-GB" b="1" dirty="0" smtClean="0">
                <a:solidFill>
                  <a:srgbClr val="000000"/>
                </a:solidFill>
              </a:endParaRPr>
            </a:p>
            <a:p>
              <a:pPr algn="ctr"/>
              <a:r>
                <a:rPr lang="en-GB" b="1" dirty="0" err="1" smtClean="0">
                  <a:solidFill>
                    <a:srgbClr val="000000"/>
                  </a:solidFill>
                </a:rPr>
                <a:t>Messick</a:t>
              </a:r>
              <a:endParaRPr lang="en-GB" b="1" dirty="0" smtClean="0">
                <a:solidFill>
                  <a:srgbClr val="000000"/>
                </a:solidFill>
              </a:endParaRPr>
            </a:p>
            <a:p>
              <a:pPr algn="ctr"/>
              <a:r>
                <a:rPr lang="en-GB" b="1" dirty="0" smtClean="0">
                  <a:solidFill>
                    <a:srgbClr val="000000"/>
                  </a:solidFill>
                </a:rPr>
                <a:t>Weir</a:t>
              </a:r>
            </a:p>
            <a:p>
              <a:pPr algn="ctr"/>
              <a:r>
                <a:rPr lang="en-GB" b="1" dirty="0" smtClean="0">
                  <a:solidFill>
                    <a:srgbClr val="000000"/>
                  </a:solidFill>
                </a:rPr>
                <a:t>O’Sullivan &amp; Weir</a:t>
              </a:r>
            </a:p>
            <a:p>
              <a:pPr algn="ctr"/>
              <a:r>
                <a:rPr lang="en-GB" b="1" dirty="0" smtClean="0">
                  <a:solidFill>
                    <a:srgbClr val="000000"/>
                  </a:solidFill>
                </a:rPr>
                <a:t>Bachman &amp; Palmer</a:t>
              </a:r>
            </a:p>
            <a:p>
              <a:pPr algn="ctr"/>
              <a:r>
                <a:rPr lang="en-GB" b="1" dirty="0" smtClean="0">
                  <a:solidFill>
                    <a:srgbClr val="000000"/>
                  </a:solidFill>
                </a:rPr>
                <a:t>Etc.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568672" y="2324936"/>
              <a:ext cx="2450241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 smtClean="0">
                  <a:solidFill>
                    <a:srgbClr val="000000"/>
                  </a:solidFill>
                </a:rPr>
                <a:t>Academics</a:t>
              </a:r>
            </a:p>
            <a:p>
              <a:pPr algn="ctr"/>
              <a:r>
                <a:rPr lang="en-GB" dirty="0" smtClean="0">
                  <a:solidFill>
                    <a:srgbClr val="000000"/>
                  </a:solidFill>
                </a:rPr>
                <a:t>Developers</a:t>
              </a:r>
            </a:p>
            <a:p>
              <a:pPr algn="ctr"/>
              <a:r>
                <a:rPr lang="en-GB" dirty="0" err="1" smtClean="0">
                  <a:solidFill>
                    <a:srgbClr val="000000"/>
                  </a:solidFill>
                </a:rPr>
                <a:t>Psychometricians</a:t>
              </a:r>
              <a:endParaRPr lang="en-GB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4473665" y="1556407"/>
            <a:ext cx="3487941" cy="2120779"/>
            <a:chOff x="265841" y="1262106"/>
            <a:chExt cx="3095155" cy="2120779"/>
          </a:xfrm>
        </p:grpSpPr>
        <p:sp>
          <p:nvSpPr>
            <p:cNvPr id="18" name="Rectangle 17"/>
            <p:cNvSpPr/>
            <p:nvPr/>
          </p:nvSpPr>
          <p:spPr>
            <a:xfrm>
              <a:off x="265841" y="1262106"/>
              <a:ext cx="3095155" cy="2120779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443428" y="1316364"/>
              <a:ext cx="2731707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>
                  <a:solidFill>
                    <a:srgbClr val="000000"/>
                  </a:solidFill>
                </a:rPr>
                <a:t>Kane</a:t>
              </a:r>
            </a:p>
            <a:p>
              <a:pPr algn="ctr"/>
              <a:r>
                <a:rPr lang="en-GB" b="1" dirty="0" smtClean="0">
                  <a:solidFill>
                    <a:srgbClr val="000000"/>
                  </a:solidFill>
                </a:rPr>
                <a:t>Bachman &amp; Palmer [?]</a:t>
              </a:r>
              <a:endParaRPr lang="en-GB" b="1" dirty="0">
                <a:solidFill>
                  <a:srgbClr val="000000"/>
                </a:solidFill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84161" y="2431466"/>
              <a:ext cx="2450241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 smtClean="0">
                  <a:solidFill>
                    <a:srgbClr val="000000"/>
                  </a:solidFill>
                </a:rPr>
                <a:t>Lawyers</a:t>
              </a:r>
            </a:p>
            <a:p>
              <a:pPr algn="ctr"/>
              <a:r>
                <a:rPr lang="en-GB" dirty="0" smtClean="0">
                  <a:solidFill>
                    <a:srgbClr val="000000"/>
                  </a:solidFill>
                </a:rPr>
                <a:t>Academics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964652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www.britishcouncil.org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AB017-66C4-4433-9F01-3A72CA9D5E3C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457200" y="126609"/>
            <a:ext cx="8229600" cy="490537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2pPr>
            <a:lvl3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3pPr>
            <a:lvl4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4pPr>
            <a:lvl5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5pPr>
            <a:lvl6pPr marL="4572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6pPr>
            <a:lvl7pPr marL="9144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7pPr>
            <a:lvl8pPr marL="13716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8pPr>
            <a:lvl9pPr marL="18288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dirty="0" smtClean="0"/>
              <a:t>What are we trying to convince them of?</a:t>
            </a:r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3028333" y="1618525"/>
            <a:ext cx="3095155" cy="645332"/>
            <a:chOff x="265841" y="1262106"/>
            <a:chExt cx="3095155" cy="299022"/>
          </a:xfrm>
        </p:grpSpPr>
        <p:sp>
          <p:nvSpPr>
            <p:cNvPr id="32" name="Rectangle 31"/>
            <p:cNvSpPr/>
            <p:nvPr/>
          </p:nvSpPr>
          <p:spPr>
            <a:xfrm>
              <a:off x="265841" y="1262106"/>
              <a:ext cx="3095155" cy="299022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43428" y="1316364"/>
              <a:ext cx="2731707" cy="192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>
                  <a:solidFill>
                    <a:srgbClr val="000000"/>
                  </a:solidFill>
                </a:rPr>
                <a:t>The Test is Good</a:t>
              </a: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028879" y="2985677"/>
            <a:ext cx="3095155" cy="1935450"/>
            <a:chOff x="265841" y="1262106"/>
            <a:chExt cx="3095155" cy="896813"/>
          </a:xfrm>
        </p:grpSpPr>
        <p:sp>
          <p:nvSpPr>
            <p:cNvPr id="14" name="Rectangle 13"/>
            <p:cNvSpPr/>
            <p:nvPr/>
          </p:nvSpPr>
          <p:spPr>
            <a:xfrm>
              <a:off x="265841" y="1262106"/>
              <a:ext cx="3095155" cy="896813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43428" y="1316364"/>
              <a:ext cx="2731707" cy="7914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>
                  <a:solidFill>
                    <a:srgbClr val="000000"/>
                  </a:solidFill>
                </a:rPr>
                <a:t>The Test is good enough to make decisions about candidates in this particular context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300389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revisiting validation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focus on one model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www.britishcouncil.org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BFA6C-56D8-4592-9C4C-DB72281B1631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50470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www.britishcouncil.org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78538-820A-47A7-AE7B-DA74D2CDEFC4}" type="slidenum">
              <a:rPr lang="en-US"/>
              <a:pPr/>
              <a:t>17</a:t>
            </a:fld>
            <a:endParaRPr lang="en-US"/>
          </a:p>
        </p:txBody>
      </p:sp>
      <p:sp>
        <p:nvSpPr>
          <p:cNvPr id="730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O’Sullivan (2011</a:t>
            </a:r>
            <a:r>
              <a:rPr lang="en-US" dirty="0"/>
              <a:t>) – </a:t>
            </a:r>
            <a:r>
              <a:rPr lang="en-US" dirty="0" smtClean="0"/>
              <a:t>from </a:t>
            </a:r>
            <a:r>
              <a:rPr lang="en-US" dirty="0"/>
              <a:t>Weir </a:t>
            </a:r>
            <a:r>
              <a:rPr lang="en-US" dirty="0" smtClean="0"/>
              <a:t>(2005)</a:t>
            </a:r>
            <a:endParaRPr lang="en-US" dirty="0"/>
          </a:p>
        </p:txBody>
      </p:sp>
      <p:pic>
        <p:nvPicPr>
          <p:cNvPr id="32" name="Picture 31" descr="Figure 18.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839" y="3128686"/>
            <a:ext cx="4276509" cy="273012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7135" y="1056759"/>
            <a:ext cx="5397893" cy="187263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07123" y="3135836"/>
            <a:ext cx="3272323" cy="144138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95027" y="4783654"/>
            <a:ext cx="2088811" cy="1442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6200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www.britishcouncil.org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78538-820A-47A7-AE7B-DA74D2CDEFC4}" type="slidenum">
              <a:rPr lang="en-US"/>
              <a:pPr/>
              <a:t>18</a:t>
            </a:fld>
            <a:endParaRPr lang="en-US"/>
          </a:p>
        </p:txBody>
      </p:sp>
      <p:sp>
        <p:nvSpPr>
          <p:cNvPr id="730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Gathering Evidence</a:t>
            </a:r>
            <a:endParaRPr lang="en-US" dirty="0"/>
          </a:p>
        </p:txBody>
      </p:sp>
      <p:pic>
        <p:nvPicPr>
          <p:cNvPr id="32" name="Picture 31" descr="Figure 18.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301" y="1374140"/>
            <a:ext cx="2531158" cy="1615891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1159609" y="3486066"/>
            <a:ext cx="3043974" cy="2511772"/>
            <a:chOff x="3872265" y="3727636"/>
            <a:chExt cx="3043974" cy="2511772"/>
          </a:xfrm>
        </p:grpSpPr>
        <p:sp>
          <p:nvSpPr>
            <p:cNvPr id="13" name="Rectangle 12"/>
            <p:cNvSpPr/>
            <p:nvPr/>
          </p:nvSpPr>
          <p:spPr>
            <a:xfrm>
              <a:off x="3941835" y="3727636"/>
              <a:ext cx="2898477" cy="2511772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FFFF00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872265" y="3727636"/>
              <a:ext cx="3043974" cy="24006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>
                  <a:solidFill>
                    <a:srgbClr val="FFFF00"/>
                  </a:solidFill>
                </a:rPr>
                <a:t>APA 1999</a:t>
              </a:r>
            </a:p>
            <a:p>
              <a:pPr algn="ctr"/>
              <a:endParaRPr lang="en-GB" b="1" dirty="0" smtClean="0">
                <a:solidFill>
                  <a:srgbClr val="FFFF00"/>
                </a:solidFill>
              </a:endParaRPr>
            </a:p>
            <a:p>
              <a:pPr algn="ctr"/>
              <a:r>
                <a:rPr lang="en-GB" sz="1800" b="1" dirty="0" smtClean="0">
                  <a:solidFill>
                    <a:srgbClr val="FFFF00"/>
                  </a:solidFill>
                </a:rPr>
                <a:t>Evidence based on:</a:t>
              </a:r>
            </a:p>
            <a:p>
              <a:pPr algn="ctr"/>
              <a:r>
                <a:rPr lang="en-GB" sz="1800" dirty="0" smtClean="0">
                  <a:solidFill>
                    <a:srgbClr val="FFFF00"/>
                  </a:solidFill>
                </a:rPr>
                <a:t>Test Content</a:t>
              </a:r>
            </a:p>
            <a:p>
              <a:pPr algn="ctr"/>
              <a:r>
                <a:rPr lang="en-GB" sz="1800" dirty="0" smtClean="0">
                  <a:solidFill>
                    <a:srgbClr val="FFFF00"/>
                  </a:solidFill>
                </a:rPr>
                <a:t>Response Process</a:t>
              </a:r>
            </a:p>
            <a:p>
              <a:pPr algn="ctr"/>
              <a:r>
                <a:rPr lang="en-GB" sz="1800" dirty="0" smtClean="0">
                  <a:solidFill>
                    <a:srgbClr val="FFFF00"/>
                  </a:solidFill>
                </a:rPr>
                <a:t>Internal Structure</a:t>
              </a:r>
            </a:p>
            <a:p>
              <a:pPr algn="ctr"/>
              <a:r>
                <a:rPr lang="en-GB" sz="1800" dirty="0" smtClean="0">
                  <a:solidFill>
                    <a:srgbClr val="FFFF00"/>
                  </a:solidFill>
                </a:rPr>
                <a:t>Other Variables</a:t>
              </a:r>
            </a:p>
            <a:p>
              <a:pPr algn="ctr"/>
              <a:r>
                <a:rPr lang="en-GB" sz="1800" dirty="0" smtClean="0">
                  <a:solidFill>
                    <a:srgbClr val="FFFF00"/>
                  </a:solidFill>
                </a:rPr>
                <a:t>Consequences of Testing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342483" y="3499314"/>
            <a:ext cx="2595316" cy="2381190"/>
            <a:chOff x="5646191" y="1097418"/>
            <a:chExt cx="2595316" cy="2381190"/>
          </a:xfrm>
        </p:grpSpPr>
        <p:sp>
          <p:nvSpPr>
            <p:cNvPr id="2" name="Rectangle 1"/>
            <p:cNvSpPr/>
            <p:nvPr/>
          </p:nvSpPr>
          <p:spPr>
            <a:xfrm>
              <a:off x="5646191" y="1097418"/>
              <a:ext cx="2595316" cy="238119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646191" y="1601264"/>
              <a:ext cx="2595316" cy="1754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800" dirty="0" smtClean="0">
                  <a:solidFill>
                    <a:schemeClr val="bg1"/>
                  </a:solidFill>
                </a:rPr>
                <a:t>Content</a:t>
              </a:r>
            </a:p>
            <a:p>
              <a:pPr algn="ctr"/>
              <a:r>
                <a:rPr lang="en-GB" sz="1800" dirty="0" smtClean="0">
                  <a:solidFill>
                    <a:schemeClr val="bg1"/>
                  </a:solidFill>
                </a:rPr>
                <a:t>Substantive</a:t>
              </a:r>
            </a:p>
            <a:p>
              <a:pPr algn="ctr"/>
              <a:r>
                <a:rPr lang="en-GB" sz="1800" dirty="0" smtClean="0">
                  <a:solidFill>
                    <a:schemeClr val="bg1"/>
                  </a:solidFill>
                </a:rPr>
                <a:t>Structural</a:t>
              </a:r>
            </a:p>
            <a:p>
              <a:pPr algn="ctr"/>
              <a:r>
                <a:rPr lang="en-GB" sz="1800" dirty="0" smtClean="0">
                  <a:solidFill>
                    <a:schemeClr val="bg1"/>
                  </a:solidFill>
                </a:rPr>
                <a:t>Generalizability</a:t>
              </a:r>
            </a:p>
            <a:p>
              <a:pPr algn="ctr"/>
              <a:r>
                <a:rPr lang="en-GB" sz="1800" dirty="0" smtClean="0">
                  <a:solidFill>
                    <a:schemeClr val="bg1"/>
                  </a:solidFill>
                </a:rPr>
                <a:t>External</a:t>
              </a:r>
            </a:p>
            <a:p>
              <a:pPr algn="ctr"/>
              <a:r>
                <a:rPr lang="en-GB" sz="1800" dirty="0" smtClean="0">
                  <a:solidFill>
                    <a:schemeClr val="bg1"/>
                  </a:solidFill>
                </a:rPr>
                <a:t>Consequential</a:t>
              </a:r>
            </a:p>
          </p:txBody>
        </p:sp>
        <p:sp>
          <p:nvSpPr>
            <p:cNvPr id="3" name="Rectangle 2"/>
            <p:cNvSpPr/>
            <p:nvPr/>
          </p:nvSpPr>
          <p:spPr>
            <a:xfrm>
              <a:off x="5646191" y="1123043"/>
              <a:ext cx="2595316" cy="4154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b="1" dirty="0" smtClean="0">
                  <a:solidFill>
                    <a:schemeClr val="bg1"/>
                  </a:solidFill>
                </a:rPr>
                <a:t>Messick</a:t>
              </a:r>
              <a:endParaRPr lang="en-GB" b="1" dirty="0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1249858" y="5391574"/>
            <a:ext cx="6660331" cy="495831"/>
            <a:chOff x="1249858" y="5391574"/>
            <a:chExt cx="6660331" cy="495831"/>
          </a:xfrm>
        </p:grpSpPr>
        <p:sp>
          <p:nvSpPr>
            <p:cNvPr id="16" name="Rectangle 15"/>
            <p:cNvSpPr/>
            <p:nvPr/>
          </p:nvSpPr>
          <p:spPr>
            <a:xfrm>
              <a:off x="1249858" y="5529058"/>
              <a:ext cx="2850188" cy="358347"/>
            </a:xfrm>
            <a:prstGeom prst="rect">
              <a:avLst/>
            </a:prstGeom>
            <a:noFill/>
            <a:ln w="76200" cmpd="sng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5371156" y="5391574"/>
              <a:ext cx="2539033" cy="358347"/>
            </a:xfrm>
            <a:prstGeom prst="rect">
              <a:avLst/>
            </a:prstGeom>
            <a:noFill/>
            <a:ln w="76200" cmpd="sng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6094915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www.britishcouncil.org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78538-820A-47A7-AE7B-DA74D2CDEFC4}" type="slidenum">
              <a:rPr lang="en-US"/>
              <a:pPr/>
              <a:t>19</a:t>
            </a:fld>
            <a:endParaRPr lang="en-US"/>
          </a:p>
        </p:txBody>
      </p:sp>
      <p:sp>
        <p:nvSpPr>
          <p:cNvPr id="730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Key Issues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2471071" y="990711"/>
            <a:ext cx="4189777" cy="83099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FFFFFF"/>
                </a:solidFill>
              </a:rPr>
              <a:t>The model does not deal fully with</a:t>
            </a:r>
            <a:endParaRPr lang="en-GB" sz="2400" b="1" dirty="0">
              <a:solidFill>
                <a:srgbClr val="FFFFFF"/>
              </a:solidFill>
            </a:endParaRPr>
          </a:p>
        </p:txBody>
      </p:sp>
      <p:grpSp>
        <p:nvGrpSpPr>
          <p:cNvPr id="31" name="Group 30"/>
          <p:cNvGrpSpPr/>
          <p:nvPr/>
        </p:nvGrpSpPr>
        <p:grpSpPr>
          <a:xfrm>
            <a:off x="276100" y="1406209"/>
            <a:ext cx="2795486" cy="1439302"/>
            <a:chOff x="1375037" y="1578759"/>
            <a:chExt cx="2795486" cy="1439302"/>
          </a:xfrm>
        </p:grpSpPr>
        <p:sp>
          <p:nvSpPr>
            <p:cNvPr id="10" name="TextBox 9"/>
            <p:cNvSpPr txBox="1"/>
            <p:nvPr/>
          </p:nvSpPr>
          <p:spPr>
            <a:xfrm>
              <a:off x="1375037" y="2617951"/>
              <a:ext cx="2795486" cy="40011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 smtClean="0"/>
                <a:t>Consequence</a:t>
              </a:r>
              <a:endParaRPr lang="en-GB" sz="2000" b="1" dirty="0"/>
            </a:p>
          </p:txBody>
        </p:sp>
        <p:cxnSp>
          <p:nvCxnSpPr>
            <p:cNvPr id="6" name="Elbow Connector 5"/>
            <p:cNvCxnSpPr>
              <a:stCxn id="2" idx="1"/>
              <a:endCxn id="10" idx="0"/>
            </p:cNvCxnSpPr>
            <p:nvPr/>
          </p:nvCxnSpPr>
          <p:spPr>
            <a:xfrm rot="10800000" flipV="1">
              <a:off x="2772780" y="1578759"/>
              <a:ext cx="797228" cy="1039191"/>
            </a:xfrm>
            <a:prstGeom prst="bentConnector2">
              <a:avLst/>
            </a:prstGeom>
            <a:ln>
              <a:solidFill>
                <a:srgbClr val="00A4E4"/>
              </a:solidFill>
              <a:headEnd type="none"/>
              <a:tailEnd type="triangl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oup 33"/>
          <p:cNvGrpSpPr/>
          <p:nvPr/>
        </p:nvGrpSpPr>
        <p:grpSpPr>
          <a:xfrm>
            <a:off x="6067240" y="1406210"/>
            <a:ext cx="2795485" cy="1435881"/>
            <a:chOff x="11017853" y="1123228"/>
            <a:chExt cx="2795485" cy="1435881"/>
          </a:xfrm>
        </p:grpSpPr>
        <p:sp>
          <p:nvSpPr>
            <p:cNvPr id="11" name="TextBox 10"/>
            <p:cNvSpPr txBox="1"/>
            <p:nvPr/>
          </p:nvSpPr>
          <p:spPr>
            <a:xfrm>
              <a:off x="11017853" y="2158999"/>
              <a:ext cx="2795485" cy="40011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 smtClean="0"/>
                <a:t>Audience</a:t>
              </a:r>
              <a:endParaRPr lang="en-GB" sz="2000" b="1" dirty="0"/>
            </a:p>
          </p:txBody>
        </p:sp>
        <p:cxnSp>
          <p:nvCxnSpPr>
            <p:cNvPr id="18" name="Elbow Connector 17"/>
            <p:cNvCxnSpPr>
              <a:stCxn id="2" idx="3"/>
              <a:endCxn id="11" idx="0"/>
            </p:cNvCxnSpPr>
            <p:nvPr/>
          </p:nvCxnSpPr>
          <p:spPr>
            <a:xfrm>
              <a:off x="11611461" y="1123228"/>
              <a:ext cx="804135" cy="1035771"/>
            </a:xfrm>
            <a:prstGeom prst="bentConnector2">
              <a:avLst/>
            </a:prstGeom>
            <a:ln>
              <a:solidFill>
                <a:srgbClr val="00A4E4"/>
              </a:solidFill>
              <a:headEnd type="none"/>
              <a:tailEnd type="triangl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Group 32"/>
          <p:cNvGrpSpPr/>
          <p:nvPr/>
        </p:nvGrpSpPr>
        <p:grpSpPr>
          <a:xfrm>
            <a:off x="276097" y="2845511"/>
            <a:ext cx="2795486" cy="2831404"/>
            <a:chOff x="1375034" y="3018061"/>
            <a:chExt cx="2795486" cy="2831404"/>
          </a:xfrm>
        </p:grpSpPr>
        <p:sp>
          <p:nvSpPr>
            <p:cNvPr id="12" name="TextBox 11"/>
            <p:cNvSpPr txBox="1"/>
            <p:nvPr/>
          </p:nvSpPr>
          <p:spPr>
            <a:xfrm>
              <a:off x="1375034" y="3787362"/>
              <a:ext cx="2795486" cy="2062103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 smtClean="0"/>
                <a:t>Solution</a:t>
              </a:r>
            </a:p>
            <a:p>
              <a:pPr algn="ctr"/>
              <a:r>
                <a:rPr lang="en-GB" sz="1800" dirty="0" smtClean="0"/>
                <a:t>Recognise in the model how things like social values and known test-related factors impact on test performance and perception</a:t>
              </a:r>
              <a:endParaRPr lang="en-GB" sz="1800" dirty="0"/>
            </a:p>
          </p:txBody>
        </p:sp>
        <p:cxnSp>
          <p:nvCxnSpPr>
            <p:cNvPr id="20" name="Straight Arrow Connector 19"/>
            <p:cNvCxnSpPr>
              <a:stCxn id="10" idx="2"/>
              <a:endCxn id="12" idx="0"/>
            </p:cNvCxnSpPr>
            <p:nvPr/>
          </p:nvCxnSpPr>
          <p:spPr>
            <a:xfrm flipH="1">
              <a:off x="2772777" y="3018061"/>
              <a:ext cx="3" cy="769301"/>
            </a:xfrm>
            <a:prstGeom prst="straightConnector1">
              <a:avLst/>
            </a:prstGeom>
            <a:ln>
              <a:solidFill>
                <a:srgbClr val="00A4E4"/>
              </a:solidFill>
              <a:tailEnd type="triangl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/>
          <p:cNvGrpSpPr/>
          <p:nvPr/>
        </p:nvGrpSpPr>
        <p:grpSpPr>
          <a:xfrm>
            <a:off x="6067240" y="2842091"/>
            <a:ext cx="2795486" cy="3108404"/>
            <a:chOff x="5295735" y="3014641"/>
            <a:chExt cx="2795486" cy="3108404"/>
          </a:xfrm>
        </p:grpSpPr>
        <p:sp>
          <p:nvSpPr>
            <p:cNvPr id="13" name="TextBox 12"/>
            <p:cNvSpPr txBox="1"/>
            <p:nvPr/>
          </p:nvSpPr>
          <p:spPr>
            <a:xfrm>
              <a:off x="5295735" y="3783943"/>
              <a:ext cx="2795486" cy="233910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 smtClean="0"/>
                <a:t>Solution</a:t>
              </a:r>
            </a:p>
            <a:p>
              <a:pPr algn="ctr"/>
              <a:r>
                <a:rPr lang="en-GB" sz="1800" dirty="0" smtClean="0"/>
                <a:t>Recognise that there </a:t>
              </a:r>
            </a:p>
            <a:p>
              <a:pPr algn="ctr"/>
              <a:r>
                <a:rPr lang="en-GB" sz="1800" dirty="0" smtClean="0"/>
                <a:t>IS </a:t>
              </a:r>
            </a:p>
            <a:p>
              <a:pPr algn="ctr"/>
              <a:r>
                <a:rPr lang="en-GB" sz="1800" dirty="0" smtClean="0"/>
                <a:t>an audience issue</a:t>
              </a:r>
            </a:p>
            <a:p>
              <a:pPr algn="ctr"/>
              <a:r>
                <a:rPr lang="en-GB" sz="1800" dirty="0" smtClean="0"/>
                <a:t>THEN </a:t>
              </a:r>
            </a:p>
            <a:p>
              <a:pPr algn="ctr"/>
              <a:r>
                <a:rPr lang="en-GB" sz="1800" dirty="0" smtClean="0"/>
                <a:t>identify the audience(s)</a:t>
              </a:r>
            </a:p>
            <a:p>
              <a:pPr algn="ctr"/>
              <a:r>
                <a:rPr lang="en-GB" sz="1800" dirty="0" smtClean="0"/>
                <a:t>AND </a:t>
              </a:r>
            </a:p>
            <a:p>
              <a:pPr algn="ctr"/>
              <a:r>
                <a:rPr lang="en-GB" sz="1800" dirty="0" smtClean="0"/>
                <a:t>create the message(s)</a:t>
              </a:r>
              <a:endParaRPr lang="en-GB" sz="1800" dirty="0"/>
            </a:p>
          </p:txBody>
        </p:sp>
        <p:cxnSp>
          <p:nvCxnSpPr>
            <p:cNvPr id="24" name="Straight Arrow Connector 23"/>
            <p:cNvCxnSpPr>
              <a:stCxn id="11" idx="2"/>
              <a:endCxn id="13" idx="0"/>
            </p:cNvCxnSpPr>
            <p:nvPr/>
          </p:nvCxnSpPr>
          <p:spPr>
            <a:xfrm>
              <a:off x="6693478" y="3014641"/>
              <a:ext cx="0" cy="769302"/>
            </a:xfrm>
            <a:prstGeom prst="straightConnector1">
              <a:avLst/>
            </a:prstGeom>
            <a:ln>
              <a:solidFill>
                <a:srgbClr val="00A4E4"/>
              </a:solidFill>
              <a:tailEnd type="triangl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30117" name="Group 730116"/>
          <p:cNvGrpSpPr/>
          <p:nvPr/>
        </p:nvGrpSpPr>
        <p:grpSpPr>
          <a:xfrm>
            <a:off x="3175667" y="1821708"/>
            <a:ext cx="2788036" cy="1020939"/>
            <a:chOff x="3175667" y="1821708"/>
            <a:chExt cx="2788036" cy="1020939"/>
          </a:xfrm>
        </p:grpSpPr>
        <p:sp>
          <p:nvSpPr>
            <p:cNvPr id="37" name="TextBox 36"/>
            <p:cNvSpPr txBox="1"/>
            <p:nvPr/>
          </p:nvSpPr>
          <p:spPr>
            <a:xfrm>
              <a:off x="3175667" y="2442537"/>
              <a:ext cx="2788036" cy="40011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/>
                <a:t>T</a:t>
              </a:r>
              <a:r>
                <a:rPr lang="en-GB" sz="2000" b="1" dirty="0" smtClean="0"/>
                <a:t>he ‘socio’ element</a:t>
              </a:r>
              <a:endParaRPr lang="en-GB" sz="2000" b="1" dirty="0"/>
            </a:p>
          </p:txBody>
        </p:sp>
        <p:cxnSp>
          <p:nvCxnSpPr>
            <p:cNvPr id="45" name="Straight Arrow Connector 44"/>
            <p:cNvCxnSpPr>
              <a:stCxn id="2" idx="2"/>
              <a:endCxn id="37" idx="0"/>
            </p:cNvCxnSpPr>
            <p:nvPr/>
          </p:nvCxnSpPr>
          <p:spPr>
            <a:xfrm>
              <a:off x="4565960" y="1821708"/>
              <a:ext cx="3725" cy="620829"/>
            </a:xfrm>
            <a:prstGeom prst="straightConnector1">
              <a:avLst/>
            </a:prstGeom>
            <a:ln>
              <a:solidFill>
                <a:srgbClr val="00A4E4"/>
              </a:solidFill>
              <a:tailEnd type="triangl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Group 51"/>
          <p:cNvGrpSpPr/>
          <p:nvPr/>
        </p:nvGrpSpPr>
        <p:grpSpPr>
          <a:xfrm>
            <a:off x="3175666" y="2842647"/>
            <a:ext cx="2795486" cy="3381920"/>
            <a:chOff x="1375034" y="3021543"/>
            <a:chExt cx="2795486" cy="3381920"/>
          </a:xfrm>
        </p:grpSpPr>
        <p:sp>
          <p:nvSpPr>
            <p:cNvPr id="53" name="TextBox 52"/>
            <p:cNvSpPr txBox="1"/>
            <p:nvPr/>
          </p:nvSpPr>
          <p:spPr>
            <a:xfrm>
              <a:off x="1375034" y="3787362"/>
              <a:ext cx="2795486" cy="261610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 smtClean="0"/>
                <a:t>Solution</a:t>
              </a:r>
            </a:p>
            <a:p>
              <a:pPr algn="ctr"/>
              <a:r>
                <a:rPr lang="en-GB" sz="1800" dirty="0" smtClean="0"/>
                <a:t>Explore and apply cognitive and socio relationships</a:t>
              </a:r>
            </a:p>
            <a:p>
              <a:pPr algn="ctr"/>
              <a:endParaRPr lang="en-GB" sz="1800" dirty="0"/>
            </a:p>
            <a:p>
              <a:pPr algn="ctr"/>
              <a:r>
                <a:rPr lang="en-GB" sz="1800" dirty="0"/>
                <a:t>More explicitly describe the interactions between the in-test audience and the in-test test </a:t>
              </a:r>
              <a:r>
                <a:rPr lang="en-GB" sz="1800" dirty="0" smtClean="0"/>
                <a:t>taker</a:t>
              </a:r>
              <a:endParaRPr lang="en-GB" sz="1800" dirty="0"/>
            </a:p>
          </p:txBody>
        </p:sp>
        <p:cxnSp>
          <p:nvCxnSpPr>
            <p:cNvPr id="54" name="Straight Arrow Connector 53"/>
            <p:cNvCxnSpPr>
              <a:stCxn id="37" idx="2"/>
              <a:endCxn id="53" idx="0"/>
            </p:cNvCxnSpPr>
            <p:nvPr/>
          </p:nvCxnSpPr>
          <p:spPr>
            <a:xfrm>
              <a:off x="2769053" y="3021543"/>
              <a:ext cx="3724" cy="765819"/>
            </a:xfrm>
            <a:prstGeom prst="straightConnector1">
              <a:avLst/>
            </a:prstGeom>
            <a:ln>
              <a:solidFill>
                <a:srgbClr val="00A4E4"/>
              </a:solidFill>
              <a:tailEnd type="triangl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895044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smtClean="0"/>
              <a:t>Reconceptualising the Socio</a:t>
            </a:r>
            <a:r>
              <a:rPr lang="en-GB" b="1" dirty="0" smtClean="0"/>
              <a:t>-Cognitive Model</a:t>
            </a:r>
            <a:endParaRPr lang="en-GB" b="1" dirty="0"/>
          </a:p>
        </p:txBody>
      </p:sp>
      <p:grpSp>
        <p:nvGrpSpPr>
          <p:cNvPr id="81" name="Group 80"/>
          <p:cNvGrpSpPr/>
          <p:nvPr/>
        </p:nvGrpSpPr>
        <p:grpSpPr>
          <a:xfrm>
            <a:off x="1648814" y="1654930"/>
            <a:ext cx="2813147" cy="1151482"/>
            <a:chOff x="5575276" y="4687612"/>
            <a:chExt cx="2813147" cy="1085628"/>
          </a:xfrm>
        </p:grpSpPr>
        <p:sp>
          <p:nvSpPr>
            <p:cNvPr id="63" name="Rectangle 62"/>
            <p:cNvSpPr/>
            <p:nvPr/>
          </p:nvSpPr>
          <p:spPr>
            <a:xfrm>
              <a:off x="5575276" y="4687612"/>
              <a:ext cx="2813147" cy="1085628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5613697" y="4726801"/>
              <a:ext cx="2736304" cy="9575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800" b="1" dirty="0" smtClean="0">
                  <a:solidFill>
                    <a:srgbClr val="FFFF00"/>
                  </a:solidFill>
                </a:rPr>
                <a:t>Cognitive</a:t>
              </a:r>
            </a:p>
            <a:p>
              <a:pPr algn="ctr"/>
              <a:r>
                <a:rPr lang="en-GB" sz="1400" b="1" dirty="0" smtClean="0">
                  <a:solidFill>
                    <a:srgbClr val="FFFF00"/>
                  </a:solidFill>
                </a:rPr>
                <a:t>Ability-in-language</a:t>
              </a:r>
            </a:p>
            <a:p>
              <a:pPr algn="ctr"/>
              <a:r>
                <a:rPr lang="en-GB" sz="1400" b="1" dirty="0" smtClean="0">
                  <a:solidFill>
                    <a:srgbClr val="FFFF00"/>
                  </a:solidFill>
                </a:rPr>
                <a:t>&amp;</a:t>
              </a:r>
            </a:p>
            <a:p>
              <a:pPr algn="ctr"/>
              <a:r>
                <a:rPr lang="en-GB" sz="1400" b="1" dirty="0" smtClean="0">
                  <a:solidFill>
                    <a:srgbClr val="FFFF00"/>
                  </a:solidFill>
                </a:rPr>
                <a:t>Language User in Context</a:t>
              </a:r>
              <a:endParaRPr lang="en-GB" sz="1400" b="1" dirty="0">
                <a:solidFill>
                  <a:srgbClr val="FFFF00"/>
                </a:solidFill>
              </a:endParaRPr>
            </a:p>
          </p:txBody>
        </p:sp>
      </p:grpSp>
      <p:grpSp>
        <p:nvGrpSpPr>
          <p:cNvPr id="82" name="Group 81"/>
          <p:cNvGrpSpPr/>
          <p:nvPr/>
        </p:nvGrpSpPr>
        <p:grpSpPr>
          <a:xfrm>
            <a:off x="3008774" y="3042681"/>
            <a:ext cx="2899629" cy="1151312"/>
            <a:chOff x="5575276" y="4687612"/>
            <a:chExt cx="2813147" cy="1151312"/>
          </a:xfrm>
        </p:grpSpPr>
        <p:sp>
          <p:nvSpPr>
            <p:cNvPr id="83" name="Rectangle 82"/>
            <p:cNvSpPr/>
            <p:nvPr/>
          </p:nvSpPr>
          <p:spPr>
            <a:xfrm>
              <a:off x="5575276" y="4687612"/>
              <a:ext cx="2813147" cy="1151312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5613697" y="4726801"/>
              <a:ext cx="273630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800" b="1" dirty="0" smtClean="0">
                  <a:solidFill>
                    <a:srgbClr val="FFFF00"/>
                  </a:solidFill>
                </a:rPr>
                <a:t>Socio-Cognitive Weak</a:t>
              </a:r>
            </a:p>
            <a:p>
              <a:pPr algn="ctr"/>
              <a:r>
                <a:rPr lang="en-GB" sz="1400" b="1" dirty="0" smtClean="0">
                  <a:solidFill>
                    <a:srgbClr val="FFFF00"/>
                  </a:solidFill>
                </a:rPr>
                <a:t>Ability-in-language</a:t>
              </a:r>
            </a:p>
            <a:p>
              <a:pPr algn="ctr"/>
              <a:r>
                <a:rPr lang="en-GB" sz="1400" b="1" dirty="0" smtClean="0">
                  <a:solidFill>
                    <a:srgbClr val="FFFF00"/>
                  </a:solidFill>
                </a:rPr>
                <a:t>of</a:t>
              </a:r>
            </a:p>
            <a:p>
              <a:pPr algn="ctr"/>
              <a:r>
                <a:rPr lang="en-GB" sz="1400" b="1" dirty="0" smtClean="0">
                  <a:solidFill>
                    <a:srgbClr val="FFFF00"/>
                  </a:solidFill>
                </a:rPr>
                <a:t>Language User in Context</a:t>
              </a:r>
              <a:endParaRPr lang="en-GB" sz="1400" b="1" dirty="0">
                <a:solidFill>
                  <a:srgbClr val="FFFF00"/>
                </a:solidFill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4503533" y="4430262"/>
            <a:ext cx="2899629" cy="1151312"/>
            <a:chOff x="5575276" y="4687612"/>
            <a:chExt cx="2813147" cy="1151312"/>
          </a:xfrm>
        </p:grpSpPr>
        <p:sp>
          <p:nvSpPr>
            <p:cNvPr id="86" name="Rectangle 85"/>
            <p:cNvSpPr/>
            <p:nvPr/>
          </p:nvSpPr>
          <p:spPr>
            <a:xfrm>
              <a:off x="5575276" y="4687612"/>
              <a:ext cx="2813147" cy="1151312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5613697" y="4726801"/>
              <a:ext cx="273630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800" b="1" dirty="0" smtClean="0">
                  <a:solidFill>
                    <a:srgbClr val="FFFF00"/>
                  </a:solidFill>
                </a:rPr>
                <a:t>Socio-Cognitive Strong</a:t>
              </a:r>
            </a:p>
            <a:p>
              <a:pPr algn="ctr"/>
              <a:r>
                <a:rPr lang="en-GB" sz="1400" b="1" dirty="0" smtClean="0">
                  <a:solidFill>
                    <a:srgbClr val="FFFF00"/>
                  </a:solidFill>
                </a:rPr>
                <a:t>Ability-in-language</a:t>
              </a:r>
            </a:p>
            <a:p>
              <a:pPr algn="ctr"/>
              <a:r>
                <a:rPr lang="en-GB" sz="1400" b="1" dirty="0" smtClean="0">
                  <a:solidFill>
                    <a:srgbClr val="FFFF00"/>
                  </a:solidFill>
                </a:rPr>
                <a:t>is part of</a:t>
              </a:r>
            </a:p>
            <a:p>
              <a:pPr algn="ctr"/>
              <a:r>
                <a:rPr lang="en-GB" sz="1400" b="1" dirty="0" smtClean="0">
                  <a:solidFill>
                    <a:srgbClr val="FFFF00"/>
                  </a:solidFill>
                </a:rPr>
                <a:t>Language User in Context</a:t>
              </a:r>
              <a:endParaRPr lang="en-GB" sz="1400" b="1" dirty="0">
                <a:solidFill>
                  <a:srgbClr val="FFFF00"/>
                </a:solidFill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884882" y="2430061"/>
            <a:ext cx="5259685" cy="3050684"/>
            <a:chOff x="1884882" y="2430061"/>
            <a:chExt cx="5259685" cy="3050684"/>
          </a:xfrm>
        </p:grpSpPr>
        <p:sp>
          <p:nvSpPr>
            <p:cNvPr id="33" name="Rectangle 32"/>
            <p:cNvSpPr/>
            <p:nvPr/>
          </p:nvSpPr>
          <p:spPr>
            <a:xfrm>
              <a:off x="1884882" y="2430061"/>
              <a:ext cx="2367018" cy="282426"/>
            </a:xfrm>
            <a:prstGeom prst="rect">
              <a:avLst/>
            </a:prstGeom>
            <a:noFill/>
            <a:ln w="76200" cmpd="sng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3286622" y="3811017"/>
              <a:ext cx="2367018" cy="282426"/>
            </a:xfrm>
            <a:prstGeom prst="rect">
              <a:avLst/>
            </a:prstGeom>
            <a:noFill/>
            <a:ln w="76200" cmpd="sng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4777549" y="5198319"/>
              <a:ext cx="2367018" cy="282426"/>
            </a:xfrm>
            <a:prstGeom prst="rect">
              <a:avLst/>
            </a:prstGeom>
            <a:noFill/>
            <a:ln w="76200" cmpd="sng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4548353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Rethinking context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linking context and consequence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35006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/>
          <p:cNvGrpSpPr/>
          <p:nvPr/>
        </p:nvGrpSpPr>
        <p:grpSpPr>
          <a:xfrm>
            <a:off x="0" y="0"/>
            <a:ext cx="9348693" cy="8742332"/>
            <a:chOff x="-538388" y="-2222444"/>
            <a:chExt cx="9348693" cy="8742332"/>
          </a:xfrm>
        </p:grpSpPr>
        <p:grpSp>
          <p:nvGrpSpPr>
            <p:cNvPr id="26" name="Group 25"/>
            <p:cNvGrpSpPr/>
            <p:nvPr/>
          </p:nvGrpSpPr>
          <p:grpSpPr>
            <a:xfrm>
              <a:off x="-538388" y="-2222443"/>
              <a:ext cx="9348693" cy="8742331"/>
              <a:chOff x="-629334" y="-2450861"/>
              <a:chExt cx="10927910" cy="9640848"/>
            </a:xfrm>
          </p:grpSpPr>
          <p:sp>
            <p:nvSpPr>
              <p:cNvPr id="22" name="Rectangle 21"/>
              <p:cNvSpPr/>
              <p:nvPr/>
            </p:nvSpPr>
            <p:spPr>
              <a:xfrm>
                <a:off x="-629334" y="-2450861"/>
                <a:ext cx="10688638" cy="7532404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 w="76200" cmpd="sng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8223917" y="6816637"/>
                <a:ext cx="2074659" cy="37335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1600" b="1" dirty="0" smtClean="0">
                    <a:solidFill>
                      <a:prstClr val="black"/>
                    </a:solidFill>
                  </a:rPr>
                  <a:t>Broader Society</a:t>
                </a:r>
                <a:endParaRPr lang="en-GB" sz="1600" dirty="0"/>
              </a:p>
            </p:txBody>
          </p:sp>
        </p:grpSp>
        <p:sp>
          <p:nvSpPr>
            <p:cNvPr id="27" name="TextBox 26"/>
            <p:cNvSpPr txBox="1"/>
            <p:nvPr/>
          </p:nvSpPr>
          <p:spPr>
            <a:xfrm>
              <a:off x="6445147" y="-2222444"/>
              <a:ext cx="2160463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GB" sz="3200" b="1" dirty="0" smtClean="0">
                  <a:solidFill>
                    <a:schemeClr val="accent1">
                      <a:lumMod val="75000"/>
                    </a:schemeClr>
                  </a:solidFill>
                </a:rPr>
                <a:t>CONTEXT OF USE</a:t>
              </a:r>
              <a:endParaRPr lang="en-GB" sz="32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333032" y="537269"/>
            <a:ext cx="8449062" cy="6008159"/>
            <a:chOff x="333032" y="537269"/>
            <a:chExt cx="8449062" cy="6008159"/>
          </a:xfrm>
        </p:grpSpPr>
        <p:sp>
          <p:nvSpPr>
            <p:cNvPr id="19" name="Rectangle 18"/>
            <p:cNvSpPr/>
            <p:nvPr/>
          </p:nvSpPr>
          <p:spPr>
            <a:xfrm>
              <a:off x="7654022" y="3220800"/>
              <a:ext cx="1005904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b="1" dirty="0">
                  <a:solidFill>
                    <a:prstClr val="black"/>
                  </a:solidFill>
                </a:rPr>
                <a:t>Lawyers</a:t>
              </a:r>
              <a:endParaRPr lang="en-GB" sz="1600" dirty="0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7360507" y="4169225"/>
              <a:ext cx="123383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b="1" dirty="0">
                  <a:solidFill>
                    <a:prstClr val="black"/>
                  </a:solidFill>
                </a:rPr>
                <a:t>Employers</a:t>
              </a:r>
              <a:endParaRPr lang="en-GB" sz="1600" dirty="0"/>
            </a:p>
          </p:txBody>
        </p:sp>
        <p:sp>
          <p:nvSpPr>
            <p:cNvPr id="32" name="Oval 31"/>
            <p:cNvSpPr/>
            <p:nvPr/>
          </p:nvSpPr>
          <p:spPr>
            <a:xfrm>
              <a:off x="333032" y="537269"/>
              <a:ext cx="8449062" cy="6008159"/>
            </a:xfrm>
            <a:prstGeom prst="ellipse">
              <a:avLst/>
            </a:prstGeom>
            <a:noFill/>
            <a:ln w="76200" cmpd="sng">
              <a:solidFill>
                <a:srgbClr val="4F81BD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50121" y="822545"/>
            <a:ext cx="7046681" cy="5395919"/>
            <a:chOff x="450121" y="822545"/>
            <a:chExt cx="7046681" cy="5395919"/>
          </a:xfrm>
        </p:grpSpPr>
        <p:sp>
          <p:nvSpPr>
            <p:cNvPr id="23" name="Oval 22"/>
            <p:cNvSpPr/>
            <p:nvPr/>
          </p:nvSpPr>
          <p:spPr>
            <a:xfrm>
              <a:off x="450121" y="822545"/>
              <a:ext cx="7046681" cy="5395919"/>
            </a:xfrm>
            <a:prstGeom prst="ellipse">
              <a:avLst/>
            </a:prstGeom>
            <a:noFill/>
            <a:ln w="76200" cmpd="sng">
              <a:solidFill>
                <a:srgbClr val="4F81BD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242273" y="1615970"/>
              <a:ext cx="1404651" cy="58477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1600" b="1" dirty="0" smtClean="0">
                  <a:solidFill>
                    <a:prstClr val="black"/>
                  </a:solidFill>
                </a:rPr>
                <a:t>Examination </a:t>
              </a:r>
            </a:p>
            <a:p>
              <a:pPr lvl="0" algn="ctr"/>
              <a:r>
                <a:rPr lang="en-GB" sz="1600" b="1" dirty="0" smtClean="0">
                  <a:solidFill>
                    <a:prstClr val="black"/>
                  </a:solidFill>
                </a:rPr>
                <a:t>Boards</a:t>
              </a:r>
              <a:endParaRPr lang="en-GB" sz="1600" b="1" dirty="0">
                <a:solidFill>
                  <a:prstClr val="black"/>
                </a:solidFill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5768393" y="2539207"/>
              <a:ext cx="1644000" cy="58477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1600" b="1" dirty="0">
                  <a:solidFill>
                    <a:prstClr val="black"/>
                  </a:solidFill>
                </a:rPr>
                <a:t>Test </a:t>
              </a:r>
              <a:endParaRPr lang="en-GB" sz="1600" b="1" dirty="0" smtClean="0">
                <a:solidFill>
                  <a:prstClr val="black"/>
                </a:solidFill>
              </a:endParaRPr>
            </a:p>
            <a:p>
              <a:pPr lvl="0" algn="ctr"/>
              <a:r>
                <a:rPr lang="en-GB" sz="1600" b="1" dirty="0" smtClean="0">
                  <a:solidFill>
                    <a:prstClr val="black"/>
                  </a:solidFill>
                </a:rPr>
                <a:t>Administrators</a:t>
              </a:r>
              <a:endParaRPr lang="en-GB" sz="1600" b="1" dirty="0">
                <a:solidFill>
                  <a:prstClr val="black"/>
                </a:solidFill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6033225" y="3462445"/>
              <a:ext cx="1176424" cy="58477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1600" b="1" dirty="0">
                  <a:solidFill>
                    <a:prstClr val="black"/>
                  </a:solidFill>
                </a:rPr>
                <a:t>Education </a:t>
              </a:r>
              <a:endParaRPr lang="en-GB" sz="1600" b="1" dirty="0" smtClean="0">
                <a:solidFill>
                  <a:prstClr val="black"/>
                </a:solidFill>
              </a:endParaRPr>
            </a:p>
            <a:p>
              <a:pPr lvl="0" algn="ctr"/>
              <a:r>
                <a:rPr lang="en-GB" sz="1600" b="1" dirty="0" smtClean="0">
                  <a:solidFill>
                    <a:prstClr val="black"/>
                  </a:solidFill>
                </a:rPr>
                <a:t>Boards</a:t>
              </a:r>
              <a:endParaRPr lang="en-GB" sz="1600" b="1" dirty="0">
                <a:solidFill>
                  <a:prstClr val="black"/>
                </a:solidFill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5658742" y="4316662"/>
              <a:ext cx="1290938" cy="58477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1600" b="1" dirty="0">
                  <a:solidFill>
                    <a:prstClr val="black"/>
                  </a:solidFill>
                </a:rPr>
                <a:t>Test </a:t>
              </a:r>
              <a:endParaRPr lang="en-GB" sz="1600" b="1" dirty="0" smtClean="0">
                <a:solidFill>
                  <a:prstClr val="black"/>
                </a:solidFill>
              </a:endParaRPr>
            </a:p>
            <a:p>
              <a:pPr lvl="0" algn="ctr"/>
              <a:r>
                <a:rPr lang="en-GB" sz="1600" b="1" dirty="0" smtClean="0">
                  <a:solidFill>
                    <a:prstClr val="black"/>
                  </a:solidFill>
                </a:rPr>
                <a:t>Developers</a:t>
              </a:r>
              <a:endParaRPr lang="en-GB" sz="1600" b="1" dirty="0">
                <a:solidFill>
                  <a:prstClr val="black"/>
                </a:solidFill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5153061" y="5108761"/>
              <a:ext cx="1268196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1600" b="1" dirty="0">
                  <a:solidFill>
                    <a:prstClr val="black"/>
                  </a:solidFill>
                </a:rPr>
                <a:t>Academics</a:t>
              </a: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57737" y="1161165"/>
            <a:ext cx="5106513" cy="4672076"/>
            <a:chOff x="657737" y="1161165"/>
            <a:chExt cx="5106513" cy="4672076"/>
          </a:xfrm>
        </p:grpSpPr>
        <p:sp>
          <p:nvSpPr>
            <p:cNvPr id="21" name="Oval 20"/>
            <p:cNvSpPr/>
            <p:nvPr/>
          </p:nvSpPr>
          <p:spPr>
            <a:xfrm>
              <a:off x="657737" y="1161165"/>
              <a:ext cx="5106513" cy="4672076"/>
            </a:xfrm>
            <a:prstGeom prst="ellipse">
              <a:avLst/>
            </a:prstGeom>
            <a:noFill/>
            <a:ln w="76200" cmpd="sng">
              <a:solidFill>
                <a:srgbClr val="4F81BD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9" name="Rectangle 8"/>
            <p:cNvSpPr/>
            <p:nvPr/>
          </p:nvSpPr>
          <p:spPr>
            <a:xfrm>
              <a:off x="4255341" y="2615876"/>
              <a:ext cx="1495922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1600" b="1" dirty="0" smtClean="0">
                  <a:solidFill>
                    <a:prstClr val="black"/>
                  </a:solidFill>
                </a:rPr>
                <a:t>Schools </a:t>
              </a:r>
            </a:p>
            <a:p>
              <a:pPr lvl="0" algn="ctr"/>
              <a:r>
                <a:rPr lang="en-GB" sz="1600" dirty="0" smtClean="0">
                  <a:solidFill>
                    <a:prstClr val="black"/>
                  </a:solidFill>
                </a:rPr>
                <a:t>Boards</a:t>
              </a:r>
            </a:p>
            <a:p>
              <a:pPr lvl="0" algn="ctr"/>
              <a:r>
                <a:rPr lang="en-GB" sz="1600" dirty="0" smtClean="0">
                  <a:solidFill>
                    <a:prstClr val="black"/>
                  </a:solidFill>
                </a:rPr>
                <a:t>Principals</a:t>
              </a:r>
            </a:p>
            <a:p>
              <a:pPr lvl="0" algn="ctr"/>
              <a:r>
                <a:rPr lang="en-GB" sz="1600" dirty="0" smtClean="0">
                  <a:solidFill>
                    <a:prstClr val="black"/>
                  </a:solidFill>
                </a:rPr>
                <a:t>Administrators</a:t>
              </a:r>
              <a:endParaRPr lang="en-GB" sz="1600" dirty="0">
                <a:solidFill>
                  <a:prstClr val="black"/>
                </a:solidFill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3758684" y="4587992"/>
              <a:ext cx="1199468" cy="58477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 dirty="0"/>
                <a:t>Parents &amp; </a:t>
              </a:r>
              <a:endParaRPr lang="en-GB" sz="1600" b="1" dirty="0" smtClean="0"/>
            </a:p>
            <a:p>
              <a:pPr algn="ctr"/>
              <a:r>
                <a:rPr lang="en-GB" sz="1600" b="1" dirty="0" smtClean="0"/>
                <a:t>Guardians</a:t>
              </a:r>
              <a:endParaRPr lang="en-GB" sz="1600" b="1" dirty="0"/>
            </a:p>
          </p:txBody>
        </p:sp>
        <p:sp>
          <p:nvSpPr>
            <p:cNvPr id="7" name="Rectangle 6"/>
            <p:cNvSpPr/>
            <p:nvPr/>
          </p:nvSpPr>
          <p:spPr>
            <a:xfrm>
              <a:off x="4303311" y="3932654"/>
              <a:ext cx="1070525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en-GB" sz="1600" b="1" dirty="0">
                  <a:solidFill>
                    <a:prstClr val="black"/>
                  </a:solidFill>
                </a:rPr>
                <a:t>Teachers</a:t>
              </a: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913159" y="1489366"/>
            <a:ext cx="3538912" cy="3488427"/>
            <a:chOff x="913159" y="1489366"/>
            <a:chExt cx="3538912" cy="3488427"/>
          </a:xfrm>
        </p:grpSpPr>
        <p:sp>
          <p:nvSpPr>
            <p:cNvPr id="18" name="Oval 17"/>
            <p:cNvSpPr/>
            <p:nvPr/>
          </p:nvSpPr>
          <p:spPr>
            <a:xfrm>
              <a:off x="913159" y="1489366"/>
              <a:ext cx="3407608" cy="3488427"/>
            </a:xfrm>
            <a:prstGeom prst="ellipse">
              <a:avLst/>
            </a:prstGeom>
            <a:noFill/>
            <a:ln w="76200" cmpd="sng">
              <a:solidFill>
                <a:srgbClr val="4F81BD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31" name="Rectangle 30"/>
            <p:cNvSpPr/>
            <p:nvPr/>
          </p:nvSpPr>
          <p:spPr>
            <a:xfrm>
              <a:off x="2211703" y="3953564"/>
              <a:ext cx="1915954" cy="5847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600" b="1" dirty="0" smtClean="0"/>
                <a:t>Domain Participants</a:t>
              </a:r>
              <a:endParaRPr lang="en-GB" sz="1600" b="1" dirty="0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3206200" y="3084468"/>
              <a:ext cx="1245871" cy="5847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600" b="1" dirty="0" smtClean="0"/>
                <a:t>Domain Experts</a:t>
              </a:r>
              <a:endParaRPr lang="en-GB" sz="1600" b="1" dirty="0"/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1232023" y="1753401"/>
            <a:ext cx="2172985" cy="2303137"/>
            <a:chOff x="1232023" y="1753401"/>
            <a:chExt cx="2172985" cy="2303137"/>
          </a:xfrm>
        </p:grpSpPr>
        <p:grpSp>
          <p:nvGrpSpPr>
            <p:cNvPr id="8" name="Group 7"/>
            <p:cNvGrpSpPr/>
            <p:nvPr/>
          </p:nvGrpSpPr>
          <p:grpSpPr>
            <a:xfrm>
              <a:off x="1508198" y="2588377"/>
              <a:ext cx="1632950" cy="963363"/>
              <a:chOff x="686832" y="1715740"/>
              <a:chExt cx="3930179" cy="2455091"/>
            </a:xfrm>
          </p:grpSpPr>
          <p:sp>
            <p:nvSpPr>
              <p:cNvPr id="10" name="Rectangle 9"/>
              <p:cNvSpPr/>
              <p:nvPr/>
            </p:nvSpPr>
            <p:spPr>
              <a:xfrm>
                <a:off x="686832" y="1715740"/>
                <a:ext cx="3930179" cy="2455091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600"/>
              </a:p>
            </p:txBody>
          </p:sp>
          <p:pic>
            <p:nvPicPr>
              <p:cNvPr id="2" name="Picture 1" descr="Figure 18.1.jp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4851" y="1785819"/>
                <a:ext cx="3734140" cy="2248977"/>
              </a:xfrm>
              <a:prstGeom prst="rect">
                <a:avLst/>
              </a:prstGeom>
            </p:spPr>
          </p:pic>
        </p:grpSp>
        <p:sp>
          <p:nvSpPr>
            <p:cNvPr id="4" name="Oval 3"/>
            <p:cNvSpPr/>
            <p:nvPr/>
          </p:nvSpPr>
          <p:spPr>
            <a:xfrm>
              <a:off x="1232023" y="1753401"/>
              <a:ext cx="2172985" cy="2303137"/>
            </a:xfrm>
            <a:prstGeom prst="ellipse">
              <a:avLst/>
            </a:prstGeom>
            <a:noFill/>
            <a:ln w="76200" cmpd="sng">
              <a:solidFill>
                <a:srgbClr val="4F81BD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603472" y="2031468"/>
              <a:ext cx="144348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 smtClean="0"/>
                <a:t>Test Taker</a:t>
              </a:r>
              <a:endParaRPr lang="en-GB" sz="1600" b="1" dirty="0"/>
            </a:p>
          </p:txBody>
        </p:sp>
        <p:cxnSp>
          <p:nvCxnSpPr>
            <p:cNvPr id="30" name="Straight Connector 29"/>
            <p:cNvCxnSpPr>
              <a:stCxn id="10" idx="0"/>
              <a:endCxn id="5" idx="2"/>
            </p:cNvCxnSpPr>
            <p:nvPr/>
          </p:nvCxnSpPr>
          <p:spPr>
            <a:xfrm flipV="1">
              <a:off x="2324673" y="2370022"/>
              <a:ext cx="541" cy="21835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Rectangle 40"/>
          <p:cNvSpPr/>
          <p:nvPr/>
        </p:nvSpPr>
        <p:spPr>
          <a:xfrm>
            <a:off x="7047154" y="6085686"/>
            <a:ext cx="177484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b="1" dirty="0" smtClean="0">
                <a:solidFill>
                  <a:prstClr val="black"/>
                </a:solidFill>
              </a:rPr>
              <a:t>Broader Society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2270174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589118" y="1692615"/>
            <a:ext cx="7968011" cy="3708697"/>
          </a:xfrm>
          <a:prstGeom prst="rect">
            <a:avLst/>
          </a:prstGeom>
          <a:noFill/>
          <a:ln>
            <a:noFill/>
          </a:ln>
        </p:spPr>
        <p:txBody>
          <a:bodyPr wrap="square" lIns="91428" tIns="45715" rIns="91428" bIns="45715" rtlCol="0">
            <a:spAutoFit/>
          </a:bodyPr>
          <a:lstStyle/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en-GB" sz="2500" b="1" dirty="0"/>
              <a:t>The theoretical definition of validation is too </a:t>
            </a:r>
            <a:r>
              <a:rPr lang="en-GB" sz="2500" b="1" dirty="0" smtClean="0"/>
              <a:t>limited</a:t>
            </a:r>
          </a:p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en-GB" sz="2500" b="1" dirty="0" smtClean="0"/>
              <a:t>Efforts to simplify the concept result in evidence that is, itself too simplistic and ignores context [and stakeholders]</a:t>
            </a:r>
          </a:p>
          <a:p>
            <a:pPr algn="ctr">
              <a:spcBef>
                <a:spcPts val="1200"/>
              </a:spcBef>
              <a:spcAft>
                <a:spcPts val="1200"/>
              </a:spcAft>
            </a:pPr>
            <a:endParaRPr lang="en-GB" sz="2500" b="1" dirty="0"/>
          </a:p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en-GB" sz="2500" b="1" dirty="0" smtClean="0"/>
              <a:t>How can the context, as expressed by stakeholder </a:t>
            </a:r>
            <a:r>
              <a:rPr lang="en-GB" sz="2500" b="1" dirty="0"/>
              <a:t>needs or expectations </a:t>
            </a:r>
            <a:r>
              <a:rPr lang="en-GB" sz="2500" b="1" dirty="0" smtClean="0"/>
              <a:t>be reflected </a:t>
            </a:r>
            <a:r>
              <a:rPr lang="en-GB" sz="2500" b="1" dirty="0"/>
              <a:t>in </a:t>
            </a:r>
            <a:r>
              <a:rPr lang="en-GB" sz="2500" b="1" dirty="0" smtClean="0"/>
              <a:t>our models?</a:t>
            </a:r>
            <a:endParaRPr lang="en-GB" sz="2500" b="1" dirty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457199" y="274638"/>
            <a:ext cx="8572573" cy="490537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2pPr>
            <a:lvl3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3pPr>
            <a:lvl4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4pPr>
            <a:lvl5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5pPr>
            <a:lvl6pPr marL="4572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6pPr>
            <a:lvl7pPr marL="9144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7pPr>
            <a:lvl8pPr marL="13716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8pPr>
            <a:lvl9pPr marL="18288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dirty="0" smtClean="0"/>
              <a:t>Is the concept of validation appropriate?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82377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582434" y="1713094"/>
            <a:ext cx="7968011" cy="3323977"/>
          </a:xfrm>
          <a:prstGeom prst="rect">
            <a:avLst/>
          </a:prstGeom>
          <a:noFill/>
          <a:ln>
            <a:noFill/>
          </a:ln>
        </p:spPr>
        <p:txBody>
          <a:bodyPr wrap="square" lIns="91428" tIns="45715" rIns="91428" bIns="45715" rtlCol="0">
            <a:spAutoFit/>
          </a:bodyPr>
          <a:lstStyle/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en-GB" sz="2500" b="1" dirty="0" smtClean="0"/>
              <a:t>Apply the concept </a:t>
            </a:r>
            <a:r>
              <a:rPr lang="en-GB" sz="2500" b="1" dirty="0"/>
              <a:t>of social values in test development </a:t>
            </a:r>
          </a:p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en-GB" sz="1800" dirty="0" smtClean="0"/>
              <a:t>[suggested </a:t>
            </a:r>
            <a:r>
              <a:rPr lang="en-GB" sz="1800" dirty="0"/>
              <a:t>by Messick </a:t>
            </a:r>
            <a:r>
              <a:rPr lang="en-GB" sz="1800" dirty="0" smtClean="0"/>
              <a:t>but </a:t>
            </a:r>
            <a:r>
              <a:rPr lang="en-GB" sz="1800" dirty="0"/>
              <a:t>never </a:t>
            </a:r>
            <a:r>
              <a:rPr lang="en-GB" sz="1800" dirty="0" err="1" smtClean="0"/>
              <a:t>operationalised</a:t>
            </a:r>
            <a:r>
              <a:rPr lang="en-GB" sz="1800" dirty="0" smtClean="0"/>
              <a:t>]</a:t>
            </a:r>
          </a:p>
          <a:p>
            <a:pPr algn="ctr">
              <a:spcBef>
                <a:spcPts val="1200"/>
              </a:spcBef>
              <a:spcAft>
                <a:spcPts val="1200"/>
              </a:spcAft>
            </a:pPr>
            <a:endParaRPr lang="en-GB" sz="2500" dirty="0"/>
          </a:p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en-GB" sz="2500" b="1" dirty="0" smtClean="0"/>
              <a:t>Consider how validation </a:t>
            </a:r>
            <a:r>
              <a:rPr lang="en-GB" sz="2500" b="1" dirty="0"/>
              <a:t>evidence </a:t>
            </a:r>
            <a:r>
              <a:rPr lang="en-GB" sz="2500" b="1" dirty="0" smtClean="0"/>
              <a:t>might be reported to stakeholders</a:t>
            </a:r>
            <a:endParaRPr lang="en-GB" sz="2500" b="1" dirty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457199" y="274638"/>
            <a:ext cx="8572573" cy="490537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2pPr>
            <a:lvl3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3pPr>
            <a:lvl4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4pPr>
            <a:lvl5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5pPr>
            <a:lvl6pPr marL="4572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6pPr>
            <a:lvl7pPr marL="9144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7pPr>
            <a:lvl8pPr marL="13716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8pPr>
            <a:lvl9pPr marL="18288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dirty="0" smtClean="0"/>
              <a:t>Considering the Stakeholders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3163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1059835" y="1365100"/>
            <a:ext cx="7016579" cy="4792500"/>
            <a:chOff x="773541" y="1568111"/>
            <a:chExt cx="8201845" cy="5285062"/>
          </a:xfrm>
        </p:grpSpPr>
        <p:sp>
          <p:nvSpPr>
            <p:cNvPr id="3" name="Rectangle 2"/>
            <p:cNvSpPr/>
            <p:nvPr/>
          </p:nvSpPr>
          <p:spPr>
            <a:xfrm>
              <a:off x="773541" y="1568111"/>
              <a:ext cx="8201845" cy="5285062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" name="Group 7"/>
            <p:cNvGrpSpPr/>
            <p:nvPr/>
          </p:nvGrpSpPr>
          <p:grpSpPr>
            <a:xfrm>
              <a:off x="1320703" y="2930892"/>
              <a:ext cx="3792870" cy="2558075"/>
              <a:chOff x="686832" y="1715740"/>
              <a:chExt cx="3930179" cy="2455091"/>
            </a:xfrm>
          </p:grpSpPr>
          <p:sp>
            <p:nvSpPr>
              <p:cNvPr id="10" name="Rectangle 9"/>
              <p:cNvSpPr/>
              <p:nvPr/>
            </p:nvSpPr>
            <p:spPr>
              <a:xfrm>
                <a:off x="686832" y="1715740"/>
                <a:ext cx="3930179" cy="2455091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2" name="Picture 1" descr="Figure 18.1.jp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4851" y="1785819"/>
                <a:ext cx="3734140" cy="2248977"/>
              </a:xfrm>
              <a:prstGeom prst="rect">
                <a:avLst/>
              </a:prstGeom>
            </p:spPr>
          </p:pic>
        </p:grpSp>
      </p:grpSp>
      <p:grpSp>
        <p:nvGrpSpPr>
          <p:cNvPr id="39" name="Group 38"/>
          <p:cNvGrpSpPr/>
          <p:nvPr/>
        </p:nvGrpSpPr>
        <p:grpSpPr>
          <a:xfrm>
            <a:off x="2966640" y="1439355"/>
            <a:ext cx="4943260" cy="4582023"/>
            <a:chOff x="3002450" y="1649997"/>
            <a:chExt cx="5778294" cy="5052952"/>
          </a:xfrm>
        </p:grpSpPr>
        <p:sp>
          <p:nvSpPr>
            <p:cNvPr id="31" name="TextBox 30"/>
            <p:cNvSpPr txBox="1"/>
            <p:nvPr/>
          </p:nvSpPr>
          <p:spPr>
            <a:xfrm>
              <a:off x="6332190" y="1649997"/>
              <a:ext cx="2448554" cy="5052952"/>
            </a:xfrm>
            <a:prstGeom prst="rect">
              <a:avLst/>
            </a:prstGeom>
            <a:solidFill>
              <a:srgbClr val="FFFFFF"/>
            </a:solidFill>
            <a:ln>
              <a:solidFill>
                <a:srgbClr val="558ED5"/>
              </a:solidFill>
            </a:ln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en-GB" sz="1500" b="1" dirty="0"/>
                <a:t>Test Takers</a:t>
              </a:r>
            </a:p>
            <a:p>
              <a:pPr algn="ctr">
                <a:lnSpc>
                  <a:spcPct val="130000"/>
                </a:lnSpc>
              </a:pPr>
              <a:r>
                <a:rPr lang="en-GB" sz="1500" b="1" dirty="0"/>
                <a:t>Parents &amp; Guardians</a:t>
              </a:r>
            </a:p>
            <a:p>
              <a:pPr algn="ctr">
                <a:lnSpc>
                  <a:spcPct val="130000"/>
                </a:lnSpc>
              </a:pPr>
              <a:r>
                <a:rPr lang="en-GB" sz="1500" b="1" dirty="0"/>
                <a:t>Employers</a:t>
              </a:r>
            </a:p>
            <a:p>
              <a:pPr algn="ctr">
                <a:lnSpc>
                  <a:spcPct val="130000"/>
                </a:lnSpc>
              </a:pPr>
              <a:r>
                <a:rPr lang="en-GB" sz="1500" b="1" dirty="0"/>
                <a:t>Teachers</a:t>
              </a:r>
            </a:p>
            <a:p>
              <a:pPr algn="ctr">
                <a:lnSpc>
                  <a:spcPct val="130000"/>
                </a:lnSpc>
              </a:pPr>
              <a:r>
                <a:rPr lang="en-GB" sz="1500" b="1" dirty="0"/>
                <a:t>School Principals</a:t>
              </a:r>
            </a:p>
            <a:p>
              <a:pPr algn="ctr">
                <a:lnSpc>
                  <a:spcPct val="130000"/>
                </a:lnSpc>
              </a:pPr>
              <a:r>
                <a:rPr lang="en-GB" sz="1500" b="1" dirty="0"/>
                <a:t>School Administrators</a:t>
              </a:r>
            </a:p>
            <a:p>
              <a:pPr algn="ctr">
                <a:lnSpc>
                  <a:spcPct val="130000"/>
                </a:lnSpc>
              </a:pPr>
              <a:r>
                <a:rPr lang="en-GB" sz="1500" b="1" dirty="0"/>
                <a:t>School Boards</a:t>
              </a:r>
            </a:p>
            <a:p>
              <a:pPr algn="ctr">
                <a:lnSpc>
                  <a:spcPct val="130000"/>
                </a:lnSpc>
              </a:pPr>
              <a:r>
                <a:rPr lang="en-GB" sz="1500" b="1" dirty="0"/>
                <a:t>Examination Boards</a:t>
              </a:r>
            </a:p>
            <a:p>
              <a:pPr algn="ctr">
                <a:lnSpc>
                  <a:spcPct val="130000"/>
                </a:lnSpc>
              </a:pPr>
              <a:r>
                <a:rPr lang="en-GB" sz="1500" b="1" dirty="0"/>
                <a:t>Test Administrators</a:t>
              </a:r>
            </a:p>
            <a:p>
              <a:pPr algn="ctr">
                <a:lnSpc>
                  <a:spcPct val="130000"/>
                </a:lnSpc>
              </a:pPr>
              <a:r>
                <a:rPr lang="en-GB" sz="1500" b="1" dirty="0"/>
                <a:t>Education Boards</a:t>
              </a:r>
            </a:p>
            <a:p>
              <a:pPr algn="ctr">
                <a:lnSpc>
                  <a:spcPct val="130000"/>
                </a:lnSpc>
              </a:pPr>
              <a:r>
                <a:rPr lang="en-GB" sz="1500" b="1" dirty="0"/>
                <a:t>Broader Society</a:t>
              </a:r>
            </a:p>
            <a:p>
              <a:pPr algn="ctr">
                <a:lnSpc>
                  <a:spcPct val="130000"/>
                </a:lnSpc>
              </a:pPr>
              <a:r>
                <a:rPr lang="en-GB" sz="1500" b="1" dirty="0"/>
                <a:t>Test Developers</a:t>
              </a:r>
            </a:p>
            <a:p>
              <a:pPr algn="ctr">
                <a:lnSpc>
                  <a:spcPct val="130000"/>
                </a:lnSpc>
              </a:pPr>
              <a:r>
                <a:rPr lang="en-GB" sz="1500" b="1" dirty="0"/>
                <a:t>Academics</a:t>
              </a:r>
            </a:p>
            <a:p>
              <a:pPr algn="ctr">
                <a:lnSpc>
                  <a:spcPct val="130000"/>
                </a:lnSpc>
              </a:pPr>
              <a:r>
                <a:rPr lang="en-GB" sz="1500" b="1" dirty="0"/>
                <a:t>Lawyers</a:t>
              </a:r>
            </a:p>
          </p:txBody>
        </p:sp>
        <p:grpSp>
          <p:nvGrpSpPr>
            <p:cNvPr id="37" name="Group 36"/>
            <p:cNvGrpSpPr/>
            <p:nvPr/>
          </p:nvGrpSpPr>
          <p:grpSpPr>
            <a:xfrm>
              <a:off x="3002450" y="5565878"/>
              <a:ext cx="2986468" cy="1015179"/>
              <a:chOff x="3002450" y="5565878"/>
              <a:chExt cx="2986468" cy="1015179"/>
            </a:xfrm>
          </p:grpSpPr>
          <p:sp>
            <p:nvSpPr>
              <p:cNvPr id="11" name="Bent Arrow 10"/>
              <p:cNvSpPr/>
              <p:nvPr/>
            </p:nvSpPr>
            <p:spPr>
              <a:xfrm flipV="1">
                <a:off x="3002450" y="5565878"/>
                <a:ext cx="2986468" cy="1015179"/>
              </a:xfrm>
              <a:prstGeom prst="bentArrow">
                <a:avLst>
                  <a:gd name="adj1" fmla="val 41907"/>
                  <a:gd name="adj2" fmla="val 42753"/>
                  <a:gd name="adj3" fmla="val 40216"/>
                  <a:gd name="adj4" fmla="val 43750"/>
                </a:avLst>
              </a:prstGeom>
              <a:solidFill>
                <a:srgbClr val="FFFFFF"/>
              </a:solidFill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500">
                  <a:solidFill>
                    <a:schemeClr val="tx1"/>
                  </a:solidFill>
                </a:endParaRPr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>
                <a:off x="3345755" y="5925263"/>
                <a:ext cx="2592887" cy="3563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500" b="1" dirty="0" smtClean="0">
                    <a:solidFill>
                      <a:srgbClr val="254061"/>
                    </a:solidFill>
                    <a:latin typeface="Arial Narrow"/>
                    <a:cs typeface="Arial Narrow"/>
                  </a:rPr>
                  <a:t>Consequence/Impact</a:t>
                </a:r>
                <a:endParaRPr lang="en-GB" sz="1500" b="1" dirty="0">
                  <a:solidFill>
                    <a:srgbClr val="254061"/>
                  </a:solidFill>
                  <a:latin typeface="Arial Narrow"/>
                  <a:cs typeface="Arial Narrow"/>
                </a:endParaRPr>
              </a:p>
            </p:txBody>
          </p:sp>
        </p:grpSp>
      </p:grpSp>
      <p:grpSp>
        <p:nvGrpSpPr>
          <p:cNvPr id="38" name="Group 37"/>
          <p:cNvGrpSpPr/>
          <p:nvPr/>
        </p:nvGrpSpPr>
        <p:grpSpPr>
          <a:xfrm>
            <a:off x="2966641" y="1553200"/>
            <a:ext cx="2672355" cy="934645"/>
            <a:chOff x="3002451" y="1775543"/>
            <a:chExt cx="3123779" cy="1030706"/>
          </a:xfrm>
        </p:grpSpPr>
        <p:sp>
          <p:nvSpPr>
            <p:cNvPr id="34" name="Bent Arrow 33"/>
            <p:cNvSpPr/>
            <p:nvPr/>
          </p:nvSpPr>
          <p:spPr>
            <a:xfrm rot="5400000" flipV="1">
              <a:off x="3988094" y="805425"/>
              <a:ext cx="1015181" cy="2986467"/>
            </a:xfrm>
            <a:prstGeom prst="bentArrow">
              <a:avLst>
                <a:gd name="adj1" fmla="val 41907"/>
                <a:gd name="adj2" fmla="val 42753"/>
                <a:gd name="adj3" fmla="val 40216"/>
                <a:gd name="adj4" fmla="val 43750"/>
              </a:avLst>
            </a:prstGeom>
            <a:solidFill>
              <a:srgbClr val="FFFFFF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500">
                <a:solidFill>
                  <a:schemeClr val="tx1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533343" y="1775543"/>
              <a:ext cx="2592887" cy="3563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500" b="1" dirty="0" smtClean="0">
                  <a:solidFill>
                    <a:schemeClr val="accent1">
                      <a:lumMod val="50000"/>
                    </a:schemeClr>
                  </a:solidFill>
                  <a:latin typeface="Arial Narrow"/>
                  <a:cs typeface="Arial Narrow"/>
                </a:rPr>
                <a:t>Consequence/Impact</a:t>
              </a:r>
              <a:endParaRPr lang="en-GB" sz="1500" b="1" dirty="0">
                <a:solidFill>
                  <a:schemeClr val="accent1">
                    <a:lumMod val="50000"/>
                  </a:schemeClr>
                </a:solidFill>
                <a:latin typeface="Arial Narrow"/>
                <a:cs typeface="Arial Narrow"/>
              </a:endParaRPr>
            </a:p>
          </p:txBody>
        </p:sp>
      </p:grpSp>
      <p:sp>
        <p:nvSpPr>
          <p:cNvPr id="16" name="Rectangle 2"/>
          <p:cNvSpPr txBox="1">
            <a:spLocks noChangeArrowheads="1"/>
          </p:cNvSpPr>
          <p:nvPr/>
        </p:nvSpPr>
        <p:spPr>
          <a:xfrm>
            <a:off x="457199" y="274638"/>
            <a:ext cx="8572573" cy="490537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2pPr>
            <a:lvl3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3pPr>
            <a:lvl4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4pPr>
            <a:lvl5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5pPr>
            <a:lvl6pPr marL="4572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6pPr>
            <a:lvl7pPr marL="9144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7pPr>
            <a:lvl8pPr marL="13716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8pPr>
            <a:lvl9pPr marL="18288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dirty="0" smtClean="0"/>
              <a:t>Rethinking consequential evidence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04651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"/>
          <p:cNvSpPr txBox="1">
            <a:spLocks noChangeArrowheads="1"/>
          </p:cNvSpPr>
          <p:nvPr/>
        </p:nvSpPr>
        <p:spPr>
          <a:xfrm>
            <a:off x="457199" y="274638"/>
            <a:ext cx="8572573" cy="490537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2pPr>
            <a:lvl3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3pPr>
            <a:lvl4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4pPr>
            <a:lvl5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5pPr>
            <a:lvl6pPr marL="4572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6pPr>
            <a:lvl7pPr marL="9144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7pPr>
            <a:lvl8pPr marL="13716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8pPr>
            <a:lvl9pPr marL="18288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dirty="0" smtClean="0"/>
              <a:t>In Practice?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1553594" y="1394760"/>
            <a:ext cx="2112145" cy="646331"/>
          </a:xfrm>
          <a:prstGeom prst="rect">
            <a:avLst/>
          </a:prstGeom>
          <a:noFill/>
          <a:ln>
            <a:solidFill>
              <a:srgbClr val="08394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800" b="1" dirty="0" smtClean="0">
                <a:solidFill>
                  <a:schemeClr val="accent1">
                    <a:lumMod val="50000"/>
                  </a:schemeClr>
                </a:solidFill>
              </a:rPr>
              <a:t>Identify Test Context</a:t>
            </a:r>
            <a:endParaRPr lang="en-GB" sz="1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3920582" y="1387302"/>
            <a:ext cx="2754073" cy="646331"/>
            <a:chOff x="3920582" y="1387302"/>
            <a:chExt cx="2754073" cy="646331"/>
          </a:xfrm>
        </p:grpSpPr>
        <p:sp>
          <p:nvSpPr>
            <p:cNvPr id="4" name="TextBox 3"/>
            <p:cNvSpPr txBox="1"/>
            <p:nvPr/>
          </p:nvSpPr>
          <p:spPr>
            <a:xfrm>
              <a:off x="4562510" y="1387302"/>
              <a:ext cx="2112145" cy="646331"/>
            </a:xfrm>
            <a:prstGeom prst="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800" b="1" dirty="0" smtClean="0">
                  <a:solidFill>
                    <a:srgbClr val="08394C"/>
                  </a:solidFill>
                </a:rPr>
                <a:t>Identify Critical Stakeholders</a:t>
              </a:r>
              <a:endParaRPr lang="en-GB" sz="1800" b="1" dirty="0">
                <a:solidFill>
                  <a:srgbClr val="08394C"/>
                </a:solidFill>
              </a:endParaRPr>
            </a:p>
          </p:txBody>
        </p:sp>
        <p:sp>
          <p:nvSpPr>
            <p:cNvPr id="5" name="Right Arrow 4"/>
            <p:cNvSpPr/>
            <p:nvPr/>
          </p:nvSpPr>
          <p:spPr>
            <a:xfrm>
              <a:off x="3920582" y="1401106"/>
              <a:ext cx="393439" cy="628082"/>
            </a:xfrm>
            <a:prstGeom prst="rightArrow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1553047" y="2161502"/>
            <a:ext cx="5121607" cy="883739"/>
            <a:chOff x="1553047" y="2161502"/>
            <a:chExt cx="5121607" cy="883739"/>
          </a:xfrm>
        </p:grpSpPr>
        <p:sp>
          <p:nvSpPr>
            <p:cNvPr id="19" name="TextBox 18"/>
            <p:cNvSpPr txBox="1"/>
            <p:nvPr/>
          </p:nvSpPr>
          <p:spPr>
            <a:xfrm>
              <a:off x="1553047" y="2675909"/>
              <a:ext cx="5121607" cy="369332"/>
            </a:xfrm>
            <a:prstGeom prst="rect">
              <a:avLst/>
            </a:prstGeom>
            <a:noFill/>
            <a:ln>
              <a:solidFill>
                <a:srgbClr val="08394C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800" b="1" dirty="0" smtClean="0">
                  <a:solidFill>
                    <a:srgbClr val="08394C"/>
                  </a:solidFill>
                </a:rPr>
                <a:t>Define Construct</a:t>
              </a:r>
              <a:endParaRPr lang="en-GB" sz="1800" b="1" dirty="0">
                <a:solidFill>
                  <a:srgbClr val="08394C"/>
                </a:solidFill>
              </a:endParaRPr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2492345" y="2161502"/>
              <a:ext cx="3444822" cy="393996"/>
              <a:chOff x="2043687" y="2623303"/>
              <a:chExt cx="3444822" cy="393996"/>
            </a:xfrm>
          </p:grpSpPr>
          <p:sp>
            <p:nvSpPr>
              <p:cNvPr id="20" name="Right Arrow 19"/>
              <p:cNvSpPr/>
              <p:nvPr/>
            </p:nvSpPr>
            <p:spPr>
              <a:xfrm rot="5400000">
                <a:off x="2161008" y="2505982"/>
                <a:ext cx="393439" cy="628082"/>
              </a:xfrm>
              <a:prstGeom prst="rightArrow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" name="Right Arrow 20"/>
              <p:cNvSpPr/>
              <p:nvPr/>
            </p:nvSpPr>
            <p:spPr>
              <a:xfrm rot="5400000">
                <a:off x="4977748" y="2506539"/>
                <a:ext cx="393439" cy="628082"/>
              </a:xfrm>
              <a:prstGeom prst="rightArrow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33" name="Group 32"/>
          <p:cNvGrpSpPr/>
          <p:nvPr/>
        </p:nvGrpSpPr>
        <p:grpSpPr>
          <a:xfrm>
            <a:off x="1553593" y="3165652"/>
            <a:ext cx="5121607" cy="883739"/>
            <a:chOff x="1553593" y="3165652"/>
            <a:chExt cx="5121607" cy="883739"/>
          </a:xfrm>
        </p:grpSpPr>
        <p:sp>
          <p:nvSpPr>
            <p:cNvPr id="22" name="TextBox 21"/>
            <p:cNvSpPr txBox="1"/>
            <p:nvPr/>
          </p:nvSpPr>
          <p:spPr>
            <a:xfrm>
              <a:off x="1553593" y="3680059"/>
              <a:ext cx="5121607" cy="369332"/>
            </a:xfrm>
            <a:prstGeom prst="rect">
              <a:avLst/>
            </a:prstGeom>
            <a:noFill/>
            <a:ln>
              <a:solidFill>
                <a:srgbClr val="08394C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800" b="1" dirty="0" smtClean="0">
                  <a:solidFill>
                    <a:srgbClr val="08394C"/>
                  </a:solidFill>
                </a:rPr>
                <a:t>Develop &amp; Administer Test</a:t>
              </a:r>
              <a:endParaRPr lang="en-GB" sz="1800" b="1" dirty="0">
                <a:solidFill>
                  <a:srgbClr val="08394C"/>
                </a:solidFill>
              </a:endParaRP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2492892" y="3165652"/>
              <a:ext cx="3444822" cy="393996"/>
              <a:chOff x="2044234" y="3707474"/>
              <a:chExt cx="3444822" cy="393996"/>
            </a:xfrm>
          </p:grpSpPr>
          <p:sp>
            <p:nvSpPr>
              <p:cNvPr id="23" name="Right Arrow 22"/>
              <p:cNvSpPr/>
              <p:nvPr/>
            </p:nvSpPr>
            <p:spPr>
              <a:xfrm rot="5400000">
                <a:off x="2161555" y="3590153"/>
                <a:ext cx="393439" cy="628082"/>
              </a:xfrm>
              <a:prstGeom prst="rightArrow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" name="Right Arrow 23"/>
              <p:cNvSpPr/>
              <p:nvPr/>
            </p:nvSpPr>
            <p:spPr>
              <a:xfrm rot="5400000">
                <a:off x="4978295" y="3590710"/>
                <a:ext cx="393439" cy="628082"/>
              </a:xfrm>
              <a:prstGeom prst="rightArrow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44" name="Group 43"/>
          <p:cNvGrpSpPr/>
          <p:nvPr/>
        </p:nvGrpSpPr>
        <p:grpSpPr>
          <a:xfrm>
            <a:off x="1554140" y="4169802"/>
            <a:ext cx="5121607" cy="883739"/>
            <a:chOff x="1554140" y="4169802"/>
            <a:chExt cx="5121607" cy="883739"/>
          </a:xfrm>
        </p:grpSpPr>
        <p:sp>
          <p:nvSpPr>
            <p:cNvPr id="25" name="TextBox 24"/>
            <p:cNvSpPr txBox="1"/>
            <p:nvPr/>
          </p:nvSpPr>
          <p:spPr>
            <a:xfrm>
              <a:off x="1554140" y="4684209"/>
              <a:ext cx="5121607" cy="369332"/>
            </a:xfrm>
            <a:prstGeom prst="rect">
              <a:avLst/>
            </a:prstGeom>
            <a:noFill/>
            <a:ln>
              <a:solidFill>
                <a:srgbClr val="08394C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800" b="1" dirty="0" smtClean="0">
                  <a:solidFill>
                    <a:srgbClr val="08394C"/>
                  </a:solidFill>
                </a:rPr>
                <a:t>Monitor &amp; Evaluate</a:t>
              </a:r>
              <a:endParaRPr lang="en-GB" sz="1800" b="1" dirty="0">
                <a:solidFill>
                  <a:srgbClr val="08394C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2493439" y="4169802"/>
              <a:ext cx="3444822" cy="393996"/>
              <a:chOff x="2044781" y="4722624"/>
              <a:chExt cx="3444822" cy="393996"/>
            </a:xfrm>
          </p:grpSpPr>
          <p:sp>
            <p:nvSpPr>
              <p:cNvPr id="26" name="Right Arrow 25"/>
              <p:cNvSpPr/>
              <p:nvPr/>
            </p:nvSpPr>
            <p:spPr>
              <a:xfrm rot="5400000">
                <a:off x="2162102" y="4605303"/>
                <a:ext cx="393439" cy="628082"/>
              </a:xfrm>
              <a:prstGeom prst="rightArrow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" name="Right Arrow 26"/>
              <p:cNvSpPr/>
              <p:nvPr/>
            </p:nvSpPr>
            <p:spPr>
              <a:xfrm rot="5400000">
                <a:off x="4978842" y="4605860"/>
                <a:ext cx="393439" cy="628082"/>
              </a:xfrm>
              <a:prstGeom prst="rightArrow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45" name="Group 44"/>
          <p:cNvGrpSpPr/>
          <p:nvPr/>
        </p:nvGrpSpPr>
        <p:grpSpPr>
          <a:xfrm>
            <a:off x="1554139" y="5173952"/>
            <a:ext cx="5121607" cy="883740"/>
            <a:chOff x="1554139" y="5173952"/>
            <a:chExt cx="5121607" cy="883740"/>
          </a:xfrm>
        </p:grpSpPr>
        <p:sp>
          <p:nvSpPr>
            <p:cNvPr id="28" name="TextBox 27"/>
            <p:cNvSpPr txBox="1"/>
            <p:nvPr/>
          </p:nvSpPr>
          <p:spPr>
            <a:xfrm>
              <a:off x="1554139" y="5688360"/>
              <a:ext cx="5121607" cy="369332"/>
            </a:xfrm>
            <a:prstGeom prst="rect">
              <a:avLst/>
            </a:prstGeom>
            <a:noFill/>
            <a:ln>
              <a:solidFill>
                <a:srgbClr val="08394C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800" b="1" dirty="0" smtClean="0">
                  <a:solidFill>
                    <a:srgbClr val="08394C"/>
                  </a:solidFill>
                </a:rPr>
                <a:t>Report</a:t>
              </a:r>
              <a:endParaRPr lang="en-GB" sz="1800" b="1" dirty="0">
                <a:solidFill>
                  <a:srgbClr val="08394C"/>
                </a:solidFill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2493438" y="5173952"/>
              <a:ext cx="3444822" cy="393996"/>
              <a:chOff x="2044780" y="5612982"/>
              <a:chExt cx="3444822" cy="393996"/>
            </a:xfrm>
          </p:grpSpPr>
          <p:sp>
            <p:nvSpPr>
              <p:cNvPr id="29" name="Right Arrow 28"/>
              <p:cNvSpPr/>
              <p:nvPr/>
            </p:nvSpPr>
            <p:spPr>
              <a:xfrm rot="5400000">
                <a:off x="2162101" y="5495661"/>
                <a:ext cx="393439" cy="628082"/>
              </a:xfrm>
              <a:prstGeom prst="rightArrow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Right Arrow 29"/>
              <p:cNvSpPr/>
              <p:nvPr/>
            </p:nvSpPr>
            <p:spPr>
              <a:xfrm rot="5400000">
                <a:off x="4978841" y="5496218"/>
                <a:ext cx="393439" cy="628082"/>
              </a:xfrm>
              <a:prstGeom prst="rightArrow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15" name="Group 14"/>
          <p:cNvGrpSpPr/>
          <p:nvPr/>
        </p:nvGrpSpPr>
        <p:grpSpPr>
          <a:xfrm>
            <a:off x="6897171" y="1396507"/>
            <a:ext cx="705850" cy="4624023"/>
            <a:chOff x="6897171" y="1396507"/>
            <a:chExt cx="705850" cy="4624023"/>
          </a:xfrm>
        </p:grpSpPr>
        <p:sp>
          <p:nvSpPr>
            <p:cNvPr id="41" name="Right Arrow 40"/>
            <p:cNvSpPr/>
            <p:nvPr/>
          </p:nvSpPr>
          <p:spPr>
            <a:xfrm rot="10800000">
              <a:off x="6897171" y="1396507"/>
              <a:ext cx="393439" cy="628082"/>
            </a:xfrm>
            <a:prstGeom prst="rightArrow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 rot="5400000">
              <a:off x="5247693" y="3587294"/>
              <a:ext cx="4386261" cy="32439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Rectangle 42"/>
            <p:cNvSpPr/>
            <p:nvPr/>
          </p:nvSpPr>
          <p:spPr>
            <a:xfrm>
              <a:off x="6967095" y="5696136"/>
              <a:ext cx="635926" cy="32439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8349823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validation audience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</a:t>
            </a:r>
            <a:r>
              <a:rPr lang="en-GB" dirty="0" smtClean="0"/>
              <a:t>lternative reporting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www.britishcouncil.org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BFA6C-56D8-4592-9C4C-DB72281B1631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54804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www.britishcouncil.org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78538-820A-47A7-AE7B-DA74D2CDEFC4}" type="slidenum">
              <a:rPr lang="en-US"/>
              <a:pPr/>
              <a:t>28</a:t>
            </a:fld>
            <a:endParaRPr lang="en-US"/>
          </a:p>
        </p:txBody>
      </p:sp>
      <p:sp>
        <p:nvSpPr>
          <p:cNvPr id="730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Thinking of Stakeholders</a:t>
            </a:r>
            <a:endParaRPr lang="en-US" dirty="0"/>
          </a:p>
        </p:txBody>
      </p:sp>
      <p:grpSp>
        <p:nvGrpSpPr>
          <p:cNvPr id="42" name="Group 41"/>
          <p:cNvGrpSpPr/>
          <p:nvPr/>
        </p:nvGrpSpPr>
        <p:grpSpPr>
          <a:xfrm>
            <a:off x="179198" y="997243"/>
            <a:ext cx="3685087" cy="3132866"/>
            <a:chOff x="1129730" y="1028407"/>
            <a:chExt cx="3685087" cy="3132866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129730" y="1028407"/>
              <a:ext cx="3685087" cy="3030688"/>
            </a:xfrm>
            <a:prstGeom prst="rect">
              <a:avLst/>
            </a:prstGeom>
          </p:spPr>
        </p:pic>
        <p:sp>
          <p:nvSpPr>
            <p:cNvPr id="43" name="TextBox 42"/>
            <p:cNvSpPr txBox="1"/>
            <p:nvPr/>
          </p:nvSpPr>
          <p:spPr>
            <a:xfrm>
              <a:off x="1646306" y="3884274"/>
              <a:ext cx="1018299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200" dirty="0" smtClean="0"/>
                <a:t>CAL (2009)</a:t>
              </a:r>
              <a:endParaRPr lang="en-GB" sz="1200" dirty="0"/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483057" y="981662"/>
            <a:ext cx="8556552" cy="5271010"/>
            <a:chOff x="483057" y="981662"/>
            <a:chExt cx="8556552" cy="5271010"/>
          </a:xfrm>
        </p:grpSpPr>
        <p:grpSp>
          <p:nvGrpSpPr>
            <p:cNvPr id="58" name="Group 57"/>
            <p:cNvGrpSpPr/>
            <p:nvPr/>
          </p:nvGrpSpPr>
          <p:grpSpPr>
            <a:xfrm>
              <a:off x="483057" y="981662"/>
              <a:ext cx="8556552" cy="5271010"/>
              <a:chOff x="483057" y="981662"/>
              <a:chExt cx="8556552" cy="5271010"/>
            </a:xfrm>
          </p:grpSpPr>
          <p:grpSp>
            <p:nvGrpSpPr>
              <p:cNvPr id="29" name="Group 28"/>
              <p:cNvGrpSpPr/>
              <p:nvPr/>
            </p:nvGrpSpPr>
            <p:grpSpPr>
              <a:xfrm>
                <a:off x="5508410" y="1969987"/>
                <a:ext cx="3531199" cy="2865679"/>
                <a:chOff x="2072471" y="3473645"/>
                <a:chExt cx="3531199" cy="2865679"/>
              </a:xfrm>
            </p:grpSpPr>
            <p:pic>
              <p:nvPicPr>
                <p:cNvPr id="25" name="Picture 24"/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2072471" y="3473645"/>
                  <a:ext cx="3531199" cy="2595519"/>
                </a:xfrm>
                <a:prstGeom prst="rect">
                  <a:avLst/>
                </a:prstGeom>
              </p:spPr>
            </p:pic>
            <p:sp>
              <p:nvSpPr>
                <p:cNvPr id="28" name="TextBox 27"/>
                <p:cNvSpPr txBox="1"/>
                <p:nvPr/>
              </p:nvSpPr>
              <p:spPr>
                <a:xfrm>
                  <a:off x="3635085" y="6062325"/>
                  <a:ext cx="1360039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GB" sz="1200" dirty="0" smtClean="0"/>
                    <a:t>Taylor (2000)</a:t>
                  </a:r>
                  <a:endParaRPr lang="en-GB" sz="1200" dirty="0"/>
                </a:p>
              </p:txBody>
            </p:sp>
          </p:grpSp>
          <p:grpSp>
            <p:nvGrpSpPr>
              <p:cNvPr id="30" name="Group 29"/>
              <p:cNvGrpSpPr/>
              <p:nvPr/>
            </p:nvGrpSpPr>
            <p:grpSpPr>
              <a:xfrm>
                <a:off x="4082610" y="981662"/>
                <a:ext cx="1360039" cy="2774480"/>
                <a:chOff x="490847" y="1527030"/>
                <a:chExt cx="1360039" cy="2774480"/>
              </a:xfrm>
            </p:grpSpPr>
            <p:pic>
              <p:nvPicPr>
                <p:cNvPr id="2" name="Picture 1"/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518956" y="1527030"/>
                  <a:ext cx="1280831" cy="2485320"/>
                </a:xfrm>
                <a:prstGeom prst="rect">
                  <a:avLst/>
                </a:prstGeom>
              </p:spPr>
            </p:pic>
            <p:sp>
              <p:nvSpPr>
                <p:cNvPr id="26" name="TextBox 25"/>
                <p:cNvSpPr txBox="1"/>
                <p:nvPr/>
              </p:nvSpPr>
              <p:spPr>
                <a:xfrm>
                  <a:off x="490847" y="4024511"/>
                  <a:ext cx="1360039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GB" sz="1200" dirty="0" smtClean="0"/>
                    <a:t>Akiyama (2014)</a:t>
                  </a:r>
                  <a:endParaRPr lang="en-GB" sz="1200" dirty="0"/>
                </a:p>
              </p:txBody>
            </p:sp>
          </p:grpSp>
          <p:grpSp>
            <p:nvGrpSpPr>
              <p:cNvPr id="33" name="Group 32"/>
              <p:cNvGrpSpPr/>
              <p:nvPr/>
            </p:nvGrpSpPr>
            <p:grpSpPr>
              <a:xfrm>
                <a:off x="4759626" y="4978429"/>
                <a:ext cx="3793116" cy="1186074"/>
                <a:chOff x="5195936" y="3482563"/>
                <a:chExt cx="3793116" cy="1186074"/>
              </a:xfrm>
            </p:grpSpPr>
            <p:pic>
              <p:nvPicPr>
                <p:cNvPr id="27" name="Picture 26"/>
                <p:cNvPicPr>
                  <a:picLocks noChangeAspect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5195936" y="3482563"/>
                  <a:ext cx="3793116" cy="1036199"/>
                </a:xfrm>
                <a:prstGeom prst="rect">
                  <a:avLst/>
                </a:prstGeom>
              </p:spPr>
            </p:pic>
            <p:sp>
              <p:nvSpPr>
                <p:cNvPr id="32" name="TextBox 31"/>
                <p:cNvSpPr txBox="1"/>
                <p:nvPr/>
              </p:nvSpPr>
              <p:spPr>
                <a:xfrm>
                  <a:off x="7503909" y="4391638"/>
                  <a:ext cx="1360039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GB" sz="1200" dirty="0" smtClean="0"/>
                    <a:t>Roberts (2000)</a:t>
                  </a:r>
                  <a:endParaRPr lang="en-GB" sz="1200" dirty="0"/>
                </a:p>
              </p:txBody>
            </p:sp>
          </p:grpSp>
          <p:grpSp>
            <p:nvGrpSpPr>
              <p:cNvPr id="24" name="Group 23"/>
              <p:cNvGrpSpPr/>
              <p:nvPr/>
            </p:nvGrpSpPr>
            <p:grpSpPr>
              <a:xfrm>
                <a:off x="483057" y="4348677"/>
                <a:ext cx="3711421" cy="1903995"/>
                <a:chOff x="3351302" y="1637420"/>
                <a:chExt cx="3788268" cy="1903995"/>
              </a:xfrm>
            </p:grpSpPr>
            <p:pic>
              <p:nvPicPr>
                <p:cNvPr id="3" name="Picture 2"/>
                <p:cNvPicPr>
                  <a:picLocks noChangeAspect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3373610" y="1637420"/>
                  <a:ext cx="3765960" cy="1549287"/>
                </a:xfrm>
                <a:prstGeom prst="rect">
                  <a:avLst/>
                </a:prstGeom>
              </p:spPr>
            </p:pic>
            <p:sp>
              <p:nvSpPr>
                <p:cNvPr id="6" name="TextBox 5"/>
                <p:cNvSpPr txBox="1"/>
                <p:nvPr/>
              </p:nvSpPr>
              <p:spPr>
                <a:xfrm>
                  <a:off x="4550085" y="3264416"/>
                  <a:ext cx="2578902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GB" sz="1200" dirty="0" err="1" smtClean="0"/>
                    <a:t>Vidakovic</a:t>
                  </a:r>
                  <a:r>
                    <a:rPr lang="en-GB" sz="1200" dirty="0" smtClean="0"/>
                    <a:t> &amp; </a:t>
                  </a:r>
                  <a:r>
                    <a:rPr lang="en-GB" sz="1200" dirty="0" err="1" smtClean="0"/>
                    <a:t>Khalifa</a:t>
                  </a:r>
                  <a:r>
                    <a:rPr lang="en-GB" sz="1200" dirty="0" smtClean="0"/>
                    <a:t> (2013)</a:t>
                  </a:r>
                  <a:endParaRPr lang="en-GB" sz="1200" dirty="0"/>
                </a:p>
              </p:txBody>
            </p:sp>
            <p:cxnSp>
              <p:nvCxnSpPr>
                <p:cNvPr id="9" name="Straight Connector 8"/>
                <p:cNvCxnSpPr/>
                <p:nvPr/>
              </p:nvCxnSpPr>
              <p:spPr>
                <a:xfrm>
                  <a:off x="6630350" y="1830878"/>
                  <a:ext cx="272693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" name="Straight Connector 12"/>
                <p:cNvCxnSpPr/>
                <p:nvPr/>
              </p:nvCxnSpPr>
              <p:spPr>
                <a:xfrm>
                  <a:off x="3413819" y="2022233"/>
                  <a:ext cx="408569" cy="3419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" name="Straight Connector 15"/>
                <p:cNvCxnSpPr/>
                <p:nvPr/>
              </p:nvCxnSpPr>
              <p:spPr>
                <a:xfrm flipV="1">
                  <a:off x="5860443" y="2384036"/>
                  <a:ext cx="848303" cy="953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" name="Straight Connector 17"/>
                <p:cNvCxnSpPr/>
                <p:nvPr/>
              </p:nvCxnSpPr>
              <p:spPr>
                <a:xfrm>
                  <a:off x="3351302" y="2771121"/>
                  <a:ext cx="1521775" cy="2464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" name="Straight Connector 21"/>
                <p:cNvCxnSpPr/>
                <p:nvPr/>
              </p:nvCxnSpPr>
              <p:spPr>
                <a:xfrm>
                  <a:off x="3581926" y="3147551"/>
                  <a:ext cx="1789327" cy="1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45" name="Straight Connector 44"/>
            <p:cNvCxnSpPr/>
            <p:nvPr/>
          </p:nvCxnSpPr>
          <p:spPr>
            <a:xfrm>
              <a:off x="6754123" y="5130829"/>
              <a:ext cx="267161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7057981" y="5130829"/>
              <a:ext cx="826759" cy="3419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>
              <a:off x="4782937" y="5341185"/>
              <a:ext cx="780012" cy="3419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>
              <a:off x="7034608" y="5348976"/>
              <a:ext cx="951418" cy="3419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flipV="1">
              <a:off x="6922106" y="5796481"/>
              <a:ext cx="830183" cy="952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flipV="1">
              <a:off x="4771722" y="6022419"/>
              <a:ext cx="479577" cy="952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663085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www.britishcouncil.org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78538-820A-47A7-AE7B-DA74D2CDEFC4}" type="slidenum">
              <a:rPr lang="en-US"/>
              <a:pPr/>
              <a:t>29</a:t>
            </a:fld>
            <a:endParaRPr lang="en-US"/>
          </a:p>
        </p:txBody>
      </p:sp>
      <p:sp>
        <p:nvSpPr>
          <p:cNvPr id="730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Notice Anything?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900648" y="1660758"/>
            <a:ext cx="733582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None of the lists are the same</a:t>
            </a:r>
          </a:p>
          <a:p>
            <a:pPr algn="ctr"/>
            <a:endParaRPr lang="en-GB" b="1" dirty="0" smtClean="0"/>
          </a:p>
          <a:p>
            <a:pPr algn="ctr"/>
            <a:endParaRPr lang="en-GB" b="1" dirty="0"/>
          </a:p>
          <a:p>
            <a:pPr algn="ctr"/>
            <a:r>
              <a:rPr lang="en-GB" dirty="0" smtClean="0"/>
              <a:t>This suggests that</a:t>
            </a:r>
          </a:p>
          <a:p>
            <a:pPr algn="ctr"/>
            <a:endParaRPr lang="en-GB" b="1" dirty="0" smtClean="0"/>
          </a:p>
          <a:p>
            <a:pPr algn="ctr"/>
            <a:endParaRPr lang="en-GB" b="1" dirty="0"/>
          </a:p>
          <a:p>
            <a:pPr algn="ctr"/>
            <a:r>
              <a:rPr lang="en-GB" b="1" dirty="0" smtClean="0"/>
              <a:t>Different tests will have different stakeholder groups</a:t>
            </a:r>
          </a:p>
          <a:p>
            <a:pPr algn="ctr"/>
            <a:endParaRPr lang="en-GB" b="1" dirty="0" smtClean="0"/>
          </a:p>
          <a:p>
            <a:pPr algn="ctr"/>
            <a:r>
              <a:rPr lang="en-GB" b="1" dirty="0" smtClean="0"/>
              <a:t>Test developers do not systematically take stakeholders into account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6886449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www.britishcouncil.org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78538-820A-47A7-AE7B-DA74D2CDEFC4}" type="slidenum">
              <a:rPr lang="en-US"/>
              <a:pPr/>
              <a:t>30</a:t>
            </a:fld>
            <a:endParaRPr lang="en-US"/>
          </a:p>
        </p:txBody>
      </p:sp>
      <p:sp>
        <p:nvSpPr>
          <p:cNvPr id="730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Current Foci for Validity Arguments</a:t>
            </a:r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228299" y="1129687"/>
            <a:ext cx="5950158" cy="4978432"/>
            <a:chOff x="1178831" y="1340044"/>
            <a:chExt cx="5394023" cy="4425271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192060" y="1340044"/>
              <a:ext cx="5380794" cy="4425271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1178831" y="5473632"/>
              <a:ext cx="1018299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200" dirty="0" smtClean="0"/>
                <a:t>CAL (2009)</a:t>
              </a:r>
              <a:endParaRPr lang="en-GB" sz="1200" dirty="0"/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105985" y="2790119"/>
            <a:ext cx="4869530" cy="3380847"/>
            <a:chOff x="4105985" y="2969312"/>
            <a:chExt cx="4869530" cy="3380847"/>
          </a:xfrm>
        </p:grpSpPr>
        <p:sp>
          <p:nvSpPr>
            <p:cNvPr id="2" name="Oval 1"/>
            <p:cNvSpPr/>
            <p:nvPr/>
          </p:nvSpPr>
          <p:spPr>
            <a:xfrm>
              <a:off x="4105985" y="5118666"/>
              <a:ext cx="1075193" cy="747933"/>
            </a:xfrm>
            <a:prstGeom prst="ellipse">
              <a:avLst/>
            </a:prstGeom>
            <a:noFill/>
            <a:ln w="76200" cmpd="sng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Oval 12"/>
            <p:cNvSpPr/>
            <p:nvPr/>
          </p:nvSpPr>
          <p:spPr>
            <a:xfrm>
              <a:off x="4912849" y="4260104"/>
              <a:ext cx="1211070" cy="850771"/>
            </a:xfrm>
            <a:prstGeom prst="ellipse">
              <a:avLst/>
            </a:prstGeom>
            <a:noFill/>
            <a:ln w="76200" cmpd="sng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891825" y="3027268"/>
              <a:ext cx="86046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900" b="1" dirty="0" smtClean="0"/>
                <a:t>Law Related</a:t>
              </a:r>
            </a:p>
            <a:p>
              <a:pPr algn="ctr"/>
              <a:r>
                <a:rPr lang="en-GB" sz="900" dirty="0" smtClean="0"/>
                <a:t>Lawyers</a:t>
              </a:r>
            </a:p>
            <a:p>
              <a:pPr algn="ctr"/>
              <a:r>
                <a:rPr lang="en-GB" sz="900" dirty="0" smtClean="0"/>
                <a:t>Judges</a:t>
              </a:r>
            </a:p>
            <a:p>
              <a:pPr algn="ctr"/>
              <a:r>
                <a:rPr lang="en-GB" sz="900" dirty="0" smtClean="0"/>
                <a:t>Other Legal</a:t>
              </a:r>
              <a:endParaRPr lang="en-GB" sz="900" dirty="0"/>
            </a:p>
          </p:txBody>
        </p:sp>
        <p:sp>
          <p:nvSpPr>
            <p:cNvPr id="15" name="Oval 14"/>
            <p:cNvSpPr/>
            <p:nvPr/>
          </p:nvSpPr>
          <p:spPr>
            <a:xfrm>
              <a:off x="6763741" y="2969312"/>
              <a:ext cx="1086409" cy="747933"/>
            </a:xfrm>
            <a:prstGeom prst="ellipse">
              <a:avLst/>
            </a:prstGeom>
            <a:noFill/>
            <a:ln w="76200" cmpd="sng"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6162874" y="5149830"/>
              <a:ext cx="2812641" cy="1200329"/>
            </a:xfrm>
            <a:prstGeom prst="rect">
              <a:avLst/>
            </a:prstGeom>
            <a:noFill/>
            <a:ln w="76200" cmpd="sng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800" b="1" dirty="0" smtClean="0">
                  <a:solidFill>
                    <a:srgbClr val="FF0000"/>
                  </a:solidFill>
                </a:rPr>
                <a:t>Traditional validity arguments focuses more or less exclusively on these</a:t>
              </a:r>
              <a:endParaRPr lang="en-GB" sz="1800" b="1" dirty="0">
                <a:solidFill>
                  <a:srgbClr val="FF0000"/>
                </a:solidFill>
              </a:endParaRPr>
            </a:p>
          </p:txBody>
        </p:sp>
        <p:cxnSp>
          <p:nvCxnSpPr>
            <p:cNvPr id="6" name="Straight Connector 5"/>
            <p:cNvCxnSpPr>
              <a:stCxn id="15" idx="4"/>
              <a:endCxn id="7" idx="0"/>
            </p:cNvCxnSpPr>
            <p:nvPr/>
          </p:nvCxnSpPr>
          <p:spPr>
            <a:xfrm>
              <a:off x="7306946" y="3717245"/>
              <a:ext cx="262249" cy="1432585"/>
            </a:xfrm>
            <a:prstGeom prst="line">
              <a:avLst/>
            </a:prstGeom>
            <a:ln w="76200" cmpd="sng">
              <a:solidFill>
                <a:srgbClr val="FF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>
              <a:stCxn id="13" idx="4"/>
              <a:endCxn id="7" idx="1"/>
            </p:cNvCxnSpPr>
            <p:nvPr/>
          </p:nvCxnSpPr>
          <p:spPr>
            <a:xfrm>
              <a:off x="5518384" y="5110875"/>
              <a:ext cx="644490" cy="639120"/>
            </a:xfrm>
            <a:prstGeom prst="line">
              <a:avLst/>
            </a:prstGeom>
            <a:ln w="76200" cmpd="sng">
              <a:solidFill>
                <a:srgbClr val="FF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>
              <a:stCxn id="2" idx="6"/>
              <a:endCxn id="7" idx="1"/>
            </p:cNvCxnSpPr>
            <p:nvPr/>
          </p:nvCxnSpPr>
          <p:spPr>
            <a:xfrm>
              <a:off x="5181178" y="5492633"/>
              <a:ext cx="981696" cy="257362"/>
            </a:xfrm>
            <a:prstGeom prst="line">
              <a:avLst/>
            </a:prstGeom>
            <a:ln w="76200" cmpd="sng">
              <a:solidFill>
                <a:srgbClr val="FF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951554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www.britishcouncil.org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78538-820A-47A7-AE7B-DA74D2CDEFC4}" type="slidenum">
              <a:rPr lang="en-US"/>
              <a:pPr/>
              <a:t>31</a:t>
            </a:fld>
            <a:endParaRPr lang="en-US"/>
          </a:p>
        </p:txBody>
      </p:sp>
      <p:sp>
        <p:nvSpPr>
          <p:cNvPr id="730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Additional Foci Required</a:t>
            </a:r>
            <a:endParaRPr lang="en-US" dirty="0"/>
          </a:p>
        </p:txBody>
      </p:sp>
      <p:grpSp>
        <p:nvGrpSpPr>
          <p:cNvPr id="19" name="Group 18"/>
          <p:cNvGrpSpPr/>
          <p:nvPr/>
        </p:nvGrpSpPr>
        <p:grpSpPr>
          <a:xfrm>
            <a:off x="228299" y="1129687"/>
            <a:ext cx="5950158" cy="4978432"/>
            <a:chOff x="1178831" y="1340044"/>
            <a:chExt cx="5394023" cy="4425271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192060" y="1340044"/>
              <a:ext cx="5380794" cy="4425271"/>
            </a:xfrm>
            <a:prstGeom prst="rect">
              <a:avLst/>
            </a:prstGeom>
          </p:spPr>
        </p:pic>
        <p:sp>
          <p:nvSpPr>
            <p:cNvPr id="22" name="TextBox 21"/>
            <p:cNvSpPr txBox="1"/>
            <p:nvPr/>
          </p:nvSpPr>
          <p:spPr>
            <a:xfrm>
              <a:off x="1178831" y="5473632"/>
              <a:ext cx="1018299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200" dirty="0" smtClean="0"/>
                <a:t>CAL (2009)</a:t>
              </a:r>
              <a:endParaRPr lang="en-GB" sz="1200" dirty="0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57111" y="1137481"/>
            <a:ext cx="8609326" cy="4962847"/>
            <a:chOff x="257111" y="1137481"/>
            <a:chExt cx="8609326" cy="4962847"/>
          </a:xfrm>
        </p:grpSpPr>
        <p:grpSp>
          <p:nvGrpSpPr>
            <p:cNvPr id="3" name="Group 2"/>
            <p:cNvGrpSpPr/>
            <p:nvPr/>
          </p:nvGrpSpPr>
          <p:grpSpPr>
            <a:xfrm>
              <a:off x="257111" y="1137481"/>
              <a:ext cx="5913555" cy="4962847"/>
              <a:chOff x="257111" y="1137481"/>
              <a:chExt cx="5913555" cy="4962847"/>
            </a:xfrm>
          </p:grpSpPr>
          <p:sp>
            <p:nvSpPr>
              <p:cNvPr id="23" name="Oval 22"/>
              <p:cNvSpPr/>
              <p:nvPr/>
            </p:nvSpPr>
            <p:spPr>
              <a:xfrm>
                <a:off x="5400273" y="3131969"/>
                <a:ext cx="770393" cy="864798"/>
              </a:xfrm>
              <a:prstGeom prst="ellipse">
                <a:avLst/>
              </a:prstGeom>
              <a:noFill/>
              <a:ln w="76200" cmpd="sng">
                <a:solidFill>
                  <a:srgbClr val="008000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5311144" y="2107932"/>
                <a:ext cx="770393" cy="782517"/>
              </a:xfrm>
              <a:prstGeom prst="ellipse">
                <a:avLst/>
              </a:prstGeom>
              <a:noFill/>
              <a:ln w="76200" cmpd="sng">
                <a:solidFill>
                  <a:srgbClr val="008000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4025589" y="1215391"/>
                <a:ext cx="1334788" cy="1020617"/>
              </a:xfrm>
              <a:prstGeom prst="ellipse">
                <a:avLst/>
              </a:prstGeom>
              <a:noFill/>
              <a:ln w="76200" cmpd="sng">
                <a:solidFill>
                  <a:srgbClr val="008000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" name="Oval 27"/>
              <p:cNvSpPr/>
              <p:nvPr/>
            </p:nvSpPr>
            <p:spPr>
              <a:xfrm>
                <a:off x="2572993" y="1137481"/>
                <a:ext cx="1334788" cy="888171"/>
              </a:xfrm>
              <a:prstGeom prst="ellipse">
                <a:avLst/>
              </a:prstGeom>
              <a:noFill/>
              <a:ln w="76200" cmpd="sng">
                <a:solidFill>
                  <a:srgbClr val="008000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val 28"/>
              <p:cNvSpPr/>
              <p:nvPr/>
            </p:nvSpPr>
            <p:spPr>
              <a:xfrm>
                <a:off x="1108238" y="1297674"/>
                <a:ext cx="1334788" cy="914962"/>
              </a:xfrm>
              <a:prstGeom prst="ellipse">
                <a:avLst/>
              </a:prstGeom>
              <a:noFill/>
              <a:ln w="76200" cmpd="sng">
                <a:solidFill>
                  <a:srgbClr val="008000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Oval 29"/>
              <p:cNvSpPr/>
              <p:nvPr/>
            </p:nvSpPr>
            <p:spPr>
              <a:xfrm>
                <a:off x="272694" y="2084561"/>
                <a:ext cx="950531" cy="953918"/>
              </a:xfrm>
              <a:prstGeom prst="ellipse">
                <a:avLst/>
              </a:prstGeom>
              <a:noFill/>
              <a:ln w="76200" cmpd="sng">
                <a:solidFill>
                  <a:srgbClr val="008000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Oval 30"/>
              <p:cNvSpPr/>
              <p:nvPr/>
            </p:nvSpPr>
            <p:spPr>
              <a:xfrm>
                <a:off x="257111" y="3125131"/>
                <a:ext cx="841455" cy="887218"/>
              </a:xfrm>
              <a:prstGeom prst="ellipse">
                <a:avLst/>
              </a:prstGeom>
              <a:noFill/>
              <a:ln w="76200" cmpd="sng">
                <a:solidFill>
                  <a:srgbClr val="008000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2" name="Oval 31"/>
              <p:cNvSpPr/>
              <p:nvPr/>
            </p:nvSpPr>
            <p:spPr>
              <a:xfrm>
                <a:off x="417303" y="4191540"/>
                <a:ext cx="1164320" cy="592115"/>
              </a:xfrm>
              <a:prstGeom prst="ellipse">
                <a:avLst/>
              </a:prstGeom>
              <a:noFill/>
              <a:ln w="76200" cmpd="sng">
                <a:solidFill>
                  <a:srgbClr val="008000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" name="Oval 32"/>
              <p:cNvSpPr/>
              <p:nvPr/>
            </p:nvSpPr>
            <p:spPr>
              <a:xfrm>
                <a:off x="1157471" y="4870308"/>
                <a:ext cx="1211068" cy="933964"/>
              </a:xfrm>
              <a:prstGeom prst="ellipse">
                <a:avLst/>
              </a:prstGeom>
              <a:noFill/>
              <a:ln w="76200" cmpd="sng">
                <a:solidFill>
                  <a:srgbClr val="008000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" name="Oval 33"/>
              <p:cNvSpPr/>
              <p:nvPr/>
            </p:nvSpPr>
            <p:spPr>
              <a:xfrm>
                <a:off x="2645599" y="5290067"/>
                <a:ext cx="1164320" cy="810261"/>
              </a:xfrm>
              <a:prstGeom prst="ellipse">
                <a:avLst/>
              </a:prstGeom>
              <a:noFill/>
              <a:ln w="76200" cmpd="sng">
                <a:solidFill>
                  <a:srgbClr val="008000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5" name="TextBox 34"/>
            <p:cNvSpPr txBox="1"/>
            <p:nvPr/>
          </p:nvSpPr>
          <p:spPr>
            <a:xfrm>
              <a:off x="6568018" y="2189260"/>
              <a:ext cx="2298419" cy="2862322"/>
            </a:xfrm>
            <a:prstGeom prst="rect">
              <a:avLst/>
            </a:prstGeom>
            <a:noFill/>
            <a:ln w="76200" cmpd="sng">
              <a:solidFill>
                <a:srgbClr val="008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 smtClean="0">
                  <a:solidFill>
                    <a:srgbClr val="008000"/>
                  </a:solidFill>
                </a:rPr>
                <a:t>And the Rest?</a:t>
              </a:r>
            </a:p>
            <a:p>
              <a:pPr algn="ctr"/>
              <a:endParaRPr lang="en-GB" sz="1600" b="1" dirty="0" smtClean="0">
                <a:solidFill>
                  <a:srgbClr val="008000"/>
                </a:solidFill>
              </a:endParaRPr>
            </a:p>
            <a:p>
              <a:pPr algn="ctr"/>
              <a:r>
                <a:rPr lang="en-GB" sz="1600" b="1" dirty="0" smtClean="0">
                  <a:solidFill>
                    <a:srgbClr val="008000"/>
                  </a:solidFill>
                </a:rPr>
                <a:t>What do we need to tell them about?</a:t>
              </a:r>
            </a:p>
            <a:p>
              <a:pPr algn="ctr"/>
              <a:endParaRPr lang="en-GB" sz="1600" b="1" dirty="0" smtClean="0">
                <a:solidFill>
                  <a:srgbClr val="008000"/>
                </a:solidFill>
              </a:endParaRPr>
            </a:p>
            <a:p>
              <a:pPr algn="ctr"/>
              <a:r>
                <a:rPr lang="en-GB" sz="1600" b="1" dirty="0" smtClean="0">
                  <a:solidFill>
                    <a:srgbClr val="008000"/>
                  </a:solidFill>
                </a:rPr>
                <a:t>What sort of language should we use?</a:t>
              </a:r>
            </a:p>
            <a:p>
              <a:pPr algn="ctr"/>
              <a:endParaRPr lang="en-GB" sz="1600" b="1" dirty="0" smtClean="0">
                <a:solidFill>
                  <a:srgbClr val="008000"/>
                </a:solidFill>
              </a:endParaRPr>
            </a:p>
            <a:p>
              <a:pPr algn="ctr"/>
              <a:r>
                <a:rPr lang="en-GB" sz="1600" b="1" dirty="0" smtClean="0">
                  <a:solidFill>
                    <a:srgbClr val="008000"/>
                  </a:solidFill>
                </a:rPr>
                <a:t>What medium should we employ?</a:t>
              </a:r>
              <a:endParaRPr lang="en-GB" sz="1600" b="1" dirty="0">
                <a:solidFill>
                  <a:srgbClr val="008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418631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www.britishcouncil.org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78538-820A-47A7-AE7B-DA74D2CDEFC4}" type="slidenum">
              <a:rPr lang="en-US"/>
              <a:pPr/>
              <a:t>32</a:t>
            </a:fld>
            <a:endParaRPr lang="en-US"/>
          </a:p>
        </p:txBody>
      </p:sp>
      <p:sp>
        <p:nvSpPr>
          <p:cNvPr id="730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Thinking about Stakeholders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79199" y="1379001"/>
            <a:ext cx="8757359" cy="4601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It is very unlikely that all stakeholders will share the same concerns</a:t>
            </a:r>
          </a:p>
          <a:p>
            <a:pPr algn="ctr"/>
            <a:endParaRPr lang="en-GB" b="1" dirty="0"/>
          </a:p>
          <a:p>
            <a:pPr algn="ctr"/>
            <a:r>
              <a:rPr lang="en-GB" b="1" dirty="0" smtClean="0"/>
              <a:t>Even where concerns are shared, their relative importance will vary</a:t>
            </a:r>
          </a:p>
          <a:p>
            <a:pPr algn="ctr"/>
            <a:endParaRPr lang="en-GB" b="1" dirty="0" smtClean="0"/>
          </a:p>
          <a:p>
            <a:pPr algn="ctr"/>
            <a:r>
              <a:rPr lang="en-GB" b="1" dirty="0" smtClean="0"/>
              <a:t>Different stakeholder groups may have different interpretations of what issues mean to them [e.g. reliability] </a:t>
            </a:r>
          </a:p>
          <a:p>
            <a:pPr algn="ctr"/>
            <a:endParaRPr lang="en-GB" b="1" dirty="0" smtClean="0"/>
          </a:p>
          <a:p>
            <a:pPr algn="ctr"/>
            <a:endParaRPr lang="en-GB" b="1" dirty="0"/>
          </a:p>
          <a:p>
            <a:pPr algn="ctr"/>
            <a:r>
              <a:rPr lang="en-GB" sz="2600" b="1" dirty="0" smtClean="0">
                <a:solidFill>
                  <a:srgbClr val="FF0000"/>
                </a:solidFill>
              </a:rPr>
              <a:t>Different stakeholder groups will require different arguments which are stakeholder-specific and are delivered in such a way that the stakeholders can understand and interpret them </a:t>
            </a:r>
            <a:endParaRPr lang="en-GB" sz="2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30007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Conclusions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dealing with the issues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www.britishcouncil.org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BFA6C-56D8-4592-9C4C-DB72281B1631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54804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www.britishcouncil.org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78538-820A-47A7-AE7B-DA74D2CDEFC4}" type="slidenum">
              <a:rPr lang="en-US"/>
              <a:pPr/>
              <a:t>34</a:t>
            </a:fld>
            <a:endParaRPr lang="en-US"/>
          </a:p>
        </p:txBody>
      </p:sp>
      <p:sp>
        <p:nvSpPr>
          <p:cNvPr id="730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New Reality</a:t>
            </a:r>
            <a:endParaRPr lang="en-US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841638539"/>
              </p:ext>
            </p:extLst>
          </p:nvPr>
        </p:nvGraphicFramePr>
        <p:xfrm>
          <a:off x="760458" y="1139898"/>
          <a:ext cx="7622922" cy="49292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179026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www.britishcouncil.org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78538-820A-47A7-AE7B-DA74D2CDEFC4}" type="slidenum">
              <a:rPr lang="en-US"/>
              <a:pPr/>
              <a:t>35</a:t>
            </a:fld>
            <a:endParaRPr lang="en-US"/>
          </a:p>
        </p:txBody>
      </p:sp>
      <p:sp>
        <p:nvSpPr>
          <p:cNvPr id="730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Three Points to Consider</a:t>
            </a:r>
            <a:endParaRPr lang="en-US" dirty="0"/>
          </a:p>
        </p:txBody>
      </p:sp>
      <p:sp>
        <p:nvSpPr>
          <p:cNvPr id="33" name="Rectangle 32"/>
          <p:cNvSpPr/>
          <p:nvPr/>
        </p:nvSpPr>
        <p:spPr>
          <a:xfrm>
            <a:off x="221175" y="1118500"/>
            <a:ext cx="8725729" cy="507831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800" b="1" dirty="0" smtClean="0"/>
              <a:t>Thinking around validation must change</a:t>
            </a:r>
          </a:p>
          <a:p>
            <a:pPr algn="ctr"/>
            <a:r>
              <a:rPr lang="en-GB" sz="2400" dirty="0" smtClean="0"/>
              <a:t>Our current conceptualisation of validation reporting is too limited in that it assumes a limited and highly technical audience</a:t>
            </a:r>
          </a:p>
          <a:p>
            <a:pPr algn="ctr"/>
            <a:endParaRPr lang="en-GB" sz="2400" dirty="0"/>
          </a:p>
          <a:p>
            <a:pPr algn="ctr"/>
            <a:r>
              <a:rPr lang="en-GB" sz="2800" b="1" dirty="0" smtClean="0"/>
              <a:t>We have tended to become too elitist</a:t>
            </a:r>
            <a:endParaRPr lang="en-GB" sz="2400" b="1" dirty="0"/>
          </a:p>
          <a:p>
            <a:pPr algn="ctr"/>
            <a:r>
              <a:rPr lang="en-GB" sz="2400" dirty="0" smtClean="0"/>
              <a:t>We have been talking to each other about validity for almost a century, it’s time to accept that there are others who need to be included and/or informed</a:t>
            </a:r>
          </a:p>
          <a:p>
            <a:pPr algn="ctr"/>
            <a:endParaRPr lang="en-GB" sz="2400" dirty="0"/>
          </a:p>
          <a:p>
            <a:pPr algn="ctr"/>
            <a:r>
              <a:rPr lang="en-GB" sz="2800" b="1" dirty="0" smtClean="0"/>
              <a:t>We must accept change</a:t>
            </a:r>
          </a:p>
          <a:p>
            <a:pPr algn="ctr"/>
            <a:r>
              <a:rPr lang="en-GB" sz="2400" dirty="0" smtClean="0"/>
              <a:t>In order to communicate appropriately we need to work with specialists who know how to communicate to our stakeholders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0122221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www.britishcouncil.org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78538-820A-47A7-AE7B-DA74D2CDEFC4}" type="slidenum">
              <a:rPr lang="en-US"/>
              <a:pPr/>
              <a:t>36</a:t>
            </a:fld>
            <a:endParaRPr lang="en-US"/>
          </a:p>
        </p:txBody>
      </p:sp>
      <p:sp>
        <p:nvSpPr>
          <p:cNvPr id="730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Rethink Models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1276948" y="1664602"/>
            <a:ext cx="6592379" cy="3602183"/>
            <a:chOff x="724754" y="1215972"/>
            <a:chExt cx="6592379" cy="3602183"/>
          </a:xfrm>
        </p:grpSpPr>
        <p:grpSp>
          <p:nvGrpSpPr>
            <p:cNvPr id="7" name="Group 6"/>
            <p:cNvGrpSpPr/>
            <p:nvPr/>
          </p:nvGrpSpPr>
          <p:grpSpPr>
            <a:xfrm>
              <a:off x="1925466" y="2008482"/>
              <a:ext cx="3133705" cy="2029188"/>
              <a:chOff x="1911974" y="2008482"/>
              <a:chExt cx="3133705" cy="2029188"/>
            </a:xfrm>
          </p:grpSpPr>
          <p:sp>
            <p:nvSpPr>
              <p:cNvPr id="3" name="Rectangle 2"/>
              <p:cNvSpPr/>
              <p:nvPr/>
            </p:nvSpPr>
            <p:spPr>
              <a:xfrm>
                <a:off x="1911974" y="2008482"/>
                <a:ext cx="3133705" cy="2029188"/>
              </a:xfrm>
              <a:prstGeom prst="rect">
                <a:avLst/>
              </a:prstGeom>
              <a:solidFill>
                <a:srgbClr val="FFFFFF"/>
              </a:solidFill>
              <a:ln>
                <a:solidFill>
                  <a:srgbClr val="08394C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6" name="Picture 5" descr="Figure 18.1.jp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052057" y="2110152"/>
                <a:ext cx="2855573" cy="1822997"/>
              </a:xfrm>
              <a:prstGeom prst="rect">
                <a:avLst/>
              </a:prstGeom>
            </p:spPr>
          </p:pic>
        </p:grpSp>
        <p:sp>
          <p:nvSpPr>
            <p:cNvPr id="2" name="TextBox 1"/>
            <p:cNvSpPr txBox="1"/>
            <p:nvPr/>
          </p:nvSpPr>
          <p:spPr>
            <a:xfrm rot="16200000">
              <a:off x="6964" y="2869188"/>
              <a:ext cx="2029192" cy="307777"/>
            </a:xfrm>
            <a:prstGeom prst="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/>
                <a:t>Social Context</a:t>
              </a:r>
              <a:endParaRPr lang="en-GB" sz="1400" b="1" dirty="0"/>
            </a:p>
          </p:txBody>
        </p:sp>
        <p:sp>
          <p:nvSpPr>
            <p:cNvPr id="8" name="TextBox 7"/>
            <p:cNvSpPr txBox="1"/>
            <p:nvPr/>
          </p:nvSpPr>
          <p:spPr>
            <a:xfrm rot="16200000">
              <a:off x="4948484" y="2869187"/>
              <a:ext cx="2029188" cy="307777"/>
            </a:xfrm>
            <a:prstGeom prst="rect">
              <a:avLst/>
            </a:prstGeom>
            <a:noFill/>
            <a:ln>
              <a:solidFill>
                <a:srgbClr val="08394C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sz="1400" b="1" dirty="0" smtClean="0"/>
                <a:t>Evidence Gathering</a:t>
              </a:r>
              <a:endParaRPr lang="en-GB" sz="1400" b="1" dirty="0"/>
            </a:p>
          </p:txBody>
        </p:sp>
        <p:sp>
          <p:nvSpPr>
            <p:cNvPr id="10" name="TextBox 9"/>
            <p:cNvSpPr txBox="1"/>
            <p:nvPr/>
          </p:nvSpPr>
          <p:spPr>
            <a:xfrm rot="16200000">
              <a:off x="6006278" y="2869743"/>
              <a:ext cx="2029188" cy="307777"/>
            </a:xfrm>
            <a:prstGeom prst="rect">
              <a:avLst/>
            </a:prstGeom>
            <a:noFill/>
            <a:ln>
              <a:solidFill>
                <a:srgbClr val="08394C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GB" sz="1400" b="1" dirty="0" smtClean="0"/>
                <a:t>Evidence Reporting</a:t>
              </a:r>
              <a:endParaRPr lang="en-GB" sz="1400" b="1" dirty="0"/>
            </a:p>
          </p:txBody>
        </p:sp>
        <p:sp>
          <p:nvSpPr>
            <p:cNvPr id="12" name="Down Arrow 11"/>
            <p:cNvSpPr/>
            <p:nvPr/>
          </p:nvSpPr>
          <p:spPr>
            <a:xfrm rot="16200000">
              <a:off x="1111839" y="2752462"/>
              <a:ext cx="883512" cy="538356"/>
            </a:xfrm>
            <a:prstGeom prst="downArrow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Down Arrow 12"/>
            <p:cNvSpPr/>
            <p:nvPr/>
          </p:nvSpPr>
          <p:spPr>
            <a:xfrm rot="16200000">
              <a:off x="5005359" y="2753018"/>
              <a:ext cx="883512" cy="538356"/>
            </a:xfrm>
            <a:prstGeom prst="downArrow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Down Arrow 13"/>
            <p:cNvSpPr/>
            <p:nvPr/>
          </p:nvSpPr>
          <p:spPr>
            <a:xfrm rot="16200000">
              <a:off x="6068333" y="2753018"/>
              <a:ext cx="883512" cy="538356"/>
            </a:xfrm>
            <a:prstGeom prst="downArrow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5" name="Group 14"/>
            <p:cNvGrpSpPr/>
            <p:nvPr/>
          </p:nvGrpSpPr>
          <p:grpSpPr>
            <a:xfrm rot="16200000">
              <a:off x="3600252" y="-1659526"/>
              <a:ext cx="695885" cy="6446881"/>
              <a:chOff x="6907136" y="1552921"/>
              <a:chExt cx="695885" cy="4565368"/>
            </a:xfrm>
          </p:grpSpPr>
          <p:sp>
            <p:nvSpPr>
              <p:cNvPr id="16" name="Right Arrow 15"/>
              <p:cNvSpPr/>
              <p:nvPr/>
            </p:nvSpPr>
            <p:spPr>
              <a:xfrm rot="10800000">
                <a:off x="6907136" y="1552921"/>
                <a:ext cx="383471" cy="410589"/>
              </a:xfrm>
              <a:prstGeom prst="rightArrow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" name="Rectangle 16"/>
              <p:cNvSpPr/>
              <p:nvPr/>
            </p:nvSpPr>
            <p:spPr>
              <a:xfrm rot="5400000">
                <a:off x="5209466" y="3724729"/>
                <a:ext cx="4462715" cy="324394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" name="Rectangle 17"/>
              <p:cNvSpPr/>
              <p:nvPr/>
            </p:nvSpPr>
            <p:spPr>
              <a:xfrm>
                <a:off x="6967094" y="5896827"/>
                <a:ext cx="635926" cy="221462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9" name="Group 18"/>
            <p:cNvGrpSpPr/>
            <p:nvPr/>
          </p:nvGrpSpPr>
          <p:grpSpPr>
            <a:xfrm rot="5400000">
              <a:off x="3745750" y="1246772"/>
              <a:ext cx="695885" cy="6446881"/>
              <a:chOff x="6907136" y="1552921"/>
              <a:chExt cx="695885" cy="4565368"/>
            </a:xfrm>
          </p:grpSpPr>
          <p:sp>
            <p:nvSpPr>
              <p:cNvPr id="20" name="Right Arrow 19"/>
              <p:cNvSpPr/>
              <p:nvPr/>
            </p:nvSpPr>
            <p:spPr>
              <a:xfrm rot="10800000">
                <a:off x="6907136" y="1552921"/>
                <a:ext cx="383471" cy="410589"/>
              </a:xfrm>
              <a:prstGeom prst="rightArrow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" name="Rectangle 20"/>
              <p:cNvSpPr/>
              <p:nvPr/>
            </p:nvSpPr>
            <p:spPr>
              <a:xfrm rot="5400000">
                <a:off x="5209466" y="3724729"/>
                <a:ext cx="4462715" cy="324394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" name="Rectangle 21"/>
              <p:cNvSpPr/>
              <p:nvPr/>
            </p:nvSpPr>
            <p:spPr>
              <a:xfrm>
                <a:off x="6967094" y="5896827"/>
                <a:ext cx="635926" cy="221462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3" name="Right Arrow 22"/>
            <p:cNvSpPr/>
            <p:nvPr/>
          </p:nvSpPr>
          <p:spPr>
            <a:xfrm rot="16200000">
              <a:off x="3308900" y="4024660"/>
              <a:ext cx="383471" cy="579804"/>
            </a:xfrm>
            <a:prstGeom prst="rightArrow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Right Arrow 23"/>
            <p:cNvSpPr/>
            <p:nvPr/>
          </p:nvSpPr>
          <p:spPr>
            <a:xfrm rot="16200000">
              <a:off x="5773069" y="4024660"/>
              <a:ext cx="383471" cy="579804"/>
            </a:xfrm>
            <a:prstGeom prst="rightArrow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8907430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582434" y="1713093"/>
            <a:ext cx="7968011" cy="3708697"/>
          </a:xfrm>
          <a:prstGeom prst="rect">
            <a:avLst/>
          </a:prstGeom>
          <a:noFill/>
          <a:ln>
            <a:noFill/>
          </a:ln>
        </p:spPr>
        <p:txBody>
          <a:bodyPr wrap="square" lIns="91428" tIns="45715" rIns="91428" bIns="45715" rtlCol="0">
            <a:spAutoFit/>
          </a:bodyPr>
          <a:lstStyle/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en-GB" sz="2500" b="1" dirty="0"/>
              <a:t>If we wish to report directly to stakeholders we cannot use a language they do not fully comprehend</a:t>
            </a:r>
          </a:p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en-GB" sz="2500" b="1" dirty="0"/>
              <a:t>Similarly, we must deliver our communications in modes accessed by these stakeholders</a:t>
            </a:r>
          </a:p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en-GB" sz="2500" b="1" dirty="0"/>
              <a:t>W</a:t>
            </a:r>
            <a:r>
              <a:rPr lang="en-GB" sz="2500" b="1" dirty="0" smtClean="0"/>
              <a:t>ho </a:t>
            </a:r>
            <a:r>
              <a:rPr lang="en-GB" sz="2500" b="1" dirty="0"/>
              <a:t>will </a:t>
            </a:r>
            <a:r>
              <a:rPr lang="en-GB" sz="2500" b="1" dirty="0" smtClean="0"/>
              <a:t>create the communications?</a:t>
            </a:r>
          </a:p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en-GB" sz="2500" b="1" dirty="0" smtClean="0"/>
              <a:t>How will these be delivered?</a:t>
            </a:r>
            <a:endParaRPr lang="en-GB" sz="2500" b="1" dirty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457199" y="274638"/>
            <a:ext cx="8572573" cy="490537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2pPr>
            <a:lvl3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3pPr>
            <a:lvl4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4pPr>
            <a:lvl5pPr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5pPr>
            <a:lvl6pPr marL="4572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6pPr>
            <a:lvl7pPr marL="9144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7pPr>
            <a:lvl8pPr marL="13716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8pPr>
            <a:lvl9pPr marL="1828800" algn="l" rtl="0" eaLnBrk="1" fontAlgn="base" hangingPunct="1">
              <a:lnSpc>
                <a:spcPts val="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dirty="0" smtClean="0"/>
              <a:t>Rethink </a:t>
            </a:r>
            <a:r>
              <a:rPr lang="en-US" dirty="0"/>
              <a:t>C</a:t>
            </a:r>
            <a:r>
              <a:rPr lang="en-US" dirty="0" smtClean="0"/>
              <a:t>ommunication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56250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/>
              <a:t>www.britishcouncil.org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78538-820A-47A7-AE7B-DA74D2CDEFC4}" type="slidenum">
              <a:rPr lang="en-US"/>
              <a:pPr/>
              <a:t>38</a:t>
            </a:fld>
            <a:endParaRPr lang="en-US"/>
          </a:p>
        </p:txBody>
      </p:sp>
      <p:pic>
        <p:nvPicPr>
          <p:cNvPr id="20" name="Picture 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99075" y="973950"/>
            <a:ext cx="2257624" cy="21682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Footer Placeholder 4"/>
          <p:cNvSpPr txBox="1">
            <a:spLocks/>
          </p:cNvSpPr>
          <p:nvPr/>
        </p:nvSpPr>
        <p:spPr bwMode="auto">
          <a:xfrm>
            <a:off x="1579036" y="5990126"/>
            <a:ext cx="5973762" cy="252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1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1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1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1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1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1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1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1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 err="1" smtClean="0">
                <a:solidFill>
                  <a:srgbClr val="00A4E4"/>
                </a:solidFill>
              </a:rPr>
              <a:t>barry.o’sullivan@britishcouncil.org</a:t>
            </a:r>
            <a:endParaRPr lang="en-US" sz="2800" dirty="0">
              <a:solidFill>
                <a:srgbClr val="00A4E4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8880" y="2145474"/>
            <a:ext cx="3071153" cy="2211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5706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british_council_template_Graphic">
  <a:themeElements>
    <a:clrScheme name="british_council_template blue-FINAL 1">
      <a:dk1>
        <a:srgbClr val="000000"/>
      </a:dk1>
      <a:lt1>
        <a:srgbClr val="FFFFFF"/>
      </a:lt1>
      <a:dk2>
        <a:srgbClr val="00A4E4"/>
      </a:dk2>
      <a:lt2>
        <a:srgbClr val="B2B2B2"/>
      </a:lt2>
      <a:accent1>
        <a:srgbClr val="0F7298"/>
      </a:accent1>
      <a:accent2>
        <a:srgbClr val="94268A"/>
      </a:accent2>
      <a:accent3>
        <a:srgbClr val="FFFFFF"/>
      </a:accent3>
      <a:accent4>
        <a:srgbClr val="000000"/>
      </a:accent4>
      <a:accent5>
        <a:srgbClr val="AABCCA"/>
      </a:accent5>
      <a:accent6>
        <a:srgbClr val="86217D"/>
      </a:accent6>
      <a:hlink>
        <a:srgbClr val="E8792E"/>
      </a:hlink>
      <a:folHlink>
        <a:srgbClr val="939837"/>
      </a:folHlink>
    </a:clrScheme>
    <a:fontScheme name="british_council_template blue-FIN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ritish_council_template blue-FINAL 1">
        <a:dk1>
          <a:srgbClr val="000000"/>
        </a:dk1>
        <a:lt1>
          <a:srgbClr val="FFFFFF"/>
        </a:lt1>
        <a:dk2>
          <a:srgbClr val="00A4E4"/>
        </a:dk2>
        <a:lt2>
          <a:srgbClr val="B2B2B2"/>
        </a:lt2>
        <a:accent1>
          <a:srgbClr val="0F7298"/>
        </a:accent1>
        <a:accent2>
          <a:srgbClr val="94268A"/>
        </a:accent2>
        <a:accent3>
          <a:srgbClr val="FFFFFF"/>
        </a:accent3>
        <a:accent4>
          <a:srgbClr val="000000"/>
        </a:accent4>
        <a:accent5>
          <a:srgbClr val="AABCCA"/>
        </a:accent5>
        <a:accent6>
          <a:srgbClr val="86217D"/>
        </a:accent6>
        <a:hlink>
          <a:srgbClr val="E8792E"/>
        </a:hlink>
        <a:folHlink>
          <a:srgbClr val="93983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no footer">
  <a:themeElements>
    <a:clrScheme name="no footer 1">
      <a:dk1>
        <a:srgbClr val="000000"/>
      </a:dk1>
      <a:lt1>
        <a:srgbClr val="FFFFFF"/>
      </a:lt1>
      <a:dk2>
        <a:srgbClr val="00A4E4"/>
      </a:dk2>
      <a:lt2>
        <a:srgbClr val="B2B2B2"/>
      </a:lt2>
      <a:accent1>
        <a:srgbClr val="0F7298"/>
      </a:accent1>
      <a:accent2>
        <a:srgbClr val="94268A"/>
      </a:accent2>
      <a:accent3>
        <a:srgbClr val="FFFFFF"/>
      </a:accent3>
      <a:accent4>
        <a:srgbClr val="000000"/>
      </a:accent4>
      <a:accent5>
        <a:srgbClr val="AABCCA"/>
      </a:accent5>
      <a:accent6>
        <a:srgbClr val="86217D"/>
      </a:accent6>
      <a:hlink>
        <a:srgbClr val="E8792E"/>
      </a:hlink>
      <a:folHlink>
        <a:srgbClr val="939837"/>
      </a:folHlink>
    </a:clrScheme>
    <a:fontScheme name="no foo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no footer 1">
        <a:dk1>
          <a:srgbClr val="000000"/>
        </a:dk1>
        <a:lt1>
          <a:srgbClr val="FFFFFF"/>
        </a:lt1>
        <a:dk2>
          <a:srgbClr val="00A4E4"/>
        </a:dk2>
        <a:lt2>
          <a:srgbClr val="B2B2B2"/>
        </a:lt2>
        <a:accent1>
          <a:srgbClr val="0F7298"/>
        </a:accent1>
        <a:accent2>
          <a:srgbClr val="94268A"/>
        </a:accent2>
        <a:accent3>
          <a:srgbClr val="FFFFFF"/>
        </a:accent3>
        <a:accent4>
          <a:srgbClr val="000000"/>
        </a:accent4>
        <a:accent5>
          <a:srgbClr val="AABCCA"/>
        </a:accent5>
        <a:accent6>
          <a:srgbClr val="86217D"/>
        </a:accent6>
        <a:hlink>
          <a:srgbClr val="E8792E"/>
        </a:hlink>
        <a:folHlink>
          <a:srgbClr val="93983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Bullets">
  <a:themeElements>
    <a:clrScheme name="Bullets 2">
      <a:dk1>
        <a:srgbClr val="000000"/>
      </a:dk1>
      <a:lt1>
        <a:srgbClr val="FFFFFF"/>
      </a:lt1>
      <a:dk2>
        <a:srgbClr val="00A4E4"/>
      </a:dk2>
      <a:lt2>
        <a:srgbClr val="B2B2B2"/>
      </a:lt2>
      <a:accent1>
        <a:srgbClr val="0F7298"/>
      </a:accent1>
      <a:accent2>
        <a:srgbClr val="94268A"/>
      </a:accent2>
      <a:accent3>
        <a:srgbClr val="FFFFFF"/>
      </a:accent3>
      <a:accent4>
        <a:srgbClr val="000000"/>
      </a:accent4>
      <a:accent5>
        <a:srgbClr val="AABCCA"/>
      </a:accent5>
      <a:accent6>
        <a:srgbClr val="86217D"/>
      </a:accent6>
      <a:hlink>
        <a:srgbClr val="E8792E"/>
      </a:hlink>
      <a:folHlink>
        <a:srgbClr val="939837"/>
      </a:folHlink>
    </a:clrScheme>
    <a:fontScheme name="Bullet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ullets 1">
        <a:dk1>
          <a:srgbClr val="000000"/>
        </a:dk1>
        <a:lt1>
          <a:srgbClr val="FFFFFF"/>
        </a:lt1>
        <a:dk2>
          <a:srgbClr val="EF4135"/>
        </a:dk2>
        <a:lt2>
          <a:srgbClr val="B2B2B2"/>
        </a:lt2>
        <a:accent1>
          <a:srgbClr val="A21F21"/>
        </a:accent1>
        <a:accent2>
          <a:srgbClr val="84C993"/>
        </a:accent2>
        <a:accent3>
          <a:srgbClr val="FFFFFF"/>
        </a:accent3>
        <a:accent4>
          <a:srgbClr val="000000"/>
        </a:accent4>
        <a:accent5>
          <a:srgbClr val="CEABAB"/>
        </a:accent5>
        <a:accent6>
          <a:srgbClr val="77B685"/>
        </a:accent6>
        <a:hlink>
          <a:srgbClr val="A19620"/>
        </a:hlink>
        <a:folHlink>
          <a:srgbClr val="51479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llets 2">
        <a:dk1>
          <a:srgbClr val="000000"/>
        </a:dk1>
        <a:lt1>
          <a:srgbClr val="FFFFFF"/>
        </a:lt1>
        <a:dk2>
          <a:srgbClr val="00A4E4"/>
        </a:dk2>
        <a:lt2>
          <a:srgbClr val="B2B2B2"/>
        </a:lt2>
        <a:accent1>
          <a:srgbClr val="0F7298"/>
        </a:accent1>
        <a:accent2>
          <a:srgbClr val="94268A"/>
        </a:accent2>
        <a:accent3>
          <a:srgbClr val="FFFFFF"/>
        </a:accent3>
        <a:accent4>
          <a:srgbClr val="000000"/>
        </a:accent4>
        <a:accent5>
          <a:srgbClr val="AABCCA"/>
        </a:accent5>
        <a:accent6>
          <a:srgbClr val="86217D"/>
        </a:accent6>
        <a:hlink>
          <a:srgbClr val="E8792E"/>
        </a:hlink>
        <a:folHlink>
          <a:srgbClr val="93983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Numbers">
  <a:themeElements>
    <a:clrScheme name="Numbers 1">
      <a:dk1>
        <a:srgbClr val="000000"/>
      </a:dk1>
      <a:lt1>
        <a:srgbClr val="FFFFFF"/>
      </a:lt1>
      <a:dk2>
        <a:srgbClr val="00A4E4"/>
      </a:dk2>
      <a:lt2>
        <a:srgbClr val="B2B2B2"/>
      </a:lt2>
      <a:accent1>
        <a:srgbClr val="0F7298"/>
      </a:accent1>
      <a:accent2>
        <a:srgbClr val="94268A"/>
      </a:accent2>
      <a:accent3>
        <a:srgbClr val="FFFFFF"/>
      </a:accent3>
      <a:accent4>
        <a:srgbClr val="000000"/>
      </a:accent4>
      <a:accent5>
        <a:srgbClr val="AABCCA"/>
      </a:accent5>
      <a:accent6>
        <a:srgbClr val="86217D"/>
      </a:accent6>
      <a:hlink>
        <a:srgbClr val="E8792E"/>
      </a:hlink>
      <a:folHlink>
        <a:srgbClr val="939837"/>
      </a:folHlink>
    </a:clrScheme>
    <a:fontScheme name="Number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Numbers 1">
        <a:dk1>
          <a:srgbClr val="000000"/>
        </a:dk1>
        <a:lt1>
          <a:srgbClr val="FFFFFF"/>
        </a:lt1>
        <a:dk2>
          <a:srgbClr val="00A4E4"/>
        </a:dk2>
        <a:lt2>
          <a:srgbClr val="B2B2B2"/>
        </a:lt2>
        <a:accent1>
          <a:srgbClr val="0F7298"/>
        </a:accent1>
        <a:accent2>
          <a:srgbClr val="94268A"/>
        </a:accent2>
        <a:accent3>
          <a:srgbClr val="FFFFFF"/>
        </a:accent3>
        <a:accent4>
          <a:srgbClr val="000000"/>
        </a:accent4>
        <a:accent5>
          <a:srgbClr val="AABCCA"/>
        </a:accent5>
        <a:accent6>
          <a:srgbClr val="86217D"/>
        </a:accent6>
        <a:hlink>
          <a:srgbClr val="E8792E"/>
        </a:hlink>
        <a:folHlink>
          <a:srgbClr val="93983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british_council_template_Graphic</Template>
  <TotalTime>4783</TotalTime>
  <Words>1366</Words>
  <Application>Microsoft Macintosh PowerPoint</Application>
  <PresentationFormat>On-screen Show (4:3)</PresentationFormat>
  <Paragraphs>367</Paragraphs>
  <Slides>38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38</vt:i4>
      </vt:variant>
    </vt:vector>
  </HeadingPairs>
  <TitlesOfParts>
    <vt:vector size="42" baseType="lpstr">
      <vt:lpstr>british_council_template_Graphic</vt:lpstr>
      <vt:lpstr>no footer</vt:lpstr>
      <vt:lpstr>Bullets</vt:lpstr>
      <vt:lpstr>Numbers</vt:lpstr>
      <vt:lpstr>PowerPoint Presentation</vt:lpstr>
      <vt:lpstr>Overview</vt:lpstr>
      <vt:lpstr>A concept</vt:lpstr>
      <vt:lpstr>What do we mean by Construct?</vt:lpstr>
      <vt:lpstr>Messick’s Retreat to Construct</vt:lpstr>
      <vt:lpstr>Construct – specific or broad?</vt:lpstr>
      <vt:lpstr>Are Tests Valid or Not?</vt:lpstr>
      <vt:lpstr>PowerPoint Presentation</vt:lpstr>
      <vt:lpstr>PowerPoint Presentation</vt:lpstr>
      <vt:lpstr>PowerPoint Presentation</vt:lpstr>
      <vt:lpstr>An Argument</vt:lpstr>
      <vt:lpstr>PowerPoint Presentation</vt:lpstr>
      <vt:lpstr>PowerPoint Presentation</vt:lpstr>
      <vt:lpstr>PowerPoint Presentation</vt:lpstr>
      <vt:lpstr>PowerPoint Presentation</vt:lpstr>
      <vt:lpstr>revisiting validation</vt:lpstr>
      <vt:lpstr>O’Sullivan (2011) – from Weir (2005)</vt:lpstr>
      <vt:lpstr>Gathering Evidence</vt:lpstr>
      <vt:lpstr>The Key Issues</vt:lpstr>
      <vt:lpstr>Reconceptualising the Socio-Cognitive Model</vt:lpstr>
      <vt:lpstr>Rethinking context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validation audience</vt:lpstr>
      <vt:lpstr>Thinking of Stakeholders</vt:lpstr>
      <vt:lpstr>Notice Anything?</vt:lpstr>
      <vt:lpstr>Current Foci for Validity Arguments</vt:lpstr>
      <vt:lpstr>Additional Foci Required</vt:lpstr>
      <vt:lpstr>Thinking about Stakeholders</vt:lpstr>
      <vt:lpstr>Conclusions</vt:lpstr>
      <vt:lpstr>The New Reality</vt:lpstr>
      <vt:lpstr>Three Points to Consider</vt:lpstr>
      <vt:lpstr>Rethink Models</vt:lpstr>
      <vt:lpstr>PowerPoint Presentation</vt:lpstr>
      <vt:lpstr>PowerPoint Presentation</vt:lpstr>
    </vt:vector>
  </TitlesOfParts>
  <Company>British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James, Ashleigh (E&amp;E)</dc:creator>
  <cp:lastModifiedBy>Barry O'Sullivan</cp:lastModifiedBy>
  <cp:revision>109</cp:revision>
  <dcterms:created xsi:type="dcterms:W3CDTF">2014-03-11T11:21:42Z</dcterms:created>
  <dcterms:modified xsi:type="dcterms:W3CDTF">2015-02-08T21:21:13Z</dcterms:modified>
</cp:coreProperties>
</file>