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7559675" cy="10691813"/>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p:scale>
          <a:sx n="100" d="100"/>
          <a:sy n="100" d="100"/>
        </p:scale>
        <p:origin x="72" y="-16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smtClean="0"/>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E59FC5D-46F3-486B-B1F3-1B048F722FC1}" type="datetimeFigureOut">
              <a:rPr lang="en-GB" smtClean="0"/>
              <a:t>13/07/2018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A2B4C-7B31-4D85-B02C-1F19AE9B7C84}" type="slidenum">
              <a:rPr lang="en-GB" smtClean="0"/>
              <a:t>‹#›</a:t>
            </a:fld>
            <a:endParaRPr lang="en-GB"/>
          </a:p>
        </p:txBody>
      </p:sp>
    </p:spTree>
    <p:extLst>
      <p:ext uri="{BB962C8B-B14F-4D97-AF65-F5344CB8AC3E}">
        <p14:creationId xmlns:p14="http://schemas.microsoft.com/office/powerpoint/2010/main" val="2889810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E59FC5D-46F3-486B-B1F3-1B048F722FC1}" type="datetimeFigureOut">
              <a:rPr lang="en-GB" smtClean="0"/>
              <a:t>13/07/2018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A2B4C-7B31-4D85-B02C-1F19AE9B7C84}" type="slidenum">
              <a:rPr lang="en-GB" smtClean="0"/>
              <a:t>‹#›</a:t>
            </a:fld>
            <a:endParaRPr lang="en-GB"/>
          </a:p>
        </p:txBody>
      </p:sp>
    </p:spTree>
    <p:extLst>
      <p:ext uri="{BB962C8B-B14F-4D97-AF65-F5344CB8AC3E}">
        <p14:creationId xmlns:p14="http://schemas.microsoft.com/office/powerpoint/2010/main" val="2618895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smtClean="0"/>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E59FC5D-46F3-486B-B1F3-1B048F722FC1}" type="datetimeFigureOut">
              <a:rPr lang="en-GB" smtClean="0"/>
              <a:t>13/07/2018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A2B4C-7B31-4D85-B02C-1F19AE9B7C84}" type="slidenum">
              <a:rPr lang="en-GB" smtClean="0"/>
              <a:t>‹#›</a:t>
            </a:fld>
            <a:endParaRPr lang="en-GB"/>
          </a:p>
        </p:txBody>
      </p:sp>
    </p:spTree>
    <p:extLst>
      <p:ext uri="{BB962C8B-B14F-4D97-AF65-F5344CB8AC3E}">
        <p14:creationId xmlns:p14="http://schemas.microsoft.com/office/powerpoint/2010/main" val="3354562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E59FC5D-46F3-486B-B1F3-1B048F722FC1}" type="datetimeFigureOut">
              <a:rPr lang="en-GB" smtClean="0"/>
              <a:t>13/07/2018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BA2B4C-7B31-4D85-B02C-1F19AE9B7C84}" type="slidenum">
              <a:rPr lang="en-GB" smtClean="0"/>
              <a:t>‹#›</a:t>
            </a:fld>
            <a:endParaRPr lang="en-GB"/>
          </a:p>
        </p:txBody>
      </p:sp>
    </p:spTree>
    <p:extLst>
      <p:ext uri="{BB962C8B-B14F-4D97-AF65-F5344CB8AC3E}">
        <p14:creationId xmlns:p14="http://schemas.microsoft.com/office/powerpoint/2010/main" val="1823963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smtClean="0"/>
              <a:t>Click to 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smtClean="0"/>
              <a:t>Click to 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E59FC5D-46F3-486B-B1F3-1B048F722FC1}" type="datetimeFigureOut">
              <a:rPr lang="en-GB" smtClean="0"/>
              <a:t>13/07/2018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BA2B4C-7B31-4D85-B02C-1F19AE9B7C84}" type="slidenum">
              <a:rPr lang="en-GB" smtClean="0"/>
              <a:t>‹#›</a:t>
            </a:fld>
            <a:endParaRPr lang="en-GB"/>
          </a:p>
        </p:txBody>
      </p:sp>
    </p:spTree>
    <p:extLst>
      <p:ext uri="{BB962C8B-B14F-4D97-AF65-F5344CB8AC3E}">
        <p14:creationId xmlns:p14="http://schemas.microsoft.com/office/powerpoint/2010/main" val="87468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E59FC5D-46F3-486B-B1F3-1B048F722FC1}" type="datetimeFigureOut">
              <a:rPr lang="en-GB" smtClean="0"/>
              <a:t>13/07/2018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BA2B4C-7B31-4D85-B02C-1F19AE9B7C84}" type="slidenum">
              <a:rPr lang="en-GB" smtClean="0"/>
              <a:t>‹#›</a:t>
            </a:fld>
            <a:endParaRPr lang="en-GB"/>
          </a:p>
        </p:txBody>
      </p:sp>
    </p:spTree>
    <p:extLst>
      <p:ext uri="{BB962C8B-B14F-4D97-AF65-F5344CB8AC3E}">
        <p14:creationId xmlns:p14="http://schemas.microsoft.com/office/powerpoint/2010/main" val="2774753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59FC5D-46F3-486B-B1F3-1B048F722FC1}" type="datetimeFigureOut">
              <a:rPr lang="en-GB" smtClean="0"/>
              <a:t>13/07/2018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BA2B4C-7B31-4D85-B02C-1F19AE9B7C84}" type="slidenum">
              <a:rPr lang="en-GB" smtClean="0"/>
              <a:t>‹#›</a:t>
            </a:fld>
            <a:endParaRPr lang="en-GB"/>
          </a:p>
        </p:txBody>
      </p:sp>
    </p:spTree>
    <p:extLst>
      <p:ext uri="{BB962C8B-B14F-4D97-AF65-F5344CB8AC3E}">
        <p14:creationId xmlns:p14="http://schemas.microsoft.com/office/powerpoint/2010/main" val="3219649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smtClean="0"/>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59FC5D-46F3-486B-B1F3-1B048F722FC1}" type="datetimeFigureOut">
              <a:rPr lang="en-GB" smtClean="0"/>
              <a:t>13/07/2018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BA2B4C-7B31-4D85-B02C-1F19AE9B7C84}" type="slidenum">
              <a:rPr lang="en-GB" smtClean="0"/>
              <a:t>‹#›</a:t>
            </a:fld>
            <a:endParaRPr lang="en-GB"/>
          </a:p>
        </p:txBody>
      </p:sp>
    </p:spTree>
    <p:extLst>
      <p:ext uri="{BB962C8B-B14F-4D97-AF65-F5344CB8AC3E}">
        <p14:creationId xmlns:p14="http://schemas.microsoft.com/office/powerpoint/2010/main" val="3630021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smtClean="0"/>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59FC5D-46F3-486B-B1F3-1B048F722FC1}" type="datetimeFigureOut">
              <a:rPr lang="en-GB" smtClean="0"/>
              <a:t>13/07/2018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BA2B4C-7B31-4D85-B02C-1F19AE9B7C84}" type="slidenum">
              <a:rPr lang="en-GB" smtClean="0"/>
              <a:t>‹#›</a:t>
            </a:fld>
            <a:endParaRPr lang="en-GB"/>
          </a:p>
        </p:txBody>
      </p:sp>
    </p:spTree>
    <p:extLst>
      <p:ext uri="{BB962C8B-B14F-4D97-AF65-F5344CB8AC3E}">
        <p14:creationId xmlns:p14="http://schemas.microsoft.com/office/powerpoint/2010/main" val="1611221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E59FC5D-46F3-486B-B1F3-1B048F722FC1}" type="datetimeFigureOut">
              <a:rPr lang="en-GB" smtClean="0"/>
              <a:t>13/07/2018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A2B4C-7B31-4D85-B02C-1F19AE9B7C84}" type="slidenum">
              <a:rPr lang="en-GB" smtClean="0"/>
              <a:t>‹#›</a:t>
            </a:fld>
            <a:endParaRPr lang="en-GB"/>
          </a:p>
        </p:txBody>
      </p:sp>
    </p:spTree>
    <p:extLst>
      <p:ext uri="{BB962C8B-B14F-4D97-AF65-F5344CB8AC3E}">
        <p14:creationId xmlns:p14="http://schemas.microsoft.com/office/powerpoint/2010/main" val="89885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E59FC5D-46F3-486B-B1F3-1B048F722FC1}" type="datetimeFigureOut">
              <a:rPr lang="en-GB" smtClean="0"/>
              <a:t>13/07/2018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A2B4C-7B31-4D85-B02C-1F19AE9B7C84}" type="slidenum">
              <a:rPr lang="en-GB" smtClean="0"/>
              <a:t>‹#›</a:t>
            </a:fld>
            <a:endParaRPr lang="en-GB"/>
          </a:p>
        </p:txBody>
      </p:sp>
    </p:spTree>
    <p:extLst>
      <p:ext uri="{BB962C8B-B14F-4D97-AF65-F5344CB8AC3E}">
        <p14:creationId xmlns:p14="http://schemas.microsoft.com/office/powerpoint/2010/main" val="3773181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4E59FC5D-46F3-486B-B1F3-1B048F722FC1}" type="datetimeFigureOut">
              <a:rPr lang="en-GB" smtClean="0"/>
              <a:t>13/07/2018</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A7BA2B4C-7B31-4D85-B02C-1F19AE9B7C84}" type="slidenum">
              <a:rPr lang="en-GB" smtClean="0"/>
              <a:t>‹#›</a:t>
            </a:fld>
            <a:endParaRPr lang="en-GB"/>
          </a:p>
        </p:txBody>
      </p:sp>
    </p:spTree>
    <p:extLst>
      <p:ext uri="{BB962C8B-B14F-4D97-AF65-F5344CB8AC3E}">
        <p14:creationId xmlns:p14="http://schemas.microsoft.com/office/powerpoint/2010/main" val="23648843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exeter.ac.uk/medicine/apex/seminars" TargetMode="External"/><Relationship Id="rId2" Type="http://schemas.openxmlformats.org/officeDocument/2006/relationships/hyperlink" Target="mailto:j.l.Choules@exeter.ac.uk"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tmp"/><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86854" y="1465287"/>
            <a:ext cx="6405845" cy="8121458"/>
          </a:xfrm>
        </p:spPr>
        <p:txBody>
          <a:bodyPr>
            <a:normAutofit/>
          </a:bodyPr>
          <a:lstStyle/>
          <a:p>
            <a:pPr indent="-432000"/>
            <a:r>
              <a:rPr lang="en-GB" sz="2000" b="1" dirty="0" smtClean="0"/>
              <a:t/>
            </a:r>
            <a:br>
              <a:rPr lang="en-GB" sz="2000" b="1" dirty="0" smtClean="0"/>
            </a:br>
            <a:r>
              <a:rPr lang="en-GB" sz="2000" b="1" dirty="0"/>
              <a:t/>
            </a:r>
            <a:br>
              <a:rPr lang="en-GB" sz="2000" b="1" dirty="0"/>
            </a:br>
            <a:r>
              <a:rPr lang="en-GB" sz="2000" b="1" dirty="0" smtClean="0"/>
              <a:t/>
            </a:r>
            <a:br>
              <a:rPr lang="en-GB" sz="2000" b="1" dirty="0" smtClean="0"/>
            </a:br>
            <a:r>
              <a:rPr lang="en-GB" sz="2000" b="1" dirty="0" smtClean="0"/>
              <a:t>Date: 26 September </a:t>
            </a:r>
            <a:r>
              <a:rPr lang="en-GB" sz="2000" b="1" smtClean="0"/>
              <a:t>2018                     </a:t>
            </a:r>
            <a:r>
              <a:rPr lang="en-GB" sz="2000" b="1" dirty="0" smtClean="0"/>
              <a:t>Time</a:t>
            </a:r>
            <a:r>
              <a:rPr lang="en-GB" sz="2000" b="1" dirty="0" smtClean="0"/>
              <a:t>: 13.00-14.00 </a:t>
            </a:r>
            <a:br>
              <a:rPr lang="en-GB" sz="2000" b="1" dirty="0" smtClean="0"/>
            </a:br>
            <a:r>
              <a:rPr lang="en-GB" sz="2000" b="1" dirty="0"/>
              <a:t/>
            </a:r>
            <a:br>
              <a:rPr lang="en-GB" sz="2000" b="1" dirty="0"/>
            </a:br>
            <a:r>
              <a:rPr lang="en-GB" sz="2000" dirty="0"/>
              <a:t>v</a:t>
            </a:r>
            <a:r>
              <a:rPr lang="en-GB" sz="1600" dirty="0" smtClean="0"/>
              <a:t>enue: Room JS07, Smeall Building, St Luke’s Campus</a:t>
            </a:r>
            <a:br>
              <a:rPr lang="en-GB" sz="1600" dirty="0" smtClean="0"/>
            </a:br>
            <a:r>
              <a:rPr lang="en-GB" sz="1600" dirty="0" smtClean="0">
                <a:solidFill>
                  <a:schemeClr val="bg1"/>
                </a:solidFill>
              </a:rPr>
              <a:t/>
            </a:r>
            <a:br>
              <a:rPr lang="en-GB" sz="1600" dirty="0" smtClean="0">
                <a:solidFill>
                  <a:schemeClr val="bg1"/>
                </a:solidFill>
              </a:rPr>
            </a:br>
            <a:r>
              <a:rPr lang="en-GB" sz="1600" dirty="0" smtClean="0">
                <a:solidFill>
                  <a:schemeClr val="bg1"/>
                </a:solidFill>
              </a:rPr>
              <a:t>Join us afterwards for our informal monthly APEx meeting: updates on progress in APEx and networking (refreshments will be served)</a:t>
            </a:r>
            <a:br>
              <a:rPr lang="en-GB" sz="1600" dirty="0" smtClean="0">
                <a:solidFill>
                  <a:schemeClr val="bg1"/>
                </a:solidFill>
              </a:rPr>
            </a:br>
            <a:r>
              <a:rPr lang="en-GB" sz="1600" dirty="0" smtClean="0">
                <a:solidFill>
                  <a:schemeClr val="bg1"/>
                </a:solidFill>
              </a:rPr>
              <a:t/>
            </a:r>
            <a:br>
              <a:rPr lang="en-GB" sz="1600" dirty="0" smtClean="0">
                <a:solidFill>
                  <a:schemeClr val="bg1"/>
                </a:solidFill>
              </a:rPr>
            </a:br>
            <a:r>
              <a:rPr lang="en-GB" sz="1600" dirty="0" smtClean="0">
                <a:solidFill>
                  <a:schemeClr val="bg1"/>
                </a:solidFill>
              </a:rPr>
              <a:t>Email: </a:t>
            </a:r>
            <a:r>
              <a:rPr lang="en-GB" sz="1600" dirty="0" smtClean="0">
                <a:solidFill>
                  <a:schemeClr val="bg1"/>
                </a:solidFill>
                <a:hlinkClick r:id="rId2"/>
              </a:rPr>
              <a:t>j.l.Choules@exeter.ac.uk</a:t>
            </a:r>
            <a:r>
              <a:rPr lang="en-GB" sz="1600" dirty="0" smtClean="0">
                <a:solidFill>
                  <a:schemeClr val="bg1"/>
                </a:solidFill>
              </a:rPr>
              <a:t> to book your place</a:t>
            </a:r>
            <a:br>
              <a:rPr lang="en-GB" sz="1600" dirty="0" smtClean="0">
                <a:solidFill>
                  <a:schemeClr val="bg1"/>
                </a:solidFill>
              </a:rPr>
            </a:br>
            <a:r>
              <a:rPr lang="en-GB" sz="1600" dirty="0" smtClean="0">
                <a:solidFill>
                  <a:schemeClr val="bg1"/>
                </a:solidFill>
              </a:rPr>
              <a:t>For further information visit: </a:t>
            </a:r>
            <a:r>
              <a:rPr lang="en-GB" sz="1600" dirty="0" smtClean="0">
                <a:solidFill>
                  <a:schemeClr val="bg1"/>
                </a:solidFill>
                <a:hlinkClick r:id="rId3"/>
              </a:rPr>
              <a:t>www.exeter.ac.uk/medicine/apex/seminars</a:t>
            </a:r>
            <a:r>
              <a:rPr lang="en-GB" sz="1600" dirty="0" smtClean="0">
                <a:solidFill>
                  <a:schemeClr val="bg1"/>
                </a:solidFill>
              </a:rPr>
              <a:t> </a:t>
            </a:r>
            <a:endParaRPr lang="en-GB" sz="1600" dirty="0">
              <a:solidFill>
                <a:schemeClr val="bg1"/>
              </a:solidFill>
            </a:endParaRPr>
          </a:p>
        </p:txBody>
      </p:sp>
      <p:sp>
        <p:nvSpPr>
          <p:cNvPr id="5" name="TextBox 4"/>
          <p:cNvSpPr txBox="1"/>
          <p:nvPr/>
        </p:nvSpPr>
        <p:spPr>
          <a:xfrm>
            <a:off x="1031966" y="861268"/>
            <a:ext cx="4976948" cy="707886"/>
          </a:xfrm>
          <a:prstGeom prst="rect">
            <a:avLst/>
          </a:prstGeom>
          <a:noFill/>
        </p:spPr>
        <p:txBody>
          <a:bodyPr wrap="square" rtlCol="0">
            <a:spAutoFit/>
          </a:bodyPr>
          <a:lstStyle/>
          <a:p>
            <a:pPr algn="ctr"/>
            <a:r>
              <a:rPr lang="en-GB" sz="4000" b="1" dirty="0" err="1" smtClean="0">
                <a:solidFill>
                  <a:schemeClr val="bg1"/>
                </a:solidFill>
              </a:rPr>
              <a:t>APEx</a:t>
            </a:r>
            <a:r>
              <a:rPr lang="en-GB" sz="4000" b="1" dirty="0" smtClean="0">
                <a:solidFill>
                  <a:schemeClr val="bg1"/>
                </a:solidFill>
              </a:rPr>
              <a:t> Seminar Series</a:t>
            </a:r>
            <a:endParaRPr lang="en-GB" sz="4000" b="1" dirty="0">
              <a:solidFill>
                <a:schemeClr val="bg1"/>
              </a:solidFill>
            </a:endParaRPr>
          </a:p>
        </p:txBody>
      </p:sp>
      <p:sp>
        <p:nvSpPr>
          <p:cNvPr id="3" name="TextBox 2"/>
          <p:cNvSpPr txBox="1"/>
          <p:nvPr/>
        </p:nvSpPr>
        <p:spPr>
          <a:xfrm>
            <a:off x="609104" y="1598858"/>
            <a:ext cx="5399809" cy="1384995"/>
          </a:xfrm>
          <a:prstGeom prst="rect">
            <a:avLst/>
          </a:prstGeom>
          <a:noFill/>
        </p:spPr>
        <p:txBody>
          <a:bodyPr wrap="square" rtlCol="0">
            <a:spAutoFit/>
          </a:bodyPr>
          <a:lstStyle/>
          <a:p>
            <a:r>
              <a:rPr lang="en-US" sz="3600" b="1" dirty="0" smtClean="0">
                <a:solidFill>
                  <a:srgbClr val="0070C0"/>
                </a:solidFill>
              </a:rPr>
              <a:t>Professor Tony Avery</a:t>
            </a:r>
          </a:p>
          <a:p>
            <a:r>
              <a:rPr lang="en-US" sz="2400" b="1" dirty="0" smtClean="0">
                <a:solidFill>
                  <a:srgbClr val="0070C0"/>
                </a:solidFill>
              </a:rPr>
              <a:t>Dean and Head of Medical School, University of Nottingham</a:t>
            </a:r>
            <a:endParaRPr lang="en-US" sz="2400" b="1" dirty="0" smtClean="0">
              <a:solidFill>
                <a:schemeClr val="bg1"/>
              </a:solidFill>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2" y="-17827"/>
            <a:ext cx="7559675" cy="831564"/>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9841839"/>
            <a:ext cx="7559675" cy="831564"/>
          </a:xfrm>
          <a:prstGeom prst="rect">
            <a:avLst/>
          </a:prstGeom>
        </p:spPr>
      </p:pic>
      <p:pic>
        <p:nvPicPr>
          <p:cNvPr id="17" name="Picture 16" descr="Screen Clipping"/>
          <p:cNvPicPr>
            <a:picLocks noChangeAspect="1"/>
          </p:cNvPicPr>
          <p:nvPr/>
        </p:nvPicPr>
        <p:blipFill>
          <a:blip r:embed="rId5"/>
          <a:stretch>
            <a:fillRect/>
          </a:stretch>
        </p:blipFill>
        <p:spPr>
          <a:xfrm>
            <a:off x="3775074" y="5341143"/>
            <a:ext cx="9526" cy="9526"/>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08446" y="1598858"/>
            <a:ext cx="1138903" cy="1708093"/>
          </a:xfrm>
          <a:prstGeom prst="rect">
            <a:avLst/>
          </a:prstGeom>
        </p:spPr>
      </p:pic>
      <p:sp>
        <p:nvSpPr>
          <p:cNvPr id="4" name="Rectangle 3"/>
          <p:cNvSpPr/>
          <p:nvPr/>
        </p:nvSpPr>
        <p:spPr>
          <a:xfrm>
            <a:off x="586854" y="3218425"/>
            <a:ext cx="6220345" cy="4031873"/>
          </a:xfrm>
          <a:prstGeom prst="rect">
            <a:avLst/>
          </a:prstGeom>
        </p:spPr>
        <p:txBody>
          <a:bodyPr wrap="square">
            <a:spAutoFit/>
          </a:bodyPr>
          <a:lstStyle/>
          <a:p>
            <a:pPr>
              <a:spcAft>
                <a:spcPts val="0"/>
              </a:spcAft>
            </a:pPr>
            <a:r>
              <a:rPr lang="en-GB" sz="2000" b="1" dirty="0">
                <a:solidFill>
                  <a:schemeClr val="bg1"/>
                </a:solidFill>
              </a:rPr>
              <a:t>Making a difference with your research: towards improving patient safety in primary </a:t>
            </a:r>
            <a:r>
              <a:rPr lang="en-GB" sz="2000" b="1" dirty="0" smtClean="0">
                <a:solidFill>
                  <a:schemeClr val="bg1"/>
                </a:solidFill>
              </a:rPr>
              <a:t>care</a:t>
            </a:r>
          </a:p>
          <a:p>
            <a:endParaRPr lang="en-GB" dirty="0" smtClean="0"/>
          </a:p>
          <a:p>
            <a:r>
              <a:rPr lang="en-GB" dirty="0" smtClean="0"/>
              <a:t>We </a:t>
            </a:r>
            <a:r>
              <a:rPr lang="en-GB" dirty="0"/>
              <a:t>all want our research to have an impact on the world, whether that be through improving knowledge of the best ways of diagnosing and managing conditions in primary care or understanding how best to organise primary care and its interfaces with other sectors. The key, however, is to influence policy, which is not an easy thing to do. In this seminar, Tony Avery will give an overview of his research into patient safety in primary care over the last 20 years, </a:t>
            </a:r>
            <a:r>
              <a:rPr lang="en-GB" dirty="0" smtClean="0"/>
              <a:t>particularly </a:t>
            </a:r>
            <a:r>
              <a:rPr lang="en-GB" dirty="0"/>
              <a:t>focusing on the development and evaluation of a prescribing safety intervention (called PINCER) which is now on the cusp of being rolled out nationally</a:t>
            </a:r>
            <a:r>
              <a:rPr lang="en-GB" dirty="0" smtClean="0"/>
              <a:t>.</a:t>
            </a:r>
          </a:p>
        </p:txBody>
      </p:sp>
    </p:spTree>
    <p:extLst>
      <p:ext uri="{BB962C8B-B14F-4D97-AF65-F5344CB8AC3E}">
        <p14:creationId xmlns:p14="http://schemas.microsoft.com/office/powerpoint/2010/main" val="23047394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887</TotalTime>
  <Words>148</Words>
  <Application>Microsoft Office PowerPoint</Application>
  <PresentationFormat>Custom</PresentationFormat>
  <Paragraphs>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   Date: 26 September 2018                     Time: 13.00-14.00   venue: Room JS07, Smeall Building, St Luke’s Campus  Join us afterwards for our informal monthly APEx meeting: updates on progress in APEx and networking (refreshments will be served)  Email: j.l.Choules@exeter.ac.uk to book your place For further information visit: www.exeter.ac.uk/medicine/apex/seminars </vt:lpstr>
    </vt:vector>
  </TitlesOfParts>
  <Company>University of Exeter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Valderas Martinez, Jose</dc:creator>
  <cp:lastModifiedBy>Choules, Joy</cp:lastModifiedBy>
  <cp:revision>59</cp:revision>
  <cp:lastPrinted>2018-07-13T11:19:40Z</cp:lastPrinted>
  <dcterms:created xsi:type="dcterms:W3CDTF">2017-05-15T13:39:21Z</dcterms:created>
  <dcterms:modified xsi:type="dcterms:W3CDTF">2018-07-13T11:23:02Z</dcterms:modified>
</cp:coreProperties>
</file>